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7" r:id="rId2"/>
    <p:sldId id="258" r:id="rId3"/>
    <p:sldId id="259" r:id="rId4"/>
    <p:sldId id="261" r:id="rId5"/>
    <p:sldId id="260" r:id="rId6"/>
    <p:sldId id="262" r:id="rId7"/>
    <p:sldId id="264" r:id="rId8"/>
    <p:sldId id="269" r:id="rId9"/>
    <p:sldId id="272" r:id="rId10"/>
    <p:sldId id="270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60"/>
  </p:normalViewPr>
  <p:slideViewPr>
    <p:cSldViewPr>
      <p:cViewPr varScale="1">
        <p:scale>
          <a:sx n="86" d="100"/>
          <a:sy n="86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6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 dirty="0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Revisão </a:t>
            </a:r>
            <a:r>
              <a:rPr lang="pt-BR" sz="72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Geral 3</a:t>
            </a:r>
            <a:endParaRPr lang="pt-BR" sz="72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3068960"/>
            <a:ext cx="6120680" cy="116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2339752" y="3068960"/>
            <a:ext cx="108012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59632" y="170080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Existem palavras reservadas do Python</a:t>
            </a:r>
          </a:p>
        </p:txBody>
      </p:sp>
      <p:sp>
        <p:nvSpPr>
          <p:cNvPr id="12" name="Elipse 11"/>
          <p:cNvSpPr/>
          <p:nvPr/>
        </p:nvSpPr>
        <p:spPr>
          <a:xfrm>
            <a:off x="3491880" y="3068960"/>
            <a:ext cx="108012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1475656" y="3861048"/>
            <a:ext cx="108012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Literais ou constantes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36912"/>
            <a:ext cx="6120680" cy="116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2843807" y="3356992"/>
            <a:ext cx="34563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59632" y="1556792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Existem vários tipos de dados. Os mais simples são chamados de </a:t>
            </a:r>
            <a:r>
              <a:rPr lang="pt-BR" sz="2400" i="1" dirty="0" smtClean="0"/>
              <a:t>literais</a:t>
            </a:r>
            <a:r>
              <a:rPr lang="pt-BR" sz="2400" dirty="0" smtClean="0"/>
              <a:t> ou </a:t>
            </a:r>
            <a:r>
              <a:rPr lang="pt-BR" sz="2400" i="1" dirty="0" smtClean="0"/>
              <a:t>constantes.</a:t>
            </a:r>
          </a:p>
        </p:txBody>
      </p:sp>
      <p:sp>
        <p:nvSpPr>
          <p:cNvPr id="12" name="Elipse 11"/>
          <p:cNvSpPr/>
          <p:nvPr/>
        </p:nvSpPr>
        <p:spPr>
          <a:xfrm>
            <a:off x="4571999" y="2636912"/>
            <a:ext cx="280831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2123727" y="2996952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3635895" y="2996952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4644007" y="2996952"/>
            <a:ext cx="6480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67544" y="3933056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Lembre que “32” não é o mesmo que 32!</a:t>
            </a:r>
          </a:p>
          <a:p>
            <a:pPr algn="ctr"/>
            <a:r>
              <a:rPr lang="pt-BR" sz="2000" dirty="0" smtClean="0"/>
              <a:t>Para comparar tipos diferentes, fazer antes uma conversão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653136"/>
            <a:ext cx="2232248" cy="153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saída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3068960"/>
            <a:ext cx="6120680" cy="116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1259632" y="234888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Comando de </a:t>
            </a:r>
            <a:r>
              <a:rPr lang="en-US" sz="2400" dirty="0" err="1" smtClean="0"/>
              <a:t>sa</a:t>
            </a:r>
            <a:r>
              <a:rPr lang="pt-BR" sz="2400" dirty="0" smtClean="0"/>
              <a:t>ída = print</a:t>
            </a:r>
          </a:p>
        </p:txBody>
      </p:sp>
      <p:sp>
        <p:nvSpPr>
          <p:cNvPr id="14" name="Elipse 13"/>
          <p:cNvSpPr/>
          <p:nvPr/>
        </p:nvSpPr>
        <p:spPr>
          <a:xfrm>
            <a:off x="1475656" y="3861048"/>
            <a:ext cx="115212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direita 7"/>
          <p:cNvSpPr/>
          <p:nvPr/>
        </p:nvSpPr>
        <p:spPr>
          <a:xfrm rot="5400000">
            <a:off x="5652120" y="3429000"/>
            <a:ext cx="216024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419872" y="443711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Formato float: duas casas e uma após o ponto</a:t>
            </a:r>
          </a:p>
          <a:p>
            <a:pPr algn="ctr"/>
            <a:r>
              <a:rPr lang="pt-BR" dirty="0" smtClean="0"/>
              <a:t>A variável após a porcentagem ‘preta’ substitui a porcentagem ‘verde’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 de final de linha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425" y="2305844"/>
            <a:ext cx="61531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baixo 6"/>
          <p:cNvSpPr/>
          <p:nvPr/>
        </p:nvSpPr>
        <p:spPr>
          <a:xfrm>
            <a:off x="5868144" y="2564904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eta para baixo 8"/>
          <p:cNvSpPr/>
          <p:nvPr/>
        </p:nvSpPr>
        <p:spPr>
          <a:xfrm>
            <a:off x="6228184" y="3212976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59632" y="170080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Substituição do caracter de final de linha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&lt;variável&gt; = &lt;expressão&gt;</a:t>
            </a:r>
          </a:p>
          <a:p>
            <a:r>
              <a:rPr lang="pt-BR" dirty="0" smtClean="0"/>
              <a:t>A &lt;expressão&gt; calculada no processador modifica a memória referenciada por &lt;variável&gt;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2"/>
            <a:ext cx="733795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 de variáveis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29051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995936" y="2780928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Posso atribuir valores a uma variável várias vezes.</a:t>
            </a:r>
          </a:p>
          <a:p>
            <a:pPr algn="ctr"/>
            <a:r>
              <a:rPr lang="pt-BR" sz="2400" dirty="0" smtClean="0"/>
              <a:t>No exemplo x fica com o último valor atribuído.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e atribuição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5832648" cy="515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 múltipla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605" y="1600200"/>
            <a:ext cx="74947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 múltipla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56992"/>
            <a:ext cx="46291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971600" y="1340768"/>
            <a:ext cx="5832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Para trocar variáveis não funciona a seguinte seqüência!</a:t>
            </a:r>
          </a:p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x = y</a:t>
            </a:r>
          </a:p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y = x</a:t>
            </a:r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 múltipla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170080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Um solução é usar uma variável auxiliar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75723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043608" y="544522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x, y = y, x </a:t>
            </a:r>
            <a:r>
              <a:rPr lang="pt-BR" sz="2800" dirty="0" smtClean="0"/>
              <a:t>é mais elegante...</a:t>
            </a:r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processo de desenvolvimento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Executar programas feitos por outros é uma tarefa relativamente simples</a:t>
            </a:r>
          </a:p>
          <a:p>
            <a:r>
              <a:rPr lang="pt-BR" dirty="0" smtClean="0"/>
              <a:t>O difícil é começar a criar seus próprios programas</a:t>
            </a:r>
          </a:p>
          <a:p>
            <a:r>
              <a:rPr lang="pt-BR" dirty="0" smtClean="0"/>
              <a:t>Computadores são muito rigorosos e há muitos detalhes</a:t>
            </a:r>
          </a:p>
          <a:p>
            <a:r>
              <a:rPr lang="pt-BR" dirty="0" smtClean="0"/>
              <a:t>Por isso é necessário ser muito sistemático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for &lt;var&gt; in &lt;seqüência&gt;</a:t>
            </a:r>
            <a:endParaRPr lang="pt-BR" sz="3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4203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Nós queremos desenvolver um programa que determine o valor futuro de um investimento, dados o valor inicial e a taxa de juros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Análise:</a:t>
            </a:r>
          </a:p>
          <a:p>
            <a:pPr lvl="1"/>
            <a:r>
              <a:rPr lang="pt-BR" dirty="0" smtClean="0"/>
              <a:t>Dinheiro inicial rende uma taxa de juros anual</a:t>
            </a:r>
          </a:p>
          <a:p>
            <a:pPr lvl="1"/>
            <a:r>
              <a:rPr lang="pt-BR" dirty="0" smtClean="0"/>
              <a:t>Quanto ele irá valer em 10 anos?</a:t>
            </a:r>
          </a:p>
          <a:p>
            <a:pPr lvl="1"/>
            <a:r>
              <a:rPr lang="pt-BR" dirty="0" smtClean="0"/>
              <a:t>Entrada: valor inicial, taxa de juros</a:t>
            </a:r>
          </a:p>
          <a:p>
            <a:pPr lvl="1"/>
            <a:r>
              <a:rPr lang="pt-BR" dirty="0" smtClean="0"/>
              <a:t>Saída: valor em 10 anos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Especificação:</a:t>
            </a:r>
          </a:p>
          <a:p>
            <a:pPr lvl="1"/>
            <a:r>
              <a:rPr lang="pt-BR" dirty="0" smtClean="0"/>
              <a:t>Usuário entra com o valor inicial investido</a:t>
            </a:r>
          </a:p>
          <a:p>
            <a:pPr lvl="1"/>
            <a:r>
              <a:rPr lang="pt-BR" dirty="0" smtClean="0"/>
              <a:t>Usuário entra com a taxa de juros anual</a:t>
            </a:r>
          </a:p>
          <a:p>
            <a:pPr lvl="1"/>
            <a:r>
              <a:rPr lang="pt-BR" dirty="0" smtClean="0"/>
              <a:t>Fórmula de matemática financeira valor*(1+juros)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Projeto:</a:t>
            </a:r>
          </a:p>
          <a:p>
            <a:pPr lvl="1"/>
            <a:r>
              <a:rPr lang="pt-BR" dirty="0" smtClean="0"/>
              <a:t>Entre com o valor do investimento inicial</a:t>
            </a:r>
          </a:p>
          <a:p>
            <a:pPr lvl="1"/>
            <a:r>
              <a:rPr lang="pt-BR" dirty="0" smtClean="0"/>
              <a:t>Entre com a taxa de juros</a:t>
            </a:r>
          </a:p>
          <a:p>
            <a:pPr lvl="1"/>
            <a:r>
              <a:rPr lang="pt-BR" dirty="0" smtClean="0"/>
              <a:t>Repita 10 vezes:</a:t>
            </a:r>
          </a:p>
          <a:p>
            <a:pPr lvl="2"/>
            <a:r>
              <a:rPr lang="pt-BR" dirty="0" smtClean="0"/>
              <a:t>valor inicial = valor inicial * (1 + taxa de juros)</a:t>
            </a:r>
          </a:p>
          <a:p>
            <a:pPr lvl="1"/>
            <a:r>
              <a:rPr lang="pt-BR" dirty="0" smtClean="0"/>
              <a:t>Imprima o valor atualizado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Implementação:</a:t>
            </a:r>
          </a:p>
          <a:p>
            <a:pPr lvl="1"/>
            <a:r>
              <a:rPr lang="pt-BR" dirty="0" smtClean="0"/>
              <a:t>Valores de teste:</a:t>
            </a:r>
          </a:p>
          <a:p>
            <a:pPr lvl="2"/>
            <a:r>
              <a:rPr lang="pt-BR" dirty="0" smtClean="0"/>
              <a:t>1000 reais e 3% de juros</a:t>
            </a:r>
          </a:p>
          <a:p>
            <a:pPr lvl="2"/>
            <a:r>
              <a:rPr lang="pt-BR" dirty="0" smtClean="0"/>
              <a:t>1000 reais e 10% de juros</a:t>
            </a:r>
          </a:p>
          <a:p>
            <a:pPr lvl="1"/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17032"/>
            <a:ext cx="78105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41573"/>
            <a:ext cx="8229600" cy="364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 definir alguns testes antes da implementação é uma boa prática de programação?</a:t>
            </a:r>
          </a:p>
          <a:p>
            <a:r>
              <a:rPr lang="pt-BR" dirty="0" smtClean="0"/>
              <a:t>Qual é a vantagem de escrever um pseudo-código na etapa de projeto?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 básicos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622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3635896" y="1412776"/>
            <a:ext cx="5256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Existem dois tipos básicos de números: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800" dirty="0" smtClean="0"/>
              <a:t> e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float</a:t>
            </a:r>
            <a:endParaRPr lang="pt-BR" sz="2800" dirty="0" smtClean="0"/>
          </a:p>
          <a:p>
            <a:r>
              <a:rPr lang="pt-BR" sz="2800" dirty="0" smtClean="0"/>
              <a:t>Por que há tipos diferentes?</a:t>
            </a:r>
          </a:p>
          <a:p>
            <a:pPr marL="514350" indent="-514350">
              <a:buAutoNum type="arabicParenR"/>
            </a:pPr>
            <a:r>
              <a:rPr lang="pt-BR" sz="2800" dirty="0" smtClean="0"/>
              <a:t>Há dados diferentes: contadores são inteiros e o número PI não</a:t>
            </a:r>
          </a:p>
          <a:p>
            <a:pPr marL="514350" indent="-514350">
              <a:buAutoNum type="arabicParenR"/>
            </a:pPr>
            <a:r>
              <a:rPr lang="pt-BR" sz="2800" dirty="0" smtClean="0"/>
              <a:t>Operações com inteiros são muito mais rápidas</a:t>
            </a:r>
          </a:p>
          <a:p>
            <a:pPr marL="514350" indent="-514350">
              <a:buAutoNum type="arabicParenR"/>
            </a:pPr>
            <a:r>
              <a:rPr lang="pt-BR" sz="2800" dirty="0" smtClean="0"/>
              <a:t>Números em ponto flutuante são aproximações: há um limite na precisão deles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operadores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267744" y="1988840"/>
          <a:ext cx="4752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59"/>
                <a:gridCol w="26321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pt-BR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pt-BR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Subtração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pt-BR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Multiplicação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pt-BR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Divisão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**</a:t>
                      </a:r>
                      <a:endParaRPr lang="pt-BR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Exponenciação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abs()</a:t>
                      </a:r>
                      <a:endParaRPr lang="pt-BR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Valor absoluto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pt-BR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Resto da divisão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urier New" pitchFamily="49" charset="0"/>
                          <a:cs typeface="Courier New" pitchFamily="49" charset="0"/>
                        </a:rPr>
                        <a:t>//</a:t>
                      </a:r>
                      <a:endParaRPr lang="pt-BR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Divisão inteira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Etapas no processo de desenvolvimento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Analisar</a:t>
            </a:r>
            <a:r>
              <a:rPr lang="pt-BR" dirty="0" smtClean="0"/>
              <a:t> o problema:</a:t>
            </a:r>
          </a:p>
          <a:p>
            <a:pPr lvl="1"/>
            <a:r>
              <a:rPr lang="pt-BR" dirty="0" smtClean="0"/>
              <a:t>Entender exatamente qual é o problema a ser resolvido</a:t>
            </a:r>
          </a:p>
          <a:p>
            <a:pPr lvl="1"/>
            <a:r>
              <a:rPr lang="pt-BR" dirty="0" smtClean="0"/>
              <a:t>Problema bem definido, meio problema resolvido</a:t>
            </a:r>
          </a:p>
          <a:p>
            <a:r>
              <a:rPr lang="pt-BR" b="1" dirty="0" smtClean="0"/>
              <a:t>Especificar</a:t>
            </a:r>
            <a:r>
              <a:rPr lang="pt-BR" dirty="0" smtClean="0"/>
              <a:t> o problema:</a:t>
            </a:r>
          </a:p>
          <a:p>
            <a:pPr lvl="1"/>
            <a:r>
              <a:rPr lang="pt-BR" dirty="0" smtClean="0"/>
              <a:t>Descrever exatamente o que o seu programa fará</a:t>
            </a:r>
          </a:p>
          <a:p>
            <a:pPr lvl="1"/>
            <a:r>
              <a:rPr lang="pt-BR" dirty="0" smtClean="0"/>
              <a:t>Nesta etapa não me devo preocupar em </a:t>
            </a:r>
            <a:r>
              <a:rPr lang="pt-BR" i="1" dirty="0" smtClean="0"/>
              <a:t>como</a:t>
            </a:r>
            <a:r>
              <a:rPr lang="pt-BR" dirty="0" smtClean="0"/>
              <a:t> irei fazer meu programa, mas em decidir exatamente </a:t>
            </a:r>
            <a:r>
              <a:rPr lang="pt-BR" i="1" dirty="0" smtClean="0"/>
              <a:t>o que</a:t>
            </a:r>
            <a:r>
              <a:rPr lang="pt-BR" dirty="0" smtClean="0"/>
              <a:t> ele fará</a:t>
            </a:r>
          </a:p>
          <a:p>
            <a:pPr lvl="1"/>
            <a:r>
              <a:rPr lang="pt-BR" dirty="0" smtClean="0"/>
              <a:t>Quais são as entradas e saídas do programa</a:t>
            </a:r>
            <a:r>
              <a:rPr lang="en-US" dirty="0" smtClean="0"/>
              <a:t>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Numéricos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28800"/>
            <a:ext cx="24003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28800"/>
            <a:ext cx="31337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Divisão inteira em linguagens antigas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linguagens mais antigas geram um resultado inteiro na divisão de inteiros!</a:t>
            </a:r>
          </a:p>
          <a:p>
            <a:r>
              <a:rPr lang="pt-BR" dirty="0" smtClean="0"/>
              <a:t>10 / 3  será igual a 3</a:t>
            </a:r>
          </a:p>
          <a:p>
            <a:r>
              <a:rPr lang="pt-BR" dirty="0" smtClean="0"/>
              <a:t>No cálculo de fahrenheit para </a:t>
            </a:r>
            <a:r>
              <a:rPr lang="pt-BR" dirty="0" err="1" smtClean="0"/>
              <a:t>celsius</a:t>
            </a:r>
            <a:r>
              <a:rPr lang="pt-BR" dirty="0" smtClean="0"/>
              <a:t> terei que modificar um pouco meu programa se usar C ou Java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graus em C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11911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Etapas no processo de desenvolvimento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Projetar</a:t>
            </a:r>
            <a:r>
              <a:rPr lang="pt-BR" dirty="0" smtClean="0"/>
              <a:t> o programa:</a:t>
            </a:r>
          </a:p>
          <a:p>
            <a:pPr lvl="1"/>
            <a:r>
              <a:rPr lang="pt-BR" dirty="0" smtClean="0"/>
              <a:t>Formular a estrutura geral do programa</a:t>
            </a:r>
          </a:p>
          <a:p>
            <a:pPr lvl="1"/>
            <a:r>
              <a:rPr lang="pt-BR" dirty="0" smtClean="0"/>
              <a:t>Podemos usar </a:t>
            </a:r>
            <a:r>
              <a:rPr lang="pt-BR" i="1" dirty="0" smtClean="0"/>
              <a:t>pseudo-código</a:t>
            </a:r>
            <a:r>
              <a:rPr lang="pt-BR" dirty="0" smtClean="0"/>
              <a:t> nesta etapa</a:t>
            </a:r>
          </a:p>
          <a:p>
            <a:r>
              <a:rPr lang="pt-BR" b="1" dirty="0" smtClean="0"/>
              <a:t>Implementar</a:t>
            </a:r>
            <a:r>
              <a:rPr lang="pt-BR" dirty="0" smtClean="0"/>
              <a:t> o programa:</a:t>
            </a:r>
          </a:p>
          <a:p>
            <a:pPr lvl="1"/>
            <a:r>
              <a:rPr lang="pt-BR" dirty="0" smtClean="0"/>
              <a:t>Elaborar alguns testes para validar o seu programa</a:t>
            </a:r>
          </a:p>
          <a:p>
            <a:pPr lvl="1"/>
            <a:r>
              <a:rPr lang="pt-BR" dirty="0" smtClean="0"/>
              <a:t>Traduzir o projeto em alguma linguagem </a:t>
            </a:r>
          </a:p>
          <a:p>
            <a:pPr lvl="1"/>
            <a:r>
              <a:rPr lang="pt-BR" dirty="0" smtClean="0"/>
              <a:t>Neste curso utilizaremos Python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conversor de temperatura de Fahrenheit para Celsius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Análise: dada uma temperatura em graus Fahrenheit obter a conversão para Celsius</a:t>
            </a:r>
          </a:p>
          <a:p>
            <a:r>
              <a:rPr lang="pt-BR" dirty="0" smtClean="0"/>
              <a:t>Especificação do </a:t>
            </a:r>
            <a:r>
              <a:rPr lang="pt-BR" i="1" dirty="0" smtClean="0"/>
              <a:t>que</a:t>
            </a:r>
            <a:r>
              <a:rPr lang="pt-BR" dirty="0" smtClean="0"/>
              <a:t> o programa fará: </a:t>
            </a:r>
          </a:p>
          <a:p>
            <a:pPr lvl="1"/>
            <a:r>
              <a:rPr lang="pt-BR" dirty="0" smtClean="0"/>
              <a:t>Entrada: temperatura em Fahrenheit</a:t>
            </a:r>
          </a:p>
          <a:p>
            <a:pPr lvl="1"/>
            <a:r>
              <a:rPr lang="pt-BR" dirty="0" smtClean="0"/>
              <a:t>Saída: temperatura em Celsius</a:t>
            </a:r>
          </a:p>
          <a:p>
            <a:pPr lvl="1"/>
            <a:r>
              <a:rPr lang="pt-BR" dirty="0" smtClean="0"/>
              <a:t>Saída: 5*(F-32)</a:t>
            </a:r>
            <a:r>
              <a:rPr lang="en-US" dirty="0" smtClean="0"/>
              <a:t>/9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conversor de temperatura de Fahrenheit para Celsius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Projeto do </a:t>
            </a:r>
            <a:r>
              <a:rPr lang="en-US" i="1" dirty="0" smtClean="0"/>
              <a:t>como</a:t>
            </a:r>
            <a:r>
              <a:rPr lang="en-US" dirty="0" smtClean="0"/>
              <a:t> o programa fará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Leia o valor da temperatura em Fahrenheit</a:t>
            </a:r>
          </a:p>
          <a:p>
            <a:pPr lvl="1"/>
            <a:r>
              <a:rPr lang="pt-BR" dirty="0" smtClean="0"/>
              <a:t>Converta o valor usando a fórmula 5*(F-32)</a:t>
            </a:r>
            <a:r>
              <a:rPr lang="en-US" dirty="0" smtClean="0"/>
              <a:t>/9</a:t>
            </a:r>
          </a:p>
          <a:p>
            <a:pPr lvl="1"/>
            <a:r>
              <a:rPr lang="en-US" dirty="0" smtClean="0"/>
              <a:t>Imprima o valor convertido</a:t>
            </a:r>
          </a:p>
          <a:p>
            <a:r>
              <a:rPr lang="en-US" dirty="0" smtClean="0"/>
              <a:t>Implementação:</a:t>
            </a:r>
          </a:p>
          <a:p>
            <a:pPr lvl="1"/>
            <a:r>
              <a:rPr lang="en-US" dirty="0" smtClean="0"/>
              <a:t>Testes: 32 f = 0 c  e 100 f = 37.8 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941168"/>
            <a:ext cx="50958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3068960"/>
            <a:ext cx="6120680" cy="116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1475656" y="3068960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475656" y="3429000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3203848" y="3429000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372200" y="3789040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1700808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/>
              <a:t>Variáveis</a:t>
            </a:r>
            <a:r>
              <a:rPr lang="pt-BR" sz="2400" dirty="0" smtClean="0"/>
              <a:t>: são referências às regiões de memória que defini para o uso do programa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547664" y="4509120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 é diferente de f</a:t>
            </a:r>
          </a:p>
          <a:p>
            <a:pPr algn="ctr"/>
            <a:r>
              <a:rPr lang="pt-BR" sz="2400" dirty="0" smtClean="0"/>
              <a:t>C é diferente de c</a:t>
            </a:r>
          </a:p>
          <a:p>
            <a:pPr algn="ctr"/>
            <a:r>
              <a:rPr lang="pt-BR" sz="2400" dirty="0" smtClean="0"/>
              <a:t>“C” não é variável</a:t>
            </a:r>
          </a:p>
          <a:p>
            <a:pPr algn="ctr"/>
            <a:r>
              <a:rPr lang="pt-BR" sz="2400" dirty="0" smtClean="0"/>
              <a:t>“F” não é variável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Uso de variáveis com valores definidos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3068960"/>
            <a:ext cx="6120680" cy="116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1475656" y="3068960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475656" y="3429000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3203848" y="3429000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372200" y="3789040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59632" y="1700808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Eu somente posso usar o conteúdo de uma variável se ela já tiver algum valor definido antes</a:t>
            </a:r>
          </a:p>
        </p:txBody>
      </p:sp>
      <p:sp>
        <p:nvSpPr>
          <p:cNvPr id="11" name="Seta em curva para cima 10"/>
          <p:cNvSpPr/>
          <p:nvPr/>
        </p:nvSpPr>
        <p:spPr>
          <a:xfrm rot="11470201">
            <a:off x="1663925" y="2561474"/>
            <a:ext cx="1993954" cy="6235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Seta em curva para a esquerda 12"/>
          <p:cNvSpPr/>
          <p:nvPr/>
        </p:nvSpPr>
        <p:spPr>
          <a:xfrm rot="5678137">
            <a:off x="3223425" y="2025621"/>
            <a:ext cx="1529474" cy="54954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com valores indefinidos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2605881"/>
            <a:ext cx="6934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</TotalTime>
  <Words>811</Words>
  <Application>Microsoft Office PowerPoint</Application>
  <PresentationFormat>Apresentação na tela (4:3)</PresentationFormat>
  <Paragraphs>134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Apresentação do PowerPoint</vt:lpstr>
      <vt:lpstr>O processo de desenvolvimento de software</vt:lpstr>
      <vt:lpstr>Etapas no processo de desenvolvimento de software</vt:lpstr>
      <vt:lpstr>Etapas no processo de desenvolvimento de software</vt:lpstr>
      <vt:lpstr>Exemplo: conversor de temperatura de Fahrenheit para Celsius</vt:lpstr>
      <vt:lpstr>Exemplo: conversor de temperatura de Fahrenheit para Celsius</vt:lpstr>
      <vt:lpstr>Variáveis</vt:lpstr>
      <vt:lpstr>Uso de variáveis com valores definidos</vt:lpstr>
      <vt:lpstr>Variáveis com valores indefinidos</vt:lpstr>
      <vt:lpstr>Palavras reservadas</vt:lpstr>
      <vt:lpstr>Literais ou constantes</vt:lpstr>
      <vt:lpstr>Comandos de saída</vt:lpstr>
      <vt:lpstr>Caracter de final de linha</vt:lpstr>
      <vt:lpstr>Atribuição de variáveis</vt:lpstr>
      <vt:lpstr>Atribuição de variáveis</vt:lpstr>
      <vt:lpstr>Leitura e atribuição</vt:lpstr>
      <vt:lpstr>Atribuição múltipla</vt:lpstr>
      <vt:lpstr>Atribuição múltipla</vt:lpstr>
      <vt:lpstr>Atribuição múltipla</vt:lpstr>
      <vt:lpstr>for &lt;var&gt; in &lt;seqüência&gt;</vt:lpstr>
      <vt:lpstr>Exercício</vt:lpstr>
      <vt:lpstr>Exercício</vt:lpstr>
      <vt:lpstr>Exercício</vt:lpstr>
      <vt:lpstr>Exercício</vt:lpstr>
      <vt:lpstr>Exercício</vt:lpstr>
      <vt:lpstr>Exercício</vt:lpstr>
      <vt:lpstr>Perguntas</vt:lpstr>
      <vt:lpstr>Números básicos</vt:lpstr>
      <vt:lpstr>Tabela de operadores</vt:lpstr>
      <vt:lpstr>Operadores Numéricos</vt:lpstr>
      <vt:lpstr>Divisão inteira em linguagens antigas</vt:lpstr>
      <vt:lpstr>Conversão de graus em C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massa</cp:lastModifiedBy>
  <cp:revision>504</cp:revision>
  <dcterms:created xsi:type="dcterms:W3CDTF">2009-08-17T13:20:03Z</dcterms:created>
  <dcterms:modified xsi:type="dcterms:W3CDTF">2013-09-20T19:24:50Z</dcterms:modified>
</cp:coreProperties>
</file>