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27/05/2023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Leptoc%C3%BArtic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zze.com.br/" TargetMode="External"/><Relationship Id="rId2" Type="http://schemas.openxmlformats.org/officeDocument/2006/relationships/hyperlink" Target="https://www.braskem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RESINA DE PVC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ANÁLISE DE MERCADO 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B5388-EA9C-4C47-9EA2-A6A2B300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702156"/>
            <a:ext cx="10768126" cy="1117679"/>
          </a:xfrm>
        </p:spPr>
        <p:txBody>
          <a:bodyPr/>
          <a:lstStyle/>
          <a:p>
            <a:r>
              <a:rPr lang="pt-BR" dirty="0"/>
              <a:t>TENDÊNDIA GERAL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08311-CD78-48B9-8249-2556F012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 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longo dos anos observa-se uma tendência geral no </a:t>
            </a:r>
            <a:r>
              <a:rPr lang="pt-B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aumento do preço da resina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 ano de 2021 chama a atenção devido a influência direta da variação cambial, alta do dólar e efeitos da pandemia que causaram um efeito cascata no desempenho das petroquímicas, aliado a uma demanda crescente no segundo semestre que inflacionou os preços das resinas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analisar a </a:t>
            </a:r>
            <a:r>
              <a:rPr lang="pt-B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curtose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valor da resina de 2012 a 2022, observa-se 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3,029, ou seja, é uma medida que descreve a forma de distribuição e de acordo com o apresentado, a distribuição em questão é mais alta (afunilada) e concentrada que a distribuição normal. Diz-se que esta função probabilidade é </a:t>
            </a:r>
            <a:r>
              <a:rPr lang="pt-BR" sz="1800" u="sng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 tooltip="Leptocúr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leptocúrtica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ou que a distribuição tem caudas pesadas (o significado é que é relativamente fácil obter valores que não se aproximam da média a vários múltiplos do desvio padrão).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685DA-49B1-4CB2-83D1-1AF84971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8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3992D-90EC-4513-904D-8B9417E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FLUTUAÇÕES ANUAIS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C1469-D6BF-40E7-ABB2-65CA34BB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mercado apresentou significativas flutuações em alguns anos. Por exemplo 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2021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comparado a 2020, olha-se para o valor (Preço x Quantidade), houve um 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aumento expressivo com um valor de mercado de 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R$ 11.947.206.153,95, maior da história até hoje.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Essa alta indica um crescimento exponencial do preço que a resina apresentou ao longo de 2021. Importante salientar que em todos os anos houve aumento médio do preço da resina, mas quando fala-se em 2021, a causa foram as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indústrias fornecedoras de insumos estarem com suas cargas de produtividade reduzidas por conta da pandemia e por outro lado, houve um exponencial crescimento pela demanda de PVC ocasionando a pressão por elevação dos preços.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de </a:t>
            </a:r>
            <a:r>
              <a:rPr lang="pt-B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variância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medida de dispersão que mede a variabilidade dos anos com relação à média, do valor do PVC apresenta 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7,50538, sendo esse número influenciado pela variação maior da quantidade do que do preço ao longo dos anos. 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76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989F3-DABF-4730-8A3F-E6C55EBE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COMPARATIVA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F5F96-06DA-466F-92CD-36DB8716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Comparando os valores de mercado ao longo dos anos no período analisado, é possível observar uma variação considerável de ano para ano. De 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 para 2021 o valor cresceu 92%.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segunda maior variação foi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2012 para 2013, com 37%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variação entre os valores de mercado de um ano para o outro. De 2021 para 2022, observe-se um crescimento negativo de -27%. Após pandemia, as indústrias foram retomando a normalidade produtiva e o preço caiu comparado a 2021.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50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57CD9-F627-429D-9E06-D4D00279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de crescimento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A7E63-C734-425B-801D-57E915D8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Demanda crescente</a:t>
            </a:r>
            <a:r>
              <a:rPr lang="pt-BR" dirty="0">
                <a:solidFill>
                  <a:schemeClr val="tx1"/>
                </a:solidFill>
              </a:rPr>
              <a:t>: A resina de PVC é amplamente utilizada em uma variedade de setores, como construção, automotivo, embalagens, fios e cabos, entre outros. O crescimento econômico e a urbanização em muitas regiões do mundo podem impulsionar a demanda por produtos que utilizam PVC, o que, por sua vez, pode impulsionar o crescimento do mercado.</a:t>
            </a:r>
          </a:p>
          <a:p>
            <a:r>
              <a:rPr lang="pt-BR" b="1" dirty="0">
                <a:solidFill>
                  <a:schemeClr val="tx1"/>
                </a:solidFill>
              </a:rPr>
              <a:t>Infraestrutura em expansão: </a:t>
            </a:r>
            <a:r>
              <a:rPr lang="pt-BR" dirty="0">
                <a:solidFill>
                  <a:schemeClr val="tx1"/>
                </a:solidFill>
              </a:rPr>
              <a:t>O setor de construção desempenha um papel crucial no consumo de resina de PVC, especialmente em aplicações como tubos, perfis, janelas e portas. O investimento em infraestrutura, tanto em países desenvolvidos quanto em desenvolvimento, pode impulsionar a demanda por esses produtos e contribuir para o crescimento do mercado.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57CD6-DDB4-4C2A-834B-9E4AC84E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8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43934-02C9-44C3-B98F-C58C9897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3718"/>
            <a:ext cx="11029615" cy="514163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Inovação e desenvolvimento de novas aplicações</a:t>
            </a:r>
            <a:r>
              <a:rPr lang="pt-BR" dirty="0">
                <a:solidFill>
                  <a:schemeClr val="tx1"/>
                </a:solidFill>
              </a:rPr>
              <a:t>: A indústria do PVC continua a buscar inovações e desenvolvimento de novas aplicações para a resina. Por exemplo, PVC modificado, PVC de baixo teor de chumbo e PVC reciclado são algumas das áreas em que a pesquisa e o desenvolvimento estão ocorrendo. O surgimento de novas aplicações e tecnologias pode expandir o mercado e criar oportunidades de crescimento.</a:t>
            </a:r>
          </a:p>
          <a:p>
            <a:r>
              <a:rPr lang="pt-BR" b="1" dirty="0">
                <a:solidFill>
                  <a:schemeClr val="tx1"/>
                </a:solidFill>
              </a:rPr>
              <a:t>Sustentabilidade e preocupações ambientais: </a:t>
            </a:r>
            <a:r>
              <a:rPr lang="pt-BR" dirty="0">
                <a:solidFill>
                  <a:schemeClr val="tx1"/>
                </a:solidFill>
              </a:rPr>
              <a:t>A crescente conscientização ambiental e a busca por soluções sustentáveis têm impulsionado a demanda por materiais mais </a:t>
            </a:r>
            <a:r>
              <a:rPr lang="pt-BR" dirty="0" err="1">
                <a:solidFill>
                  <a:schemeClr val="tx1"/>
                </a:solidFill>
              </a:rPr>
              <a:t>eco-friendly</a:t>
            </a:r>
            <a:r>
              <a:rPr lang="pt-BR" dirty="0">
                <a:solidFill>
                  <a:schemeClr val="tx1"/>
                </a:solidFill>
              </a:rPr>
              <a:t>. Nesse sentido, o PVC tem sido objeto de avanços em termos de </a:t>
            </a:r>
            <a:r>
              <a:rPr lang="pt-BR" dirty="0" err="1">
                <a:solidFill>
                  <a:schemeClr val="tx1"/>
                </a:solidFill>
              </a:rPr>
              <a:t>reciclabilidade</a:t>
            </a:r>
            <a:r>
              <a:rPr lang="pt-BR" dirty="0">
                <a:solidFill>
                  <a:schemeClr val="tx1"/>
                </a:solidFill>
              </a:rPr>
              <a:t> e redução do impacto ambiental. A adoção de práticas sustentáveis na produção de resina de PVC pode atrair consumidores e impulsionar o crescimento do mercado.	</a:t>
            </a:r>
          </a:p>
          <a:p>
            <a:r>
              <a:rPr lang="pt-BR" b="1" dirty="0">
                <a:solidFill>
                  <a:schemeClr val="tx1"/>
                </a:solidFill>
              </a:rPr>
              <a:t>Expansão geográfica: </a:t>
            </a:r>
            <a:r>
              <a:rPr lang="pt-BR" dirty="0">
                <a:solidFill>
                  <a:schemeClr val="tx1"/>
                </a:solidFill>
              </a:rPr>
              <a:t>O crescimento do mercado de PVC não está limitado a regiões específicas. Países em desenvolvimento, como China, Índia, Brasil e outros, estão experimentando um rápido crescimento em vários setores que utilizam PVC. Além disso, a demanda em regiões já consolidadas, como América do Norte e Europa, também pode contribuir para o crescimento global do mercado.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7E25C-4B9D-49B0-88A2-A0EDA7E2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6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80414-E150-4FE5-9B79-7E727CA5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B9BB4-A983-434D-8643-F7D6C3BA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9835"/>
            <a:ext cx="11029615" cy="415551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Após uma pandemia (ano 2022), a quantidade (demanda aparente do PVC no mundo) retornou, quase que igualmente, ao que apresentava no ano de 2019. E se observarmos o ano de 2016 a 2017 houve uma desaceleração econômica da demanda ocasionada pelo governo atual vigente no Brasil que impactou a fornecedora de resina Braskem.  É importante ressaltar que o cenário de crescimento da resina de PVC também pode enfrentar desafios, como volatilidade nos preços das matérias-primas, regulamentações governamentais e concorrência de outros materiais. No entanto, com uma abordagem estratégica e adaptabilidade às demandas do mercado, o setor de resina de PVC pode aproveitar as oportunidades de crescimento e se manter competitivo.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032EE-8465-43ED-A8C7-D54929AD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5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251E7-6B60-4AE7-80CC-1B60943A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34676-53FE-4A80-AB87-89CC70B7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Obrigada!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Luize Spolavori de Rosa </a:t>
            </a:r>
          </a:p>
        </p:txBody>
      </p:sp>
    </p:spTree>
    <p:extLst>
      <p:ext uri="{BB962C8B-B14F-4D97-AF65-F5344CB8AC3E}">
        <p14:creationId xmlns:p14="http://schemas.microsoft.com/office/powerpoint/2010/main" val="17094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54CE-1069-4306-8C86-47ACCFD1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48324-663C-47FA-AB8F-7095E4BE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27/05/2023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62EC56-1EFD-4630-9AB8-1FCFC384E04D}"/>
              </a:ext>
            </a:extLst>
          </p:cNvPr>
          <p:cNvSpPr txBox="1"/>
          <p:nvPr/>
        </p:nvSpPr>
        <p:spPr>
          <a:xfrm>
            <a:off x="690282" y="2223247"/>
            <a:ext cx="10381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é  a resina de PVC?</a:t>
            </a:r>
          </a:p>
          <a:p>
            <a:endParaRPr lang="pt-BR" dirty="0"/>
          </a:p>
          <a:p>
            <a:r>
              <a:rPr lang="pt-BR" b="0" i="0" dirty="0">
                <a:effectLst/>
                <a:latin typeface="Google Sans"/>
              </a:rPr>
              <a:t>A resina de PVC (</a:t>
            </a:r>
            <a:r>
              <a:rPr lang="pt-BR" b="0" i="0" dirty="0" err="1">
                <a:effectLst/>
                <a:latin typeface="Google Sans"/>
              </a:rPr>
              <a:t>policloreto</a:t>
            </a:r>
            <a:r>
              <a:rPr lang="pt-BR" b="0" i="0" dirty="0">
                <a:effectLst/>
                <a:latin typeface="Google Sans"/>
              </a:rPr>
              <a:t> de vinila) é o único material plástico não originário 100% do petróleo, pois contém, em peso, 57% de cloro (derivado do cloreto de sódio — sal de cozinha) e 43% de eteno (derivado do petróleo).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44CA0D-BB0E-436C-9BEE-BEE223C6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448" y="3852731"/>
            <a:ext cx="2987488" cy="29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4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A57D-4000-41F4-A6DD-377DA54D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 players do mercado brasileiro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C8D2E86-382F-44F5-BDF6-C607A227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129" y="1971068"/>
            <a:ext cx="3816023" cy="3816023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0E980-D6CD-4EFA-A668-BC998EFC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72C934-7BA3-48A4-B4BE-4A756CFE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6" y="2687216"/>
            <a:ext cx="4121668" cy="26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3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C12BC-DD69-4879-B0D5-F4F52312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 de perfis em </a:t>
            </a:r>
            <a:r>
              <a:rPr lang="pt-BR" dirty="0" err="1"/>
              <a:t>pvc</a:t>
            </a:r>
            <a:r>
              <a:rPr lang="pt-BR" dirty="0"/>
              <a:t> – maior fábrica de esquadrias no brasil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FBD975B-61FB-4886-9B85-896606D1C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648" y="2599438"/>
            <a:ext cx="3409950" cy="1343025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35FEE-926D-4ED0-B98F-A0841F20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AC64FB-0CD2-4FDE-BD42-8DCBE671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6220"/>
            <a:ext cx="4095469" cy="23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8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C6DA6-E39B-4629-B0CF-F91A5FDA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mercado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662CA-248E-4089-A06D-FC125BEE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2340864"/>
            <a:ext cx="10920525" cy="1397418"/>
          </a:xfrm>
        </p:spPr>
        <p:txBody>
          <a:bodyPr>
            <a:normAutofit fontScale="92500"/>
          </a:bodyPr>
          <a:lstStyle/>
          <a:p>
            <a:r>
              <a:rPr lang="pt-BR" dirty="0"/>
              <a:t>Fonte de dados: Fonte de dados: BRASKEM, relatórios anuais + dados empresarias BAZZE IND DE PERFIS EM PVC LTDA. </a:t>
            </a:r>
          </a:p>
          <a:p>
            <a:r>
              <a:rPr lang="pt-BR" dirty="0">
                <a:hlinkClick r:id="rId2"/>
              </a:rPr>
              <a:t>https://www.braskem.com.br/</a:t>
            </a:r>
            <a:endParaRPr lang="pt-BR" dirty="0"/>
          </a:p>
          <a:p>
            <a:r>
              <a:rPr lang="pt-BR" dirty="0">
                <a:hlinkClick r:id="rId3"/>
              </a:rPr>
              <a:t>https://www.bazze.com.br/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CA708-59CA-409E-961C-6E4B1D28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522152-D346-4A63-8EB8-23F02564C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989" y="3365825"/>
            <a:ext cx="7765670" cy="26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836A0-A0CE-4204-87EF-30051BCB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8904603-238C-476E-BACF-DC4BC81B2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763" y="1847345"/>
            <a:ext cx="8596474" cy="3163309"/>
          </a:xfrm>
        </p:spPr>
      </p:pic>
    </p:spTree>
    <p:extLst>
      <p:ext uri="{BB962C8B-B14F-4D97-AF65-F5344CB8AC3E}">
        <p14:creationId xmlns:p14="http://schemas.microsoft.com/office/powerpoint/2010/main" val="271535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A124F68-8092-4F13-92CF-E2E6333A2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177" y="856014"/>
            <a:ext cx="4930969" cy="2887693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DAC3FF1-A8BA-4139-A01E-98D9990E9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98" y="3298956"/>
            <a:ext cx="4930969" cy="29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DB70C9E-3389-45EC-B083-07E3DA655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978" y="1611172"/>
            <a:ext cx="7433636" cy="3173754"/>
          </a:xfrm>
        </p:spPr>
      </p:pic>
    </p:spTree>
    <p:extLst>
      <p:ext uri="{BB962C8B-B14F-4D97-AF65-F5344CB8AC3E}">
        <p14:creationId xmlns:p14="http://schemas.microsoft.com/office/powerpoint/2010/main" val="83663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3CB561E-474B-4255-93C6-C771FB4EA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660" y="1928846"/>
            <a:ext cx="4395512" cy="300030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41687-708D-43B3-B4BD-F4B1BAF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213D66-F2C7-4D72-8DFF-73CBA6D5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8846"/>
            <a:ext cx="4982458" cy="30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206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{E73EA033-D61E-4DF5-ACF9-DC13BDE6EFF8}tf33552983_win32</Template>
  <TotalTime>38</TotalTime>
  <Words>1009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Calibri</vt:lpstr>
      <vt:lpstr>Franklin Gothic Book</vt:lpstr>
      <vt:lpstr>Franklin Gothic Demi</vt:lpstr>
      <vt:lpstr>Google Sans</vt:lpstr>
      <vt:lpstr>Wingdings 2</vt:lpstr>
      <vt:lpstr>DividendVTI</vt:lpstr>
      <vt:lpstr>RESINA DE PVC</vt:lpstr>
      <vt:lpstr>Introdução</vt:lpstr>
      <vt:lpstr>Grande players do mercado brasileiro </vt:lpstr>
      <vt:lpstr>Indústria de perfis em pvc – maior fábrica de esquadrias no brasil </vt:lpstr>
      <vt:lpstr>Análise de mercado </vt:lpstr>
      <vt:lpstr>Apresentação do PowerPoint</vt:lpstr>
      <vt:lpstr>Apresentação do PowerPoint</vt:lpstr>
      <vt:lpstr>Apresentação do PowerPoint</vt:lpstr>
      <vt:lpstr>Apresentação do PowerPoint</vt:lpstr>
      <vt:lpstr>TENDÊNDIA GERAL </vt:lpstr>
      <vt:lpstr>FLUTUAÇÕES ANUAIS </vt:lpstr>
      <vt:lpstr>ANÁLISE COMPARATIVA</vt:lpstr>
      <vt:lpstr>Cenário de crescimento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RESINA DE PVC</dc:title>
  <dc:creator>Luize</dc:creator>
  <cp:lastModifiedBy>Luize</cp:lastModifiedBy>
  <cp:revision>6</cp:revision>
  <dcterms:created xsi:type="dcterms:W3CDTF">2023-05-27T17:54:14Z</dcterms:created>
  <dcterms:modified xsi:type="dcterms:W3CDTF">2023-05-27T18:32:37Z</dcterms:modified>
</cp:coreProperties>
</file>