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2" r:id="rId4"/>
    <p:sldId id="270" r:id="rId5"/>
    <p:sldId id="271" r:id="rId6"/>
    <p:sldId id="269" r:id="rId7"/>
    <p:sldId id="261" r:id="rId8"/>
    <p:sldId id="260" r:id="rId9"/>
    <p:sldId id="273" r:id="rId10"/>
    <p:sldId id="274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ECDD5-0AD1-43CE-9285-05C81BA35A2E}" v="46" dt="2025-05-29T21:14:38.093"/>
    <p1510:client id="{4DB8FC68-71B2-13A9-BAEA-306EEC175208}" v="7" dt="2025-05-29T21:16:25.400"/>
    <p1510:client id="{F520D562-FF99-469E-8647-2BBF1BD458B1}" v="837" dt="2025-05-29T22:44:04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9C5E3-780A-E65B-37AC-9E1E81327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8DECB9-31AF-6D91-EDF2-5F3D5B297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BC9C80-8AD0-DA8F-3CF4-5B7F1A01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550-8DC7-45DE-8006-E70D8DB112B1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9FDB33-6969-17ED-B6E9-11737195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D2018-8CF8-96A2-C3F0-4197985F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7290-9234-4FBA-87FB-9BB61C63A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8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A7FE6-6C40-1284-8051-3325AFC06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3F200A-0239-30C4-C242-1C27CEE63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AEAC56-0065-7F4E-2B00-F217453F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550-8DC7-45DE-8006-E70D8DB112B1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3795F9-A78B-4C09-8253-ACF0F871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E41952-26F5-AE05-CD33-FC839D4A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7290-9234-4FBA-87FB-9BB61C63A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079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51DE3A-36C9-032B-97B2-F2B8327F7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543EC68-26FC-4CBB-9D7E-E4D8CE397E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95FB31-0C62-91CC-2510-94284A250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550-8DC7-45DE-8006-E70D8DB112B1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CF3B33-E75C-48C9-062F-B991927A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D0F93D-2B73-C155-61C0-5C416AA6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7290-9234-4FBA-87FB-9BB61C63A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62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A7B33-0ECD-D4F6-0C49-5802203D9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92FECA-7739-1DA3-F805-CC3A6724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30FB39-18E1-03CD-2CD4-9F1EC4B8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550-8DC7-45DE-8006-E70D8DB112B1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EE2894-4E29-9B34-6886-1902778B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FC8BEC-0DE7-F2E7-259F-A19765E9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7290-9234-4FBA-87FB-9BB61C63A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5896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304786-9145-A46A-A3DF-DC58DAD5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1801A3-F52E-9877-E9CD-78049A529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070906-8AC2-B6F6-6849-FBCCCDFA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550-8DC7-45DE-8006-E70D8DB112B1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C6E38-8CD0-A945-2EAB-7883210B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93F46E-559C-BEFE-9502-E63D7395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7290-9234-4FBA-87FB-9BB61C63A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685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43F4D-FB57-D70D-9B69-F5B587823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B3A66D-310E-7B57-35CB-13499E109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E07946-02A6-03A6-D563-9420F247E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C46506-A9B3-5CA5-BB56-049A21B2E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550-8DC7-45DE-8006-E70D8DB112B1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B6FBD2-9D1A-6D39-2A27-4A079BBE8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5429B6E-79F6-7085-68B5-BCB4C8BD4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7290-9234-4FBA-87FB-9BB61C63A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303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8ED71A-B329-795E-6510-89B97CB9A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948E28-058F-C199-B849-09F879D87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1DD0AE-B73F-603E-C8BC-DE0B3E086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BA739EC-E1D5-5DF6-D95D-FC90A3B1B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367BE84-6987-7F8B-458C-4F614EDCE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73DC2F3-FA26-7A26-C021-37930B6E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550-8DC7-45DE-8006-E70D8DB112B1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3F02E9-25BD-BF50-8835-B7BE5AA6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424FF4-C190-7465-8327-9C3FE716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7290-9234-4FBA-87FB-9BB61C63A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9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E728F-2C06-36BB-CF9B-DE966487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8FA1D6-37F0-16B3-E61F-467CF5A28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550-8DC7-45DE-8006-E70D8DB112B1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841138-676F-F97E-EC68-9EE6DB0C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8EB94A-F0AE-1357-5F55-87D30921B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7290-9234-4FBA-87FB-9BB61C63A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94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4FE77FF-7710-EFF5-DE64-18AF3669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550-8DC7-45DE-8006-E70D8DB112B1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792878-2003-4BBC-AC40-C84556EFB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460EC9F-6BF8-895A-0DE9-544C31F6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7290-9234-4FBA-87FB-9BB61C63A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28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ABB1C-753D-BE1D-A625-1AB008C8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7A983-660D-F673-6C6A-B09253B55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40E6E1-C1A3-53E3-1864-492D7C029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00F20C-DEF6-F473-1CE2-FEA79171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550-8DC7-45DE-8006-E70D8DB112B1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7A1936-E700-395A-4290-F78C8C877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E4A7D4-8EBD-7278-1D56-8304D138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7290-9234-4FBA-87FB-9BB61C63A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97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78FD4-C188-B8D1-3EFF-83ACC290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C22D66-0830-EE76-7760-290CE5522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0546E9-3CFB-DB37-1E6A-FD5C04F02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234444-3A91-E290-DDF0-736DB101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AC550-8DC7-45DE-8006-E70D8DB112B1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7E6430-1525-2824-7261-70907A15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13799-8C83-CF09-30E7-F5FA8EBB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E7290-9234-4FBA-87FB-9BB61C63A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72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F9E1F14-CA99-B1A5-CCCF-185C2435B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903FFF-501F-EFB0-2053-182E23991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4CE20C-96BB-A404-60C3-2F62CF29E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7AC550-8DC7-45DE-8006-E70D8DB112B1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8D286-9368-6ECA-890E-12E85AFD1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DF7C6B-095B-F78C-E53F-326888C9E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3E7290-9234-4FBA-87FB-9BB61C63A11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47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imonks/multi-agent-system-design-patterns-from-scratch-in-python-react-agents-e4480d099f38" TargetMode="External"/><Relationship Id="rId2" Type="http://schemas.openxmlformats.org/officeDocument/2006/relationships/hyperlink" Target="https://arxiv.org/pdf/2210.03629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mith.langchain.com/hub/langchain-ai/react-agent-templa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B74B0-726D-F67B-1209-4662F5FBF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9225"/>
            <a:ext cx="9144000" cy="2209800"/>
          </a:xfrm>
        </p:spPr>
        <p:txBody>
          <a:bodyPr>
            <a:normAutofit/>
          </a:bodyPr>
          <a:lstStyle/>
          <a:p>
            <a:r>
              <a:rPr lang="pt-BR"/>
              <a:t>Agente </a:t>
            </a:r>
            <a:r>
              <a:rPr lang="pt-BR" err="1"/>
              <a:t>ReAct</a:t>
            </a:r>
            <a:br>
              <a:rPr lang="pt-BR"/>
            </a:br>
            <a:r>
              <a:rPr lang="pt-BR" sz="2200" i="0" err="1">
                <a:solidFill>
                  <a:srgbClr val="000000"/>
                </a:solidFill>
                <a:effectLst/>
                <a:latin typeface="Aptos Display (Títulos)"/>
              </a:rPr>
              <a:t>Reasoning</a:t>
            </a:r>
            <a:r>
              <a:rPr lang="pt-BR" sz="2200" i="0">
                <a:solidFill>
                  <a:srgbClr val="000000"/>
                </a:solidFill>
                <a:effectLst/>
                <a:latin typeface="Aptos Display (Títulos)"/>
              </a:rPr>
              <a:t> </a:t>
            </a:r>
            <a:r>
              <a:rPr lang="pt-BR" sz="2200" i="0" err="1">
                <a:solidFill>
                  <a:srgbClr val="000000"/>
                </a:solidFill>
                <a:effectLst/>
                <a:latin typeface="Aptos Display (Títulos)"/>
              </a:rPr>
              <a:t>and</a:t>
            </a:r>
            <a:r>
              <a:rPr lang="pt-BR" sz="2200" i="0">
                <a:solidFill>
                  <a:srgbClr val="000000"/>
                </a:solidFill>
                <a:effectLst/>
                <a:latin typeface="Aptos Display (Títulos)"/>
              </a:rPr>
              <a:t> </a:t>
            </a:r>
            <a:r>
              <a:rPr lang="pt-BR" sz="2200" i="0" err="1">
                <a:solidFill>
                  <a:srgbClr val="000000"/>
                </a:solidFill>
                <a:effectLst/>
                <a:latin typeface="Aptos Display (Títulos)"/>
              </a:rPr>
              <a:t>Acting</a:t>
            </a:r>
            <a:br>
              <a:rPr lang="pt-BR" b="1" i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872F8E-D054-2AF2-248B-2BBEAFF8D802}"/>
              </a:ext>
            </a:extLst>
          </p:cNvPr>
          <p:cNvSpPr txBox="1"/>
          <p:nvPr/>
        </p:nvSpPr>
        <p:spPr>
          <a:xfrm>
            <a:off x="2119312" y="3429000"/>
            <a:ext cx="79533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i="0">
                <a:solidFill>
                  <a:srgbClr val="1A1A1A"/>
                </a:solidFill>
                <a:effectLst/>
                <a:latin typeface="Source Sans 3"/>
              </a:rPr>
              <a:t>Um paradigma geral para combinar raciocínio e ação com modelos de linguagem para resolver diversas tarefas de raciocínio linguístico e tomada de decisão.</a:t>
            </a:r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5C3B36-E4AB-AA02-DFFB-7A7D6C40481F}"/>
              </a:ext>
            </a:extLst>
          </p:cNvPr>
          <p:cNvSpPr txBox="1"/>
          <p:nvPr/>
        </p:nvSpPr>
        <p:spPr>
          <a:xfrm>
            <a:off x="2119312" y="4992469"/>
            <a:ext cx="795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0" i="0">
                <a:solidFill>
                  <a:srgbClr val="1A1A1A"/>
                </a:solidFill>
                <a:effectLst/>
                <a:latin typeface="Source Sans 3"/>
              </a:rPr>
              <a:t>Lucas Lima e Luiz Eduardo Pini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725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DC4028EB-B9DF-ED8D-5139-F0FF8B7F93E0}"/>
              </a:ext>
            </a:extLst>
          </p:cNvPr>
          <p:cNvSpPr txBox="1"/>
          <p:nvPr/>
        </p:nvSpPr>
        <p:spPr>
          <a:xfrm>
            <a:off x="1174376" y="2136338"/>
            <a:ext cx="984324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/>
              <a:t>YAO, </a:t>
            </a:r>
            <a:r>
              <a:rPr lang="pt-BR" err="1"/>
              <a:t>Shunyu</a:t>
            </a:r>
            <a:r>
              <a:rPr lang="pt-BR"/>
              <a:t> et al. </a:t>
            </a:r>
            <a:r>
              <a:rPr lang="pt-BR" err="1"/>
              <a:t>ReAct</a:t>
            </a:r>
            <a:r>
              <a:rPr lang="pt-BR"/>
              <a:t>: </a:t>
            </a:r>
            <a:r>
              <a:rPr lang="pt-BR" err="1"/>
              <a:t>Synergizing</a:t>
            </a:r>
            <a:r>
              <a:rPr lang="pt-BR"/>
              <a:t> </a:t>
            </a:r>
            <a:r>
              <a:rPr lang="pt-BR" err="1"/>
              <a:t>Reasoning</a:t>
            </a:r>
            <a:r>
              <a:rPr lang="pt-BR"/>
              <a:t> </a:t>
            </a:r>
            <a:r>
              <a:rPr lang="pt-BR" err="1"/>
              <a:t>and</a:t>
            </a:r>
            <a:r>
              <a:rPr lang="pt-BR"/>
              <a:t> </a:t>
            </a:r>
            <a:r>
              <a:rPr lang="pt-BR" err="1"/>
              <a:t>Acting</a:t>
            </a:r>
            <a:r>
              <a:rPr lang="pt-BR"/>
              <a:t> in </a:t>
            </a:r>
            <a:r>
              <a:rPr lang="pt-BR" err="1"/>
              <a:t>Language</a:t>
            </a:r>
            <a:r>
              <a:rPr lang="pt-BR"/>
              <a:t> Models. </a:t>
            </a:r>
            <a:r>
              <a:rPr lang="pt-BR" err="1"/>
              <a:t>Arxiv</a:t>
            </a:r>
            <a:r>
              <a:rPr lang="pt-BR"/>
              <a:t>, 2022. Disponível em: </a:t>
            </a:r>
            <a:r>
              <a:rPr lang="pt-BR">
                <a:hlinkClick r:id="rId2"/>
              </a:rPr>
              <a:t>https://arxiv.org/</a:t>
            </a:r>
            <a:r>
              <a:rPr lang="pt-BR" err="1">
                <a:hlinkClick r:id="rId2"/>
              </a:rPr>
              <a:t>pdf</a:t>
            </a:r>
            <a:r>
              <a:rPr lang="pt-BR">
                <a:hlinkClick r:id="rId2"/>
              </a:rPr>
              <a:t>/2210.03629.pdf</a:t>
            </a:r>
            <a:r>
              <a:rPr lang="pt-BR"/>
              <a:t>. Acesso em: 29 maio 2025.</a:t>
            </a:r>
          </a:p>
          <a:p>
            <a:endParaRPr lang="pt-BR"/>
          </a:p>
          <a:p>
            <a:r>
              <a:rPr lang="pt-BR"/>
              <a:t>AI MONKS. </a:t>
            </a:r>
            <a:r>
              <a:rPr lang="pt-BR" err="1"/>
              <a:t>Multi-Agent</a:t>
            </a:r>
            <a:r>
              <a:rPr lang="pt-BR"/>
              <a:t> System Design </a:t>
            </a:r>
            <a:r>
              <a:rPr lang="pt-BR" err="1"/>
              <a:t>Patterns</a:t>
            </a:r>
            <a:r>
              <a:rPr lang="pt-BR"/>
              <a:t> from Scratch in Python: </a:t>
            </a:r>
            <a:r>
              <a:rPr lang="pt-BR" err="1"/>
              <a:t>ReAct</a:t>
            </a:r>
            <a:r>
              <a:rPr lang="pt-BR"/>
              <a:t> </a:t>
            </a:r>
            <a:r>
              <a:rPr lang="pt-BR" err="1"/>
              <a:t>Agents</a:t>
            </a:r>
            <a:r>
              <a:rPr lang="pt-BR"/>
              <a:t>. </a:t>
            </a:r>
            <a:r>
              <a:rPr lang="pt-BR" err="1"/>
              <a:t>Medium</a:t>
            </a:r>
            <a:r>
              <a:rPr lang="pt-BR"/>
              <a:t>, 2023. Disponível em: </a:t>
            </a:r>
            <a:r>
              <a:rPr lang="pt-BR">
                <a:hlinkClick r:id="rId3"/>
              </a:rPr>
              <a:t>https://medium.com/</a:t>
            </a:r>
            <a:r>
              <a:rPr lang="pt-BR" err="1">
                <a:hlinkClick r:id="rId3"/>
              </a:rPr>
              <a:t>aimonks</a:t>
            </a:r>
            <a:r>
              <a:rPr lang="pt-BR">
                <a:hlinkClick r:id="rId3"/>
              </a:rPr>
              <a:t>/multi-agent-system-design-patterns-from-scratch-in-python-react-agents-e4480d099f38</a:t>
            </a:r>
            <a:r>
              <a:rPr lang="pt-BR"/>
              <a:t>. Acesso em: 29 maio 2025.</a:t>
            </a:r>
          </a:p>
          <a:p>
            <a:endParaRPr lang="pt-BR"/>
          </a:p>
          <a:p>
            <a:r>
              <a:rPr lang="pt-BR"/>
              <a:t>LANGCHAIN. </a:t>
            </a:r>
            <a:r>
              <a:rPr lang="pt-BR" err="1"/>
              <a:t>ReAct</a:t>
            </a:r>
            <a:r>
              <a:rPr lang="pt-BR"/>
              <a:t> Agent </a:t>
            </a:r>
            <a:r>
              <a:rPr lang="pt-BR" err="1"/>
              <a:t>Template</a:t>
            </a:r>
            <a:r>
              <a:rPr lang="pt-BR"/>
              <a:t>. </a:t>
            </a:r>
            <a:r>
              <a:rPr lang="pt-BR" err="1"/>
              <a:t>LangChain</a:t>
            </a:r>
            <a:r>
              <a:rPr lang="pt-BR"/>
              <a:t> Hub, 2023. Disponível em: </a:t>
            </a:r>
            <a:r>
              <a:rPr lang="pt-BR">
                <a:hlinkClick r:id="rId4"/>
              </a:rPr>
              <a:t>https://smith.langchain.com/hub/</a:t>
            </a:r>
            <a:r>
              <a:rPr lang="pt-BR" err="1">
                <a:hlinkClick r:id="rId4"/>
              </a:rPr>
              <a:t>langchain</a:t>
            </a:r>
            <a:r>
              <a:rPr lang="pt-BR">
                <a:hlinkClick r:id="rId4"/>
              </a:rPr>
              <a:t>-ai/</a:t>
            </a:r>
            <a:r>
              <a:rPr lang="pt-BR" err="1">
                <a:hlinkClick r:id="rId4"/>
              </a:rPr>
              <a:t>react-agent-template</a:t>
            </a:r>
            <a:r>
              <a:rPr lang="pt-BR"/>
              <a:t>. Acesso em: 29 maio 2025.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3CD9D4-AF68-EDD5-5294-1BA7CFE93EFC}"/>
              </a:ext>
            </a:extLst>
          </p:cNvPr>
          <p:cNvSpPr txBox="1"/>
          <p:nvPr/>
        </p:nvSpPr>
        <p:spPr>
          <a:xfrm>
            <a:off x="1174376" y="1446698"/>
            <a:ext cx="849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74116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846BC-60C1-8D47-C9FC-0E522EA18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CB558B-F26D-0C8C-31E1-21168E1826FE}"/>
              </a:ext>
            </a:extLst>
          </p:cNvPr>
          <p:cNvSpPr txBox="1"/>
          <p:nvPr/>
        </p:nvSpPr>
        <p:spPr>
          <a:xfrm>
            <a:off x="1191800" y="252465"/>
            <a:ext cx="3143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/>
              <a:t>Por que surgiu?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10A233B-ABA8-0653-1FA8-26921593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00" y="1289821"/>
            <a:ext cx="9808397" cy="27442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3A2F8513-1B22-1213-8FD9-49D48A7BEECC}"/>
              </a:ext>
            </a:extLst>
          </p:cNvPr>
          <p:cNvSpPr txBox="1"/>
          <p:nvPr/>
        </p:nvSpPr>
        <p:spPr>
          <a:xfrm>
            <a:off x="1191800" y="4034028"/>
            <a:ext cx="4171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>
                <a:solidFill>
                  <a:schemeClr val="bg1">
                    <a:lumMod val="50000"/>
                  </a:schemeClr>
                </a:solidFill>
              </a:rPr>
              <a:t>Fonte: REACT-LM (2023)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2CD1B08-2186-D941-C5D7-566514124E0F}"/>
              </a:ext>
            </a:extLst>
          </p:cNvPr>
          <p:cNvSpPr txBox="1"/>
          <p:nvPr/>
        </p:nvSpPr>
        <p:spPr>
          <a:xfrm>
            <a:off x="1191800" y="4610100"/>
            <a:ext cx="98083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Antes, agentes de raciocínio e  de tomada de decisões eram estudados de forma separada.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err="1"/>
              <a:t>ReAct</a:t>
            </a:r>
            <a:r>
              <a:rPr lang="pt-BR"/>
              <a:t> utiliza das duas abordagens de forma intercalada (como humanos) gerando rastros de raciocínio, ajudando o modelo a induzir, acompanhar, atualizar planos de ação e a lidar com exceções. </a:t>
            </a:r>
          </a:p>
          <a:p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8AD05EC-19F5-4E0A-43DB-97C8C9B38F5E}"/>
              </a:ext>
            </a:extLst>
          </p:cNvPr>
          <p:cNvSpPr txBox="1"/>
          <p:nvPr/>
        </p:nvSpPr>
        <p:spPr>
          <a:xfrm>
            <a:off x="1173925" y="1028592"/>
            <a:ext cx="4171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>
                <a:solidFill>
                  <a:schemeClr val="bg1">
                    <a:lumMod val="50000"/>
                  </a:schemeClr>
                </a:solidFill>
              </a:rPr>
              <a:t>Figura: Diagrama de comparação dos métodos de </a:t>
            </a:r>
            <a:r>
              <a:rPr lang="pt-BR" sz="1100" err="1">
                <a:solidFill>
                  <a:schemeClr val="bg1">
                    <a:lumMod val="50000"/>
                  </a:schemeClr>
                </a:solidFill>
              </a:rPr>
              <a:t>prompting</a:t>
            </a:r>
            <a:endParaRPr lang="pt-BR" sz="11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9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9AE6ECB-F482-882F-FC18-0A57279B9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734740"/>
              </p:ext>
            </p:extLst>
          </p:nvPr>
        </p:nvGraphicFramePr>
        <p:xfrm>
          <a:off x="1326776" y="2286000"/>
          <a:ext cx="9421908" cy="1859280"/>
        </p:xfrm>
        <a:graphic>
          <a:graphicData uri="http://schemas.openxmlformats.org/drawingml/2006/table">
            <a:tbl>
              <a:tblPr/>
              <a:tblGrid>
                <a:gridCol w="2355477">
                  <a:extLst>
                    <a:ext uri="{9D8B030D-6E8A-4147-A177-3AD203B41FA5}">
                      <a16:colId xmlns:a16="http://schemas.microsoft.com/office/drawing/2014/main" val="1854706017"/>
                    </a:ext>
                  </a:extLst>
                </a:gridCol>
                <a:gridCol w="2355477">
                  <a:extLst>
                    <a:ext uri="{9D8B030D-6E8A-4147-A177-3AD203B41FA5}">
                      <a16:colId xmlns:a16="http://schemas.microsoft.com/office/drawing/2014/main" val="3476743471"/>
                    </a:ext>
                  </a:extLst>
                </a:gridCol>
                <a:gridCol w="2355477">
                  <a:extLst>
                    <a:ext uri="{9D8B030D-6E8A-4147-A177-3AD203B41FA5}">
                      <a16:colId xmlns:a16="http://schemas.microsoft.com/office/drawing/2014/main" val="221792487"/>
                    </a:ext>
                  </a:extLst>
                </a:gridCol>
                <a:gridCol w="2355477">
                  <a:extLst>
                    <a:ext uri="{9D8B030D-6E8A-4147-A177-3AD203B41FA5}">
                      <a16:colId xmlns:a16="http://schemas.microsoft.com/office/drawing/2014/main" val="5219607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/>
                        <a:t>Padrão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Exibe raciocínio?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Usa ferramentas?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Uso ideal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853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400" err="1"/>
                        <a:t>Reason</a:t>
                      </a:r>
                      <a:r>
                        <a:rPr lang="pt-BR" sz="1400"/>
                        <a:t>-Only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Sim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Não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Problemas teóricos com os quais o LLM foi treinado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057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400"/>
                        <a:t>Act-Only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Não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Sim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Consultas diretas a APIs/bancos de dados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208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400"/>
                        <a:t>ReAct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Parcial (iterativo)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/>
                        <a:t>Sim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Tarefas híbridas (pensar + buscar)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51630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376D7CC7-CF71-B3F4-12E7-768004A56D30}"/>
              </a:ext>
            </a:extLst>
          </p:cNvPr>
          <p:cNvSpPr txBox="1"/>
          <p:nvPr/>
        </p:nvSpPr>
        <p:spPr>
          <a:xfrm>
            <a:off x="1191800" y="252465"/>
            <a:ext cx="7898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/>
              <a:t>Comparação entre os métodos de </a:t>
            </a:r>
            <a:r>
              <a:rPr lang="pt-BR" sz="2400" b="1" err="1"/>
              <a:t>prompting</a:t>
            </a:r>
            <a:endParaRPr lang="pt-BR" sz="2400" b="1"/>
          </a:p>
        </p:txBody>
      </p:sp>
    </p:spTree>
    <p:extLst>
      <p:ext uri="{BB962C8B-B14F-4D97-AF65-F5344CB8AC3E}">
        <p14:creationId xmlns:p14="http://schemas.microsoft.com/office/powerpoint/2010/main" val="19155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401EC-97F7-BD90-B82D-66A46A879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3A85F8D-7356-3BC2-B12C-F9F9DB4D0128}"/>
              </a:ext>
            </a:extLst>
          </p:cNvPr>
          <p:cNvSpPr txBox="1"/>
          <p:nvPr/>
        </p:nvSpPr>
        <p:spPr>
          <a:xfrm>
            <a:off x="1191800" y="236463"/>
            <a:ext cx="849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Comparação dos métodos (</a:t>
            </a:r>
            <a:r>
              <a:rPr lang="pt-BR" sz="2400" b="1" dirty="0" err="1"/>
              <a:t>HotpotQA</a:t>
            </a:r>
            <a:r>
              <a:rPr lang="pt-BR" sz="2400" b="1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232C09-17D1-443F-9F64-8C7382AB6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00" y="917462"/>
            <a:ext cx="10127559" cy="376481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A31BAB3-F622-9817-B2BF-B3007C431BB7}"/>
              </a:ext>
            </a:extLst>
          </p:cNvPr>
          <p:cNvSpPr txBox="1"/>
          <p:nvPr/>
        </p:nvSpPr>
        <p:spPr>
          <a:xfrm>
            <a:off x="1191800" y="4551467"/>
            <a:ext cx="4171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>
                <a:solidFill>
                  <a:schemeClr val="bg1">
                    <a:lumMod val="50000"/>
                  </a:schemeClr>
                </a:solidFill>
              </a:rPr>
              <a:t>Fonte: REACT-LM (2023)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939C0F-8BC9-3126-FD82-6BF33EC1A1F9}"/>
              </a:ext>
            </a:extLst>
          </p:cNvPr>
          <p:cNvSpPr txBox="1"/>
          <p:nvPr/>
        </p:nvSpPr>
        <p:spPr>
          <a:xfrm>
            <a:off x="1191800" y="4905407"/>
            <a:ext cx="490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err="1"/>
              <a:t>Reason</a:t>
            </a:r>
            <a:r>
              <a:rPr lang="pt-BR" b="1"/>
              <a:t> </a:t>
            </a:r>
            <a:r>
              <a:rPr lang="pt-BR" b="1" err="1"/>
              <a:t>only</a:t>
            </a:r>
            <a:r>
              <a:rPr lang="pt-BR" b="1"/>
              <a:t>: </a:t>
            </a:r>
            <a:r>
              <a:rPr lang="pt-BR"/>
              <a:t>sofre com desinformação por depender apenas do conhecimento interno.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err="1"/>
              <a:t>Act</a:t>
            </a:r>
            <a:r>
              <a:rPr lang="pt-BR" b="1"/>
              <a:t> </a:t>
            </a:r>
            <a:r>
              <a:rPr lang="pt-BR" b="1" err="1"/>
              <a:t>only</a:t>
            </a:r>
            <a:r>
              <a:rPr lang="pt-BR" b="1"/>
              <a:t>: </a:t>
            </a:r>
            <a:r>
              <a:rPr lang="pt-BR"/>
              <a:t>não consegue responder sem raciocínio, mesmo com boas observações.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7D67799-9CAC-FBB7-9495-130523523207}"/>
              </a:ext>
            </a:extLst>
          </p:cNvPr>
          <p:cNvSpPr txBox="1"/>
          <p:nvPr/>
        </p:nvSpPr>
        <p:spPr>
          <a:xfrm>
            <a:off x="6341305" y="4901638"/>
            <a:ext cx="490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err="1"/>
              <a:t>ReAct</a:t>
            </a:r>
            <a:r>
              <a:rPr lang="pt-BR" b="1"/>
              <a:t>: </a:t>
            </a:r>
            <a:r>
              <a:rPr lang="pt-BR"/>
              <a:t>combina os dois e resolve a tarefa com precisão e clareza.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A7824-C40B-93B6-1AE3-FC5F4286414D}"/>
              </a:ext>
            </a:extLst>
          </p:cNvPr>
          <p:cNvSpPr txBox="1"/>
          <p:nvPr/>
        </p:nvSpPr>
        <p:spPr>
          <a:xfrm>
            <a:off x="1191799" y="740492"/>
            <a:ext cx="6047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>
                <a:solidFill>
                  <a:schemeClr val="bg1">
                    <a:lumMod val="50000"/>
                  </a:schemeClr>
                </a:solidFill>
              </a:rPr>
              <a:t>Figura: Comparação nas etapas de decisão dos métodos de </a:t>
            </a:r>
            <a:r>
              <a:rPr lang="pt-BR" sz="1100" err="1">
                <a:solidFill>
                  <a:schemeClr val="bg1">
                    <a:lumMod val="50000"/>
                  </a:schemeClr>
                </a:solidFill>
              </a:rPr>
              <a:t>prompting</a:t>
            </a:r>
            <a:endParaRPr lang="pt-BR" sz="11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06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33BBF-575D-EC8B-0034-850B0F578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31C9F18-4F23-7A09-088F-B0A5C9790807}"/>
              </a:ext>
            </a:extLst>
          </p:cNvPr>
          <p:cNvSpPr txBox="1"/>
          <p:nvPr/>
        </p:nvSpPr>
        <p:spPr>
          <a:xfrm>
            <a:off x="1191800" y="236463"/>
            <a:ext cx="8495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/>
              <a:t>Resultados (</a:t>
            </a:r>
            <a:r>
              <a:rPr lang="pt-BR" sz="2400" b="1" err="1"/>
              <a:t>HotpotQA</a:t>
            </a:r>
            <a:r>
              <a:rPr lang="pt-BR" sz="2400" b="1"/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0A84A7C-C59A-34C8-F997-109F7A9D14BD}"/>
              </a:ext>
            </a:extLst>
          </p:cNvPr>
          <p:cNvSpPr txBox="1"/>
          <p:nvPr/>
        </p:nvSpPr>
        <p:spPr>
          <a:xfrm>
            <a:off x="1191800" y="5389543"/>
            <a:ext cx="4171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>
                <a:solidFill>
                  <a:schemeClr val="bg1">
                    <a:lumMod val="50000"/>
                  </a:schemeClr>
                </a:solidFill>
              </a:rPr>
              <a:t>Fonte: YAO et al. (2022).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CCE832-DF7D-7E8F-76C5-9E65106AA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00" y="1468456"/>
            <a:ext cx="9808400" cy="392108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371FA83-FC6B-B97A-747D-EE665D802049}"/>
              </a:ext>
            </a:extLst>
          </p:cNvPr>
          <p:cNvSpPr txBox="1"/>
          <p:nvPr/>
        </p:nvSpPr>
        <p:spPr>
          <a:xfrm>
            <a:off x="1191800" y="1206846"/>
            <a:ext cx="64377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Figure: Scaling results for prompting and finetuning on </a:t>
            </a:r>
            <a:r>
              <a:rPr lang="en-US" sz="1100" err="1">
                <a:solidFill>
                  <a:schemeClr val="bg1">
                    <a:lumMod val="50000"/>
                  </a:schemeClr>
                </a:solidFill>
              </a:rPr>
              <a:t>HotPotQA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 with </a:t>
            </a:r>
            <a:r>
              <a:rPr lang="en-US" sz="1100" err="1">
                <a:solidFill>
                  <a:schemeClr val="bg1">
                    <a:lumMod val="50000"/>
                  </a:schemeClr>
                </a:solidFill>
              </a:rPr>
              <a:t>ReAct</a:t>
            </a:r>
            <a:r>
              <a:rPr lang="en-US" sz="1100">
                <a:solidFill>
                  <a:schemeClr val="bg1">
                    <a:lumMod val="50000"/>
                  </a:schemeClr>
                </a:solidFill>
              </a:rPr>
              <a:t> (ours) and baselines.</a:t>
            </a:r>
            <a:endParaRPr lang="pt-BR" sz="110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633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2B0E9-D960-CE6D-046B-D207493C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B2C816E-329C-EC5B-D44D-47D578DE87F8}"/>
              </a:ext>
            </a:extLst>
          </p:cNvPr>
          <p:cNvSpPr txBox="1"/>
          <p:nvPr/>
        </p:nvSpPr>
        <p:spPr>
          <a:xfrm>
            <a:off x="1191800" y="277225"/>
            <a:ext cx="921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/>
              <a:t>O </a:t>
            </a:r>
            <a:r>
              <a:rPr lang="pt-BR" sz="2400" b="1" err="1"/>
              <a:t>ReAct</a:t>
            </a:r>
            <a:r>
              <a:rPr lang="pt-BR" sz="2400" b="1"/>
              <a:t> não é perfeito! </a:t>
            </a:r>
            <a:r>
              <a:rPr lang="pt-BR" sz="2400" b="1" err="1"/>
              <a:t>Maaaas</a:t>
            </a:r>
            <a:r>
              <a:rPr lang="pt-BR" sz="2400" b="1"/>
              <a:t>... (</a:t>
            </a:r>
            <a:r>
              <a:rPr lang="pt-BR" sz="2400" b="1" i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ALFWorld</a:t>
            </a:r>
            <a:r>
              <a:rPr lang="pt-BR" sz="2400" b="1"/>
              <a:t>)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144816A-39F4-A3A8-E62D-1CD347BA8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00" y="935854"/>
            <a:ext cx="9808400" cy="348177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FB3F961-C7F5-C31D-CCBB-7F31A1973CB0}"/>
              </a:ext>
            </a:extLst>
          </p:cNvPr>
          <p:cNvSpPr txBox="1"/>
          <p:nvPr/>
        </p:nvSpPr>
        <p:spPr>
          <a:xfrm>
            <a:off x="1191800" y="4679234"/>
            <a:ext cx="9914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Permite inspecionar claramente onde o modelo "pensou errado".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Facilita a correção humana, apenas editando pensamentos, sem reescrever todo o código ou lógica.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Representa uma abordagem promissora para o alinhamento entre IA e humanos, pois torna os modelos mais interpretáveis e ajustáveis.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AB491C-1ADB-4AA2-6D66-EA4925CB3BAD}"/>
              </a:ext>
            </a:extLst>
          </p:cNvPr>
          <p:cNvSpPr txBox="1"/>
          <p:nvPr/>
        </p:nvSpPr>
        <p:spPr>
          <a:xfrm>
            <a:off x="1191800" y="4352978"/>
            <a:ext cx="4171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>
                <a:solidFill>
                  <a:schemeClr val="bg1">
                    <a:lumMod val="50000"/>
                  </a:schemeClr>
                </a:solidFill>
              </a:rPr>
              <a:t>Fonte: REACT-LM (2023)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FB13B5-7595-CC58-582B-28EED50748D6}"/>
              </a:ext>
            </a:extLst>
          </p:cNvPr>
          <p:cNvSpPr txBox="1"/>
          <p:nvPr/>
        </p:nvSpPr>
        <p:spPr>
          <a:xfrm>
            <a:off x="1191799" y="738890"/>
            <a:ext cx="5637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>
                <a:solidFill>
                  <a:schemeClr val="bg1">
                    <a:lumMod val="50000"/>
                  </a:schemeClr>
                </a:solidFill>
              </a:rPr>
              <a:t>Figura: Comparação na execução do </a:t>
            </a:r>
            <a:r>
              <a:rPr lang="pt-BR" sz="1100" err="1">
                <a:solidFill>
                  <a:schemeClr val="bg1">
                    <a:lumMod val="50000"/>
                  </a:schemeClr>
                </a:solidFill>
              </a:rPr>
              <a:t>ReAct</a:t>
            </a:r>
            <a:r>
              <a:rPr lang="pt-BR" sz="1100">
                <a:solidFill>
                  <a:schemeClr val="bg1">
                    <a:lumMod val="50000"/>
                  </a:schemeClr>
                </a:solidFill>
              </a:rPr>
              <a:t> sem e com correção humana</a:t>
            </a:r>
          </a:p>
        </p:txBody>
      </p:sp>
    </p:spTree>
    <p:extLst>
      <p:ext uri="{BB962C8B-B14F-4D97-AF65-F5344CB8AC3E}">
        <p14:creationId xmlns:p14="http://schemas.microsoft.com/office/powerpoint/2010/main" val="108278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D8BD4-A6D9-2C5C-F67F-99FB84DA3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290C93A6-D3C9-6EE9-11DB-6806283AA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800" y="1126627"/>
            <a:ext cx="8919503" cy="44713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ABA2B80-10E3-AF8A-7A40-FA3C5F2BFC7E}"/>
              </a:ext>
            </a:extLst>
          </p:cNvPr>
          <p:cNvSpPr txBox="1"/>
          <p:nvPr/>
        </p:nvSpPr>
        <p:spPr>
          <a:xfrm>
            <a:off x="1191800" y="277225"/>
            <a:ext cx="921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/>
              <a:t>Como funciona (Matemática)</a:t>
            </a:r>
          </a:p>
        </p:txBody>
      </p:sp>
    </p:spTree>
    <p:extLst>
      <p:ext uri="{BB962C8B-B14F-4D97-AF65-F5344CB8AC3E}">
        <p14:creationId xmlns:p14="http://schemas.microsoft.com/office/powerpoint/2010/main" val="26236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751E-44E0-1A38-98A5-DEF030AC6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E7ED806C-5DF5-911C-5520-2AFFBF047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800" y="846612"/>
            <a:ext cx="9895300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Imagine que você está num </a:t>
            </a: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ptos"/>
              </a:rPr>
              <a:t>jogo de “caça ao tesouro”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:</a:t>
            </a: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ptos"/>
              </a:rPr>
              <a:t>Observação: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Você abre o envelope inicial e lê: “O próximo passo está perto de algo que faz </a:t>
            </a:r>
            <a:r>
              <a:rPr kumimoji="0" lang="pt-BR" altLang="pt-BR" sz="1400" b="0" i="0" u="none" strike="noStrike" cap="none" normalizeH="0" baseline="0" err="1">
                <a:ln>
                  <a:noFill/>
                </a:ln>
                <a:effectLst/>
                <a:latin typeface="Aptos"/>
              </a:rPr>
              <a:t>tic-tac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”. Essa pista é tudo que o ambiente lhe dá naquele momento – é a </a:t>
            </a: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ptos"/>
              </a:rPr>
              <a:t>observação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.</a:t>
            </a: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ptos"/>
              </a:rPr>
              <a:t>Pensar em voz alta (espaço da linguagem)</a:t>
            </a:r>
            <a:r>
              <a:rPr lang="pt-BR" altLang="pt-BR" sz="1400">
                <a:latin typeface="Aptos"/>
              </a:rPr>
              <a:t>: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Antes de sair correndo, você fala consigo mesmo: “Relógios fazem </a:t>
            </a:r>
            <a:r>
              <a:rPr kumimoji="0" lang="pt-BR" altLang="pt-BR" sz="1400" b="0" i="0" u="none" strike="noStrike" cap="none" normalizeH="0" baseline="0" err="1">
                <a:ln>
                  <a:noFill/>
                </a:ln>
                <a:effectLst/>
                <a:latin typeface="Aptos"/>
              </a:rPr>
              <a:t>tic-tac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. Onde há um relógio por aqui? Provavelmente na sala de estar.” Esse comentário não muda nada no mundo físico; é só </a:t>
            </a: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ptos"/>
              </a:rPr>
              <a:t>linguagem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 – o seu raciocínio escrito ou falado.</a:t>
            </a: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ptos"/>
              </a:rPr>
              <a:t>Ação</a:t>
            </a:r>
            <a:r>
              <a:rPr lang="pt-BR" altLang="pt-BR" sz="1400">
                <a:latin typeface="Aptos"/>
              </a:rPr>
              <a:t>: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Com base nesse pensamento, você </a:t>
            </a: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ptos"/>
              </a:rPr>
              <a:t>age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: caminha até a sala de estar e olha atrás do relógio de parede.</a:t>
            </a: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ptos"/>
              </a:rPr>
              <a:t>Nova observação</a:t>
            </a:r>
            <a:r>
              <a:rPr lang="pt-BR" altLang="pt-BR" sz="1400">
                <a:latin typeface="Aptos"/>
              </a:rPr>
              <a:t>: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Atrás do relógio você encontra outra pista dizendo: “Procure a página 42”. Esse papel novo é a sua </a:t>
            </a: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ptos"/>
              </a:rPr>
              <a:t>próxima observação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.</a:t>
            </a: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ptos"/>
              </a:rPr>
              <a:t>Atualização do contexto</a:t>
            </a:r>
            <a:r>
              <a:rPr lang="pt-BR" altLang="pt-BR" sz="1400">
                <a:latin typeface="Aptos"/>
              </a:rPr>
              <a:t>: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Agora, o histórico completo é:</a:t>
            </a: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Pista 1 (“</a:t>
            </a:r>
            <a:r>
              <a:rPr kumimoji="0" lang="pt-BR" altLang="pt-BR" sz="1400" b="0" i="0" u="none" strike="noStrike" cap="none" normalizeH="0" baseline="0" err="1">
                <a:ln>
                  <a:noFill/>
                </a:ln>
                <a:effectLst/>
                <a:latin typeface="Aptos"/>
              </a:rPr>
              <a:t>tic-tac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”)</a:t>
            </a: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Pensamento (“relógio → sala de estar”)</a:t>
            </a: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Ação (ir até o relógio)</a:t>
            </a: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Pista 2 (“página 42”)</a:t>
            </a:r>
            <a:endParaRPr lang="pt-BR" altLang="pt-BR" sz="1400">
              <a:latin typeface="Apto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ptos"/>
              </a:rPr>
              <a:t>Novo pensamento</a:t>
            </a:r>
            <a:r>
              <a:rPr lang="pt-BR" altLang="pt-BR" sz="1400">
                <a:latin typeface="Aptos"/>
              </a:rPr>
              <a:t>: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“Página 42 deve estar num livro. Qual livro costuma ter muitas páginas? Talvez a enciclopédia na estante.”</a:t>
            </a: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pt-BR" altLang="pt-BR" sz="1400" b="1" i="0" u="none" strike="noStrike" cap="none" normalizeH="0" baseline="0">
                <a:ln>
                  <a:noFill/>
                </a:ln>
                <a:effectLst/>
                <a:latin typeface="Aptos"/>
              </a:rPr>
              <a:t>Nova ação</a:t>
            </a:r>
            <a:r>
              <a:rPr lang="pt-BR" altLang="pt-BR" sz="1400">
                <a:latin typeface="Aptos"/>
              </a:rPr>
              <a:t>: </a:t>
            </a:r>
            <a:r>
              <a:rPr kumimoji="0" lang="pt-BR" altLang="pt-BR" sz="1400" b="0" i="0" u="none" strike="noStrike" cap="none" normalizeH="0" baseline="0">
                <a:ln>
                  <a:noFill/>
                </a:ln>
                <a:effectLst/>
                <a:latin typeface="Aptos"/>
              </a:rPr>
              <a:t>Vai até a enciclopédia, abre na página 42 — e assim por diante, alternando pensamento e ação até achar o tesouro</a:t>
            </a:r>
            <a:endParaRPr lang="pt-BR" altLang="pt-BR" sz="1400" b="0" i="0" u="none" strike="noStrike" cap="none" normalizeH="0" baseline="0">
              <a:ln>
                <a:noFill/>
              </a:ln>
              <a:effectLst/>
              <a:latin typeface="Apto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54FBEA7-ABE0-20E9-8885-D3AC5946EB3E}"/>
              </a:ext>
            </a:extLst>
          </p:cNvPr>
          <p:cNvSpPr txBox="1"/>
          <p:nvPr/>
        </p:nvSpPr>
        <p:spPr>
          <a:xfrm>
            <a:off x="1191800" y="277225"/>
            <a:ext cx="921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/>
              <a:t>Como funciona (Conversa de bar)</a:t>
            </a:r>
          </a:p>
        </p:txBody>
      </p:sp>
    </p:spTree>
    <p:extLst>
      <p:ext uri="{BB962C8B-B14F-4D97-AF65-F5344CB8AC3E}">
        <p14:creationId xmlns:p14="http://schemas.microsoft.com/office/powerpoint/2010/main" val="185849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15560-EA12-20F7-2F27-425A8E24E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E80FBEE-CDAC-023E-7028-02EAC78DDD02}"/>
              </a:ext>
            </a:extLst>
          </p:cNvPr>
          <p:cNvSpPr txBox="1"/>
          <p:nvPr/>
        </p:nvSpPr>
        <p:spPr>
          <a:xfrm>
            <a:off x="1191801" y="277225"/>
            <a:ext cx="4500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/>
              <a:t>Implementação (Prompt)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6D89343-6A46-C5CC-29BF-230D5ADD3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1603266"/>
            <a:ext cx="6379176" cy="365146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B38E03E-22DD-796F-7A77-64AC2886AD33}"/>
              </a:ext>
            </a:extLst>
          </p:cNvPr>
          <p:cNvSpPr txBox="1"/>
          <p:nvPr/>
        </p:nvSpPr>
        <p:spPr>
          <a:xfrm>
            <a:off x="466454" y="5219030"/>
            <a:ext cx="4171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Fonte: REACT-LM (2023)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0D850E5-BF3A-F302-61C4-32CBB145662A}"/>
              </a:ext>
            </a:extLst>
          </p:cNvPr>
          <p:cNvSpPr txBox="1"/>
          <p:nvPr/>
        </p:nvSpPr>
        <p:spPr>
          <a:xfrm>
            <a:off x="439270" y="1428294"/>
            <a:ext cx="5637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50000"/>
                  </a:schemeClr>
                </a:solidFill>
              </a:rPr>
              <a:t>Figura: Diagrama do prompt para um agente </a:t>
            </a:r>
            <a:r>
              <a:rPr lang="pt-BR" sz="1100" dirty="0" err="1">
                <a:solidFill>
                  <a:schemeClr val="bg1">
                    <a:lumMod val="50000"/>
                  </a:schemeClr>
                </a:solidFill>
              </a:rPr>
              <a:t>ReAct</a:t>
            </a:r>
            <a:endParaRPr lang="pt-BR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A8B9A19-B9E1-6204-5FC6-8291523B904D}"/>
              </a:ext>
            </a:extLst>
          </p:cNvPr>
          <p:cNvSpPr txBox="1"/>
          <p:nvPr/>
        </p:nvSpPr>
        <p:spPr>
          <a:xfrm>
            <a:off x="6818446" y="2059394"/>
            <a:ext cx="523405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/>
              <a:t>Query</a:t>
            </a:r>
            <a:r>
              <a:rPr lang="pt-BR" sz="1400" dirty="0"/>
              <a:t>: Qual é o preço total de 5 maçãs a R$ 2 cada?</a:t>
            </a:r>
          </a:p>
          <a:p>
            <a:endParaRPr lang="pt-BR" sz="1400" dirty="0"/>
          </a:p>
          <a:p>
            <a:r>
              <a:rPr lang="pt-BR" sz="1400" b="1" dirty="0"/>
              <a:t>Reflexão</a:t>
            </a:r>
            <a:r>
              <a:rPr lang="pt-BR" sz="1400" dirty="0"/>
              <a:t>: Preciso multiplicar a quantidade pelo preço unitário.</a:t>
            </a:r>
          </a:p>
          <a:p>
            <a:endParaRPr lang="pt-BR" sz="1400" dirty="0"/>
          </a:p>
          <a:p>
            <a:r>
              <a:rPr lang="pt-BR" sz="1400" b="1" dirty="0"/>
              <a:t>Ação</a:t>
            </a:r>
            <a:r>
              <a:rPr lang="pt-BR" sz="1400" dirty="0"/>
              <a:t>: multiplicar(quantidade=5, </a:t>
            </a:r>
            <a:r>
              <a:rPr lang="pt-BR" sz="1400" dirty="0" err="1"/>
              <a:t>preco</a:t>
            </a:r>
            <a:r>
              <a:rPr lang="pt-BR" sz="1400" dirty="0"/>
              <a:t>=2)</a:t>
            </a:r>
          </a:p>
          <a:p>
            <a:endParaRPr lang="pt-BR" sz="1400" dirty="0"/>
          </a:p>
          <a:p>
            <a:r>
              <a:rPr lang="pt-BR" sz="1400" b="1" dirty="0"/>
              <a:t>Observação</a:t>
            </a:r>
            <a:r>
              <a:rPr lang="pt-BR" sz="1400" dirty="0"/>
              <a:t>: Resultado: 10</a:t>
            </a:r>
          </a:p>
          <a:p>
            <a:endParaRPr lang="pt-BR" sz="1400" dirty="0"/>
          </a:p>
          <a:p>
            <a:r>
              <a:rPr lang="pt-BR" sz="1400" b="1" dirty="0"/>
              <a:t>Reflexão</a:t>
            </a:r>
            <a:r>
              <a:rPr lang="pt-BR" sz="1400" dirty="0"/>
              <a:t>: O total é R$ 10.</a:t>
            </a:r>
          </a:p>
          <a:p>
            <a:endParaRPr lang="pt-BR" sz="1400" dirty="0"/>
          </a:p>
          <a:p>
            <a:r>
              <a:rPr lang="pt-BR" sz="1400" b="1" dirty="0"/>
              <a:t>Resposta</a:t>
            </a:r>
            <a:r>
              <a:rPr lang="pt-BR" sz="1400" dirty="0"/>
              <a:t>: R$ 10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0114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Aptos Display (Títulos)</vt:lpstr>
      <vt:lpstr>Arial</vt:lpstr>
      <vt:lpstr>Open Sans</vt:lpstr>
      <vt:lpstr>Source Sans 3</vt:lpstr>
      <vt:lpstr>Tema do Office</vt:lpstr>
      <vt:lpstr>Agente ReAct Reasoning and Acting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Fernando de Souza Lima</dc:creator>
  <cp:lastModifiedBy>Lucas Fernando de Souza Lima</cp:lastModifiedBy>
  <cp:revision>1</cp:revision>
  <dcterms:created xsi:type="dcterms:W3CDTF">2025-05-28T03:11:59Z</dcterms:created>
  <dcterms:modified xsi:type="dcterms:W3CDTF">2025-05-29T22:44:04Z</dcterms:modified>
</cp:coreProperties>
</file>