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2" r:id="rId7"/>
    <p:sldId id="261" r:id="rId8"/>
    <p:sldId id="260" r:id="rId9"/>
    <p:sldId id="265"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9C5E3-780A-E65B-37AC-9E1E8132745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D8DECB9-31AF-6D91-EDF2-5F3D5B297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FBC9C80-8AD0-DA8F-3CF4-5B7F1A013000}"/>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5" name="Espaço Reservado para Rodapé 4">
            <a:extLst>
              <a:ext uri="{FF2B5EF4-FFF2-40B4-BE49-F238E27FC236}">
                <a16:creationId xmlns:a16="http://schemas.microsoft.com/office/drawing/2014/main" id="{6E9FDB33-6969-17ED-B6E9-11737195DDC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98D2018-8CF8-96A2-C3F0-4197985FC72C}"/>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12728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A7FE6-6C40-1284-8051-3325AFC06E5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93F200A-0239-30C4-C242-1C27CEE639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4AEAC56-0065-7F4E-2B00-F217453F5BDE}"/>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5" name="Espaço Reservado para Rodapé 4">
            <a:extLst>
              <a:ext uri="{FF2B5EF4-FFF2-40B4-BE49-F238E27FC236}">
                <a16:creationId xmlns:a16="http://schemas.microsoft.com/office/drawing/2014/main" id="{BC3795F9-A78B-4C09-8253-ACF0F871E74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E41952-26F5-AE05-CD33-FC839D4AD2E3}"/>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408079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851DE3A-36C9-032B-97B2-F2B8327F7E4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543EC68-26FC-4CBB-9D7E-E4D8CE397E4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95FB31-0C62-91CC-2510-94284A250F8E}"/>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5" name="Espaço Reservado para Rodapé 4">
            <a:extLst>
              <a:ext uri="{FF2B5EF4-FFF2-40B4-BE49-F238E27FC236}">
                <a16:creationId xmlns:a16="http://schemas.microsoft.com/office/drawing/2014/main" id="{99CF3B33-E75C-48C9-062F-B991927A52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6D0F93D-2B73-C155-61C0-5C416AA614EA}"/>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81162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A7B33-0ECD-D4F6-0C49-5802203D98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592FECA-7739-1DA3-F805-CC3A6724C7B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F30FB39-18E1-03CD-2CD4-9F1EC4B8CE71}"/>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5" name="Espaço Reservado para Rodapé 4">
            <a:extLst>
              <a:ext uri="{FF2B5EF4-FFF2-40B4-BE49-F238E27FC236}">
                <a16:creationId xmlns:a16="http://schemas.microsoft.com/office/drawing/2014/main" id="{36EE2894-4E29-9B34-6886-1902778BB0E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6FC8BEC-0DE7-F2E7-259F-A19765E9283B}"/>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182589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04786-9145-A46A-A3DF-DC58DAD5F0A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B1801A3-F52E-9877-E9CD-78049A5299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8070906-8AC2-B6F6-6849-FBCCCDFA4C86}"/>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5" name="Espaço Reservado para Rodapé 4">
            <a:extLst>
              <a:ext uri="{FF2B5EF4-FFF2-40B4-BE49-F238E27FC236}">
                <a16:creationId xmlns:a16="http://schemas.microsoft.com/office/drawing/2014/main" id="{CC9C6E38-8CD0-A945-2EAB-7883210B6D0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93F46E-559C-BEFE-9502-E63D739530C9}"/>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189685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43F4D-FB57-D70D-9B69-F5B587823E1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FB3A66D-310E-7B57-35CB-13499E1092E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BE07946-02A6-03A6-D563-9420F247EE6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9C46506-A9B3-5CA5-BB56-049A21B2E644}"/>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6" name="Espaço Reservado para Rodapé 5">
            <a:extLst>
              <a:ext uri="{FF2B5EF4-FFF2-40B4-BE49-F238E27FC236}">
                <a16:creationId xmlns:a16="http://schemas.microsoft.com/office/drawing/2014/main" id="{23B6FBD2-9D1A-6D39-2A27-4A079BBE89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429B6E-79F6-7085-68B5-BCB4C8BD4BA7}"/>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138303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ED71A-B329-795E-6510-89B97CB9ABE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2948E28-058F-C199-B849-09F879D8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51DD0AE-B73F-603E-C8BC-DE0B3E086BF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BA739EC-E1D5-5DF6-D95D-FC90A3B1B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367BE84-6987-7F8B-458C-4F614EDCE44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73DC2F3-FA26-7A26-C021-37930B6EC4A2}"/>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8" name="Espaço Reservado para Rodapé 7">
            <a:extLst>
              <a:ext uri="{FF2B5EF4-FFF2-40B4-BE49-F238E27FC236}">
                <a16:creationId xmlns:a16="http://schemas.microsoft.com/office/drawing/2014/main" id="{A93F02E9-25BD-BF50-8835-B7BE5AA66E3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7424FF4-C190-7465-8327-9C3FE716BDB1}"/>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41959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E728F-2C06-36BB-CF9B-DE966487248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48FA1D6-37F0-16B3-E61F-467CF5A280BC}"/>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4" name="Espaço Reservado para Rodapé 3">
            <a:extLst>
              <a:ext uri="{FF2B5EF4-FFF2-40B4-BE49-F238E27FC236}">
                <a16:creationId xmlns:a16="http://schemas.microsoft.com/office/drawing/2014/main" id="{E4841138-676F-F97E-EC68-9EE6DB0C8F1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78EB94A-F0AE-1357-5F55-87D30921BE2B}"/>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266194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4FE77FF-7710-EFF5-DE64-18AF3669EF82}"/>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3" name="Espaço Reservado para Rodapé 2">
            <a:extLst>
              <a:ext uri="{FF2B5EF4-FFF2-40B4-BE49-F238E27FC236}">
                <a16:creationId xmlns:a16="http://schemas.microsoft.com/office/drawing/2014/main" id="{B4792878-2003-4BBC-AC40-C84556EFB15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460EC9F-6BF8-895A-0DE9-544C31F6BE57}"/>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264828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1ABB1C-753D-BE1D-A625-1AB008C86F7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637A983-660D-F673-6C6A-B09253B55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E40E6E1-C1A3-53E3-1864-492D7C029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A00F20C-DEF6-F473-1CE2-FEA791715857}"/>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6" name="Espaço Reservado para Rodapé 5">
            <a:extLst>
              <a:ext uri="{FF2B5EF4-FFF2-40B4-BE49-F238E27FC236}">
                <a16:creationId xmlns:a16="http://schemas.microsoft.com/office/drawing/2014/main" id="{B17A1936-E700-395A-4290-F78C8C8772A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9E4A7D4-8EBD-7278-1D56-8304D1389A3B}"/>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299697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78FD4-C188-B8D1-3EFF-83ACC2903C5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0C22D66-0830-EE76-7760-290CE5522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20546E9-3CFB-DB37-1E6A-FD5C04F02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234444-3A91-E290-DDF0-736DB101E622}"/>
              </a:ext>
            </a:extLst>
          </p:cNvPr>
          <p:cNvSpPr>
            <a:spLocks noGrp="1"/>
          </p:cNvSpPr>
          <p:nvPr>
            <p:ph type="dt" sz="half" idx="10"/>
          </p:nvPr>
        </p:nvSpPr>
        <p:spPr/>
        <p:txBody>
          <a:bodyPr/>
          <a:lstStyle/>
          <a:p>
            <a:fld id="{7E7AC550-8DC7-45DE-8006-E70D8DB112B1}" type="datetimeFigureOut">
              <a:rPr lang="pt-BR" smtClean="0"/>
              <a:t>28/05/2025</a:t>
            </a:fld>
            <a:endParaRPr lang="pt-BR"/>
          </a:p>
        </p:txBody>
      </p:sp>
      <p:sp>
        <p:nvSpPr>
          <p:cNvPr id="6" name="Espaço Reservado para Rodapé 5">
            <a:extLst>
              <a:ext uri="{FF2B5EF4-FFF2-40B4-BE49-F238E27FC236}">
                <a16:creationId xmlns:a16="http://schemas.microsoft.com/office/drawing/2014/main" id="{667E6430-1525-2824-7261-70907A15A70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F113799-8C83-CF09-30E7-F5FA8EBB3274}"/>
              </a:ext>
            </a:extLst>
          </p:cNvPr>
          <p:cNvSpPr>
            <a:spLocks noGrp="1"/>
          </p:cNvSpPr>
          <p:nvPr>
            <p:ph type="sldNum" sz="quarter" idx="12"/>
          </p:nvPr>
        </p:nvSpPr>
        <p:spPr/>
        <p:txBody>
          <a:bodyPr/>
          <a:lstStyle/>
          <a:p>
            <a:fld id="{543E7290-9234-4FBA-87FB-9BB61C63A11E}" type="slidenum">
              <a:rPr lang="pt-BR" smtClean="0"/>
              <a:t>‹nº›</a:t>
            </a:fld>
            <a:endParaRPr lang="pt-BR"/>
          </a:p>
        </p:txBody>
      </p:sp>
    </p:spTree>
    <p:extLst>
      <p:ext uri="{BB962C8B-B14F-4D97-AF65-F5344CB8AC3E}">
        <p14:creationId xmlns:p14="http://schemas.microsoft.com/office/powerpoint/2010/main" val="282472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F9E1F14-CA99-B1A5-CCCF-185C2435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F903FFF-501F-EFB0-2053-182E23991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B4CE20C-96BB-A404-60C3-2F62CF29E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7AC550-8DC7-45DE-8006-E70D8DB112B1}" type="datetimeFigureOut">
              <a:rPr lang="pt-BR" smtClean="0"/>
              <a:t>28/05/2025</a:t>
            </a:fld>
            <a:endParaRPr lang="pt-BR"/>
          </a:p>
        </p:txBody>
      </p:sp>
      <p:sp>
        <p:nvSpPr>
          <p:cNvPr id="5" name="Espaço Reservado para Rodapé 4">
            <a:extLst>
              <a:ext uri="{FF2B5EF4-FFF2-40B4-BE49-F238E27FC236}">
                <a16:creationId xmlns:a16="http://schemas.microsoft.com/office/drawing/2014/main" id="{0D68D286-9368-6ECA-890E-12E85AFD1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0DF7C6B-095B-F78C-E53F-326888C9E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3E7290-9234-4FBA-87FB-9BB61C63A11E}" type="slidenum">
              <a:rPr lang="pt-BR" smtClean="0"/>
              <a:t>‹nº›</a:t>
            </a:fld>
            <a:endParaRPr lang="pt-BR"/>
          </a:p>
        </p:txBody>
      </p:sp>
    </p:spTree>
    <p:extLst>
      <p:ext uri="{BB962C8B-B14F-4D97-AF65-F5344CB8AC3E}">
        <p14:creationId xmlns:p14="http://schemas.microsoft.com/office/powerpoint/2010/main" val="370047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B74B0-726D-F67B-1209-4662F5FBFE87}"/>
              </a:ext>
            </a:extLst>
          </p:cNvPr>
          <p:cNvSpPr>
            <a:spLocks noGrp="1"/>
          </p:cNvSpPr>
          <p:nvPr>
            <p:ph type="ctrTitle"/>
          </p:nvPr>
        </p:nvSpPr>
        <p:spPr>
          <a:xfrm>
            <a:off x="1524000" y="2571749"/>
            <a:ext cx="9144000" cy="938213"/>
          </a:xfrm>
        </p:spPr>
        <p:txBody>
          <a:bodyPr/>
          <a:lstStyle/>
          <a:p>
            <a:r>
              <a:rPr lang="pt-BR" dirty="0"/>
              <a:t>Agente </a:t>
            </a:r>
            <a:r>
              <a:rPr lang="pt-BR" dirty="0" err="1"/>
              <a:t>ReAct</a:t>
            </a:r>
            <a:endParaRPr lang="pt-BR" dirty="0"/>
          </a:p>
        </p:txBody>
      </p:sp>
      <p:sp>
        <p:nvSpPr>
          <p:cNvPr id="5" name="CaixaDeTexto 4">
            <a:extLst>
              <a:ext uri="{FF2B5EF4-FFF2-40B4-BE49-F238E27FC236}">
                <a16:creationId xmlns:a16="http://schemas.microsoft.com/office/drawing/2014/main" id="{87872F8E-D054-2AF2-248B-2BBEAFF8D802}"/>
              </a:ext>
            </a:extLst>
          </p:cNvPr>
          <p:cNvSpPr txBox="1"/>
          <p:nvPr/>
        </p:nvSpPr>
        <p:spPr>
          <a:xfrm>
            <a:off x="3048000" y="4028986"/>
            <a:ext cx="6096000" cy="1200329"/>
          </a:xfrm>
          <a:prstGeom prst="rect">
            <a:avLst/>
          </a:prstGeom>
          <a:noFill/>
        </p:spPr>
        <p:txBody>
          <a:bodyPr wrap="square">
            <a:spAutoFit/>
          </a:bodyPr>
          <a:lstStyle/>
          <a:p>
            <a:r>
              <a:rPr lang="pt-BR" b="0" i="0" dirty="0">
                <a:solidFill>
                  <a:srgbClr val="1A1A1A"/>
                </a:solidFill>
                <a:effectLst/>
                <a:latin typeface="Source Sans 3"/>
              </a:rPr>
              <a:t>Neste trabalho, apresentamos </a:t>
            </a:r>
            <a:r>
              <a:rPr lang="pt-BR" b="0" i="0" dirty="0" err="1">
                <a:solidFill>
                  <a:srgbClr val="1A1A1A"/>
                </a:solidFill>
                <a:effectLst/>
                <a:latin typeface="Source Sans 3"/>
              </a:rPr>
              <a:t>ReAct</a:t>
            </a:r>
            <a:r>
              <a:rPr lang="pt-BR" b="0" i="0" dirty="0">
                <a:solidFill>
                  <a:srgbClr val="1A1A1A"/>
                </a:solidFill>
                <a:effectLst/>
                <a:latin typeface="Source Sans 3"/>
              </a:rPr>
              <a:t>, um paradigma geral para combinar raciocínio e ação com modelos de linguagem para resolver diversas tarefas de raciocínio linguístico e tomada de decisão (Figura 1).</a:t>
            </a:r>
            <a:endParaRPr lang="pt-BR" dirty="0"/>
          </a:p>
        </p:txBody>
      </p:sp>
    </p:spTree>
    <p:extLst>
      <p:ext uri="{BB962C8B-B14F-4D97-AF65-F5344CB8AC3E}">
        <p14:creationId xmlns:p14="http://schemas.microsoft.com/office/powerpoint/2010/main" val="45472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14177-A276-31FE-0003-1011B3AB9D19}"/>
            </a:ext>
          </a:extLst>
        </p:cNvPr>
        <p:cNvGrpSpPr/>
        <p:nvPr/>
      </p:nvGrpSpPr>
      <p:grpSpPr>
        <a:xfrm>
          <a:off x="0" y="0"/>
          <a:ext cx="0" cy="0"/>
          <a:chOff x="0" y="0"/>
          <a:chExt cx="0" cy="0"/>
        </a:xfrm>
      </p:grpSpPr>
      <p:sp>
        <p:nvSpPr>
          <p:cNvPr id="6" name="CaixaDeTexto 5">
            <a:extLst>
              <a:ext uri="{FF2B5EF4-FFF2-40B4-BE49-F238E27FC236}">
                <a16:creationId xmlns:a16="http://schemas.microsoft.com/office/drawing/2014/main" id="{F84223A9-537B-3AC0-EBB4-A231245B72E1}"/>
              </a:ext>
            </a:extLst>
          </p:cNvPr>
          <p:cNvSpPr txBox="1"/>
          <p:nvPr/>
        </p:nvSpPr>
        <p:spPr>
          <a:xfrm>
            <a:off x="542925" y="865406"/>
            <a:ext cx="11106150" cy="4955203"/>
          </a:xfrm>
          <a:prstGeom prst="rect">
            <a:avLst/>
          </a:prstGeom>
          <a:noFill/>
        </p:spPr>
        <p:txBody>
          <a:bodyPr wrap="square">
            <a:spAutoFit/>
          </a:bodyPr>
          <a:lstStyle/>
          <a:p>
            <a:pPr algn="l">
              <a:spcAft>
                <a:spcPts val="1200"/>
              </a:spcAft>
              <a:buNone/>
            </a:pPr>
            <a:r>
              <a:rPr lang="pt-BR" b="0" i="0" dirty="0">
                <a:solidFill>
                  <a:srgbClr val="1A1A1A"/>
                </a:solidFill>
                <a:effectLst/>
                <a:latin typeface="Source Sans 3"/>
              </a:rPr>
              <a:t>A B S T R A T O</a:t>
            </a:r>
          </a:p>
          <a:p>
            <a:pPr algn="l">
              <a:spcAft>
                <a:spcPts val="1200"/>
              </a:spcAft>
            </a:pPr>
            <a:r>
              <a:rPr lang="pt-BR" b="0" i="0" dirty="0">
                <a:solidFill>
                  <a:srgbClr val="1A1A1A"/>
                </a:solidFill>
                <a:effectLst/>
                <a:latin typeface="Source Sans 3"/>
              </a:rPr>
              <a:t>Enquanto grandes modelos de linguagem (</a:t>
            </a:r>
            <a:r>
              <a:rPr lang="pt-BR" b="0" i="0" dirty="0" err="1">
                <a:solidFill>
                  <a:srgbClr val="1A1A1A"/>
                </a:solidFill>
                <a:effectLst/>
                <a:latin typeface="Source Sans 3"/>
              </a:rPr>
              <a:t>LLMs</a:t>
            </a:r>
            <a:r>
              <a:rPr lang="pt-BR" b="0" i="0" dirty="0">
                <a:solidFill>
                  <a:srgbClr val="1A1A1A"/>
                </a:solidFill>
                <a:effectLst/>
                <a:latin typeface="Source Sans 3"/>
              </a:rPr>
              <a:t>) demonstraram desempenho impressionante em tarefas de compreensão de linguagem e tomada de decisão interativa, suas habilidades para raciocínio (por exemplo, </a:t>
            </a:r>
            <a:r>
              <a:rPr lang="pt-BR" b="0" i="0" dirty="0" err="1">
                <a:solidFill>
                  <a:srgbClr val="1A1A1A"/>
                </a:solidFill>
                <a:effectLst/>
                <a:latin typeface="Source Sans 3"/>
              </a:rPr>
              <a:t>prompting</a:t>
            </a:r>
            <a:r>
              <a:rPr lang="pt-BR" b="0" i="0" dirty="0">
                <a:solidFill>
                  <a:srgbClr val="1A1A1A"/>
                </a:solidFill>
                <a:effectLst/>
                <a:latin typeface="Source Sans 3"/>
              </a:rPr>
              <a:t> de cadeia de pensamento) e ação (por exemplo, geração de planos de ação) têm sido estudadas principalmente como tópicos separados. Neste artigo, exploramos o uso de </a:t>
            </a:r>
            <a:r>
              <a:rPr lang="pt-BR" b="0" i="0" dirty="0" err="1">
                <a:solidFill>
                  <a:srgbClr val="1A1A1A"/>
                </a:solidFill>
                <a:effectLst/>
                <a:latin typeface="Source Sans 3"/>
              </a:rPr>
              <a:t>LLMs</a:t>
            </a:r>
            <a:r>
              <a:rPr lang="pt-BR" b="0" i="0" dirty="0">
                <a:solidFill>
                  <a:srgbClr val="1A1A1A"/>
                </a:solidFill>
                <a:effectLst/>
                <a:latin typeface="Source Sans 3"/>
              </a:rPr>
              <a:t> para gerar tanto rastros de raciocínio quanto ações específicas de tarefa de maneira intercalada, permitindo uma maior sinergia entre os dois: os rastros de raciocínio ajudam o modelo a induzir, rastrear e atualizar planos de ação, bem como lidar com exceções, enquanto as ações permitem que ele interaja e colete informações adicionais de fontes externas, como bases de conhecimento ou ambientes. Aplicamos nossa abordagem, chamada </a:t>
            </a:r>
            <a:r>
              <a:rPr lang="pt-BR" b="0" i="0" dirty="0" err="1">
                <a:solidFill>
                  <a:srgbClr val="1A1A1A"/>
                </a:solidFill>
                <a:effectLst/>
                <a:latin typeface="Source Sans 3"/>
              </a:rPr>
              <a:t>ReAct</a:t>
            </a:r>
            <a:r>
              <a:rPr lang="pt-BR" b="0" i="0" dirty="0">
                <a:solidFill>
                  <a:srgbClr val="1A1A1A"/>
                </a:solidFill>
                <a:effectLst/>
                <a:latin typeface="Source Sans 3"/>
              </a:rPr>
              <a:t>, a um conjunto diversificado de tarefas de linguagem e tomada de decisão e demonstramos sua eficácia em relação a referências de estado da arte, além de melhorar a </a:t>
            </a:r>
            <a:r>
              <a:rPr lang="pt-BR" b="0" i="0" dirty="0" err="1">
                <a:solidFill>
                  <a:srgbClr val="1A1A1A"/>
                </a:solidFill>
                <a:effectLst/>
                <a:latin typeface="Source Sans 3"/>
              </a:rPr>
              <a:t>interpretabilidade</a:t>
            </a:r>
            <a:r>
              <a:rPr lang="pt-BR" b="0" i="0" dirty="0">
                <a:solidFill>
                  <a:srgbClr val="1A1A1A"/>
                </a:solidFill>
                <a:effectLst/>
                <a:latin typeface="Source Sans 3"/>
              </a:rPr>
              <a:t> e confiabilidade humana. Concretamente, em resposta a perguntas (</a:t>
            </a:r>
            <a:r>
              <a:rPr lang="pt-BR" b="0" i="0" dirty="0" err="1">
                <a:solidFill>
                  <a:srgbClr val="1A1A1A"/>
                </a:solidFill>
                <a:effectLst/>
                <a:latin typeface="Source Sans 3"/>
              </a:rPr>
              <a:t>HotpotQA</a:t>
            </a:r>
            <a:r>
              <a:rPr lang="pt-BR" b="0" i="0" dirty="0">
                <a:solidFill>
                  <a:srgbClr val="1A1A1A"/>
                </a:solidFill>
                <a:effectLst/>
                <a:latin typeface="Source Sans 3"/>
              </a:rPr>
              <a:t>) e verificação de fatos (</a:t>
            </a:r>
            <a:r>
              <a:rPr lang="pt-BR" b="0" i="0" dirty="0" err="1">
                <a:solidFill>
                  <a:srgbClr val="1A1A1A"/>
                </a:solidFill>
                <a:effectLst/>
                <a:latin typeface="Source Sans 3"/>
              </a:rPr>
              <a:t>Fever</a:t>
            </a:r>
            <a:r>
              <a:rPr lang="pt-BR" b="0" i="0" dirty="0">
                <a:solidFill>
                  <a:srgbClr val="1A1A1A"/>
                </a:solidFill>
                <a:effectLst/>
                <a:latin typeface="Source Sans 3"/>
              </a:rPr>
              <a:t>), </a:t>
            </a:r>
            <a:r>
              <a:rPr lang="pt-BR" b="0" i="0" dirty="0" err="1">
                <a:solidFill>
                  <a:srgbClr val="1A1A1A"/>
                </a:solidFill>
                <a:effectLst/>
                <a:latin typeface="Source Sans 3"/>
              </a:rPr>
              <a:t>ReAct</a:t>
            </a:r>
            <a:r>
              <a:rPr lang="pt-BR" b="0" i="0" dirty="0">
                <a:solidFill>
                  <a:srgbClr val="1A1A1A"/>
                </a:solidFill>
                <a:effectLst/>
                <a:latin typeface="Source Sans 3"/>
              </a:rPr>
              <a:t> supera problemas prevalentes de alucinação e propagação de erros no raciocínio em cadeia de pensamento ao interagir com uma simples API da Wikipedia e gerar trajetórias de resolução de tarefas semelhantes às humanas que são mais interpretáveis do que as referências sem rastros de raciocínio. Além disso, em dois benchmarks de tomada de decisão interativa (</a:t>
            </a:r>
            <a:r>
              <a:rPr lang="pt-BR" b="0" i="0" dirty="0" err="1">
                <a:solidFill>
                  <a:srgbClr val="1A1A1A"/>
                </a:solidFill>
                <a:effectLst/>
                <a:latin typeface="Source Sans 3"/>
              </a:rPr>
              <a:t>ALFWorld</a:t>
            </a:r>
            <a:r>
              <a:rPr lang="pt-BR" b="0" i="0" dirty="0">
                <a:solidFill>
                  <a:srgbClr val="1A1A1A"/>
                </a:solidFill>
                <a:effectLst/>
                <a:latin typeface="Source Sans 3"/>
              </a:rPr>
              <a:t> e </a:t>
            </a:r>
            <a:r>
              <a:rPr lang="pt-BR" b="0" i="0" dirty="0" err="1">
                <a:solidFill>
                  <a:srgbClr val="1A1A1A"/>
                </a:solidFill>
                <a:effectLst/>
                <a:latin typeface="Source Sans 3"/>
              </a:rPr>
              <a:t>WebShop</a:t>
            </a:r>
            <a:r>
              <a:rPr lang="pt-BR" b="0" i="0" dirty="0">
                <a:solidFill>
                  <a:srgbClr val="1A1A1A"/>
                </a:solidFill>
                <a:effectLst/>
                <a:latin typeface="Source Sans 3"/>
              </a:rPr>
              <a:t>), </a:t>
            </a:r>
            <a:r>
              <a:rPr lang="pt-BR" b="0" i="0" dirty="0" err="1">
                <a:solidFill>
                  <a:srgbClr val="1A1A1A"/>
                </a:solidFill>
                <a:effectLst/>
                <a:latin typeface="Source Sans 3"/>
              </a:rPr>
              <a:t>ReAct</a:t>
            </a:r>
            <a:r>
              <a:rPr lang="pt-BR" b="0" i="0" dirty="0">
                <a:solidFill>
                  <a:srgbClr val="1A1A1A"/>
                </a:solidFill>
                <a:effectLst/>
                <a:latin typeface="Source Sans 3"/>
              </a:rPr>
              <a:t> supera métodos de imitação e aprendizado por reforço por uma taxa de sucesso absoluta de 34% e 10%, respectivamente, enquanto é solicitado com apenas um ou dois exemplos em contexto.</a:t>
            </a:r>
          </a:p>
        </p:txBody>
      </p:sp>
    </p:spTree>
    <p:extLst>
      <p:ext uri="{BB962C8B-B14F-4D97-AF65-F5344CB8AC3E}">
        <p14:creationId xmlns:p14="http://schemas.microsoft.com/office/powerpoint/2010/main" val="108203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7503A-4334-0037-3581-57BAF9E78A29}"/>
            </a:ext>
          </a:extLst>
        </p:cNvPr>
        <p:cNvGrpSpPr/>
        <p:nvPr/>
      </p:nvGrpSpPr>
      <p:grpSpPr>
        <a:xfrm>
          <a:off x="0" y="0"/>
          <a:ext cx="0" cy="0"/>
          <a:chOff x="0" y="0"/>
          <a:chExt cx="0" cy="0"/>
        </a:xfrm>
      </p:grpSpPr>
      <p:sp>
        <p:nvSpPr>
          <p:cNvPr id="6" name="CaixaDeTexto 5">
            <a:extLst>
              <a:ext uri="{FF2B5EF4-FFF2-40B4-BE49-F238E27FC236}">
                <a16:creationId xmlns:a16="http://schemas.microsoft.com/office/drawing/2014/main" id="{DBCB24C3-BDA4-D725-C135-C806D674076F}"/>
              </a:ext>
            </a:extLst>
          </p:cNvPr>
          <p:cNvSpPr txBox="1"/>
          <p:nvPr/>
        </p:nvSpPr>
        <p:spPr>
          <a:xfrm>
            <a:off x="542925" y="865406"/>
            <a:ext cx="11106150" cy="4678204"/>
          </a:xfrm>
          <a:prstGeom prst="rect">
            <a:avLst/>
          </a:prstGeom>
          <a:noFill/>
        </p:spPr>
        <p:txBody>
          <a:bodyPr wrap="square">
            <a:spAutoFit/>
          </a:bodyPr>
          <a:lstStyle/>
          <a:p>
            <a:pPr algn="l">
              <a:spcAft>
                <a:spcPts val="1200"/>
              </a:spcAft>
              <a:buNone/>
            </a:pPr>
            <a:r>
              <a:rPr lang="pt-BR" b="0" i="0" dirty="0">
                <a:solidFill>
                  <a:srgbClr val="1A1A1A"/>
                </a:solidFill>
                <a:effectLst/>
                <a:latin typeface="Source Sans 3"/>
              </a:rPr>
              <a:t>I N T R O D U Ç Ã O</a:t>
            </a:r>
          </a:p>
          <a:p>
            <a:pPr algn="l">
              <a:spcAft>
                <a:spcPts val="1200"/>
              </a:spcAft>
            </a:pPr>
            <a:r>
              <a:rPr lang="pt-BR" b="0" i="0" dirty="0">
                <a:solidFill>
                  <a:srgbClr val="1A1A1A"/>
                </a:solidFill>
                <a:effectLst/>
                <a:latin typeface="Source Sans 3"/>
              </a:rPr>
              <a:t>Uma característica única da inteligência humana é a capacidade de combinar de forma fluida ações orientadas a tarefas com raciocínio verbal (ou fala interna, </a:t>
            </a:r>
            <a:r>
              <a:rPr lang="pt-BR" b="0" i="0" dirty="0" err="1">
                <a:solidFill>
                  <a:srgbClr val="1A1A1A"/>
                </a:solidFill>
                <a:effectLst/>
                <a:latin typeface="Source Sans 3"/>
              </a:rPr>
              <a:t>Alderson</a:t>
            </a:r>
            <a:r>
              <a:rPr lang="pt-BR" b="0" i="0" dirty="0">
                <a:solidFill>
                  <a:srgbClr val="1A1A1A"/>
                </a:solidFill>
                <a:effectLst/>
                <a:latin typeface="Source Sans 3"/>
              </a:rPr>
              <a:t>-Day &amp; </a:t>
            </a:r>
            <a:r>
              <a:rPr lang="pt-BR" b="0" i="0" dirty="0" err="1">
                <a:solidFill>
                  <a:srgbClr val="1A1A1A"/>
                </a:solidFill>
                <a:effectLst/>
                <a:latin typeface="Source Sans 3"/>
              </a:rPr>
              <a:t>Fernyhough</a:t>
            </a:r>
            <a:r>
              <a:rPr lang="pt-BR" b="0" i="0" dirty="0">
                <a:solidFill>
                  <a:srgbClr val="1A1A1A"/>
                </a:solidFill>
                <a:effectLst/>
                <a:latin typeface="Source Sans 3"/>
              </a:rPr>
              <a:t>, 2015), que tem sido teorizado como desempenhando um papel importante na cognição humana para permitir autorregulação ou estratégia (Vygotsky, 1987; Luria, 1965; </a:t>
            </a:r>
            <a:r>
              <a:rPr lang="pt-BR" b="0" i="0" dirty="0" err="1">
                <a:solidFill>
                  <a:srgbClr val="1A1A1A"/>
                </a:solidFill>
                <a:effectLst/>
                <a:latin typeface="Source Sans 3"/>
              </a:rPr>
              <a:t>Fernyhough</a:t>
            </a:r>
            <a:r>
              <a:rPr lang="pt-BR" b="0" i="0" dirty="0">
                <a:solidFill>
                  <a:srgbClr val="1A1A1A"/>
                </a:solidFill>
                <a:effectLst/>
                <a:latin typeface="Source Sans 3"/>
              </a:rPr>
              <a:t>, 2010) e manter uma memória de trabalho (</a:t>
            </a:r>
            <a:r>
              <a:rPr lang="pt-BR" b="0" i="0" dirty="0" err="1">
                <a:solidFill>
                  <a:srgbClr val="1A1A1A"/>
                </a:solidFill>
                <a:effectLst/>
                <a:latin typeface="Source Sans 3"/>
              </a:rPr>
              <a:t>Baddeley</a:t>
            </a:r>
            <a:r>
              <a:rPr lang="pt-BR" b="0" i="0" dirty="0">
                <a:solidFill>
                  <a:srgbClr val="1A1A1A"/>
                </a:solidFill>
                <a:effectLst/>
                <a:latin typeface="Source Sans 3"/>
              </a:rPr>
              <a:t>, 1992). Considere o exemplo de cozinhar um prato na cozinha. Entre quaisquer duas ações específicas, podemos raciocinar em linguagem para rastrear o progresso (“agora que tudo está cortado, eu devo aquecer a panela com água”), para lidar com exceções ou ajustar o plano de acordo com a situação (“eu não tenho sal, então deixe-me usar molho de soja e pimenta em vez disso”), e para perceber quando informações externas são necessárias (“como eu preparo a massa? Deixe-me pesquisar na Internet”). Também podemos agir (abrir um livro de receitas para ler a receita, abrir a geladeira, verificar ingredientes) para apoiar o raciocínio e responder perguntas (“Que prato posso fazer agora?”). Essa sinergia estreita entre “agir” e “raciocinar” permite que os humanos aprendam novas tarefas rapidamente e realizem tomada de decisão ou raciocínio robusto, mesmo sob circunstâncias previamente não vistas ou enfrentando incertezas de informação. Resultados recentes sugeriram a possibilidade de combinar raciocínio verbal com tomada de decisão interativa em sistemas autônomos. Por um lado, modelos de linguagem grandes (</a:t>
            </a:r>
            <a:r>
              <a:rPr lang="pt-BR" b="0" i="0" dirty="0" err="1">
                <a:solidFill>
                  <a:srgbClr val="1A1A1A"/>
                </a:solidFill>
                <a:effectLst/>
                <a:latin typeface="Source Sans 3"/>
              </a:rPr>
              <a:t>LLMs</a:t>
            </a:r>
            <a:r>
              <a:rPr lang="pt-BR" b="0" i="0" dirty="0">
                <a:solidFill>
                  <a:srgbClr val="1A1A1A"/>
                </a:solidFill>
                <a:effectLst/>
                <a:latin typeface="Source Sans 3"/>
              </a:rPr>
              <a:t>) devidamente solicitados demonstraram capacidades emergentes para realizar vários passos de rastros de raciocínio para derivar</a:t>
            </a:r>
          </a:p>
        </p:txBody>
      </p:sp>
    </p:spTree>
    <p:extLst>
      <p:ext uri="{BB962C8B-B14F-4D97-AF65-F5344CB8AC3E}">
        <p14:creationId xmlns:p14="http://schemas.microsoft.com/office/powerpoint/2010/main" val="90558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EA3C5DF-ECF0-913D-09D0-71618664345B}"/>
              </a:ext>
            </a:extLst>
          </p:cNvPr>
          <p:cNvPicPr>
            <a:picLocks noChangeAspect="1"/>
          </p:cNvPicPr>
          <p:nvPr/>
        </p:nvPicPr>
        <p:blipFill>
          <a:blip r:embed="rId2"/>
          <a:stretch>
            <a:fillRect/>
          </a:stretch>
        </p:blipFill>
        <p:spPr>
          <a:xfrm>
            <a:off x="556437" y="730741"/>
            <a:ext cx="11079121" cy="4858428"/>
          </a:xfrm>
          <a:prstGeom prst="rect">
            <a:avLst/>
          </a:prstGeom>
        </p:spPr>
      </p:pic>
      <p:sp>
        <p:nvSpPr>
          <p:cNvPr id="9" name="CaixaDeTexto 8">
            <a:extLst>
              <a:ext uri="{FF2B5EF4-FFF2-40B4-BE49-F238E27FC236}">
                <a16:creationId xmlns:a16="http://schemas.microsoft.com/office/drawing/2014/main" id="{A74C7075-26FF-D42F-777A-DC7F320F527B}"/>
              </a:ext>
            </a:extLst>
          </p:cNvPr>
          <p:cNvSpPr txBox="1"/>
          <p:nvPr/>
        </p:nvSpPr>
        <p:spPr>
          <a:xfrm>
            <a:off x="872633" y="5635335"/>
            <a:ext cx="10446727" cy="646331"/>
          </a:xfrm>
          <a:prstGeom prst="rect">
            <a:avLst/>
          </a:prstGeom>
          <a:noFill/>
        </p:spPr>
        <p:txBody>
          <a:bodyPr wrap="square">
            <a:spAutoFit/>
          </a:bodyPr>
          <a:lstStyle/>
          <a:p>
            <a:r>
              <a:rPr lang="pt-BR" b="0" i="0" dirty="0">
                <a:solidFill>
                  <a:srgbClr val="1A1A1A"/>
                </a:solidFill>
                <a:effectLst/>
                <a:latin typeface="Source Sans 3"/>
              </a:rPr>
              <a:t>omitimos exemplos de contexto no prompt e mostramos apenas as trajetórias de resolução de tarefas geradas pelo modelo (Ação, Pensamento) e pelo ambiente (</a:t>
            </a:r>
            <a:r>
              <a:rPr lang="pt-BR" b="0" i="0" dirty="0" err="1">
                <a:solidFill>
                  <a:srgbClr val="1A1A1A"/>
                </a:solidFill>
                <a:effectLst/>
                <a:latin typeface="Source Sans 3"/>
              </a:rPr>
              <a:t>Obs</a:t>
            </a:r>
            <a:r>
              <a:rPr lang="pt-BR" b="0" i="0" dirty="0">
                <a:solidFill>
                  <a:srgbClr val="1A1A1A"/>
                </a:solidFill>
                <a:effectLst/>
                <a:latin typeface="Source Sans 3"/>
              </a:rPr>
              <a:t>).</a:t>
            </a:r>
            <a:endParaRPr lang="pt-BR" dirty="0"/>
          </a:p>
        </p:txBody>
      </p:sp>
      <p:sp>
        <p:nvSpPr>
          <p:cNvPr id="11" name="CaixaDeTexto 10">
            <a:extLst>
              <a:ext uri="{FF2B5EF4-FFF2-40B4-BE49-F238E27FC236}">
                <a16:creationId xmlns:a16="http://schemas.microsoft.com/office/drawing/2014/main" id="{B2968DD0-8A65-9E17-A257-1890F6D11257}"/>
              </a:ext>
            </a:extLst>
          </p:cNvPr>
          <p:cNvSpPr txBox="1"/>
          <p:nvPr/>
        </p:nvSpPr>
        <p:spPr>
          <a:xfrm>
            <a:off x="556437" y="361409"/>
            <a:ext cx="10446727" cy="369332"/>
          </a:xfrm>
          <a:prstGeom prst="rect">
            <a:avLst/>
          </a:prstGeom>
          <a:noFill/>
        </p:spPr>
        <p:txBody>
          <a:bodyPr wrap="square">
            <a:spAutoFit/>
          </a:bodyPr>
          <a:lstStyle/>
          <a:p>
            <a:r>
              <a:rPr lang="pt-BR" b="0" i="0" dirty="0">
                <a:solidFill>
                  <a:srgbClr val="1A1A1A"/>
                </a:solidFill>
                <a:effectLst/>
                <a:latin typeface="Source Sans 3"/>
              </a:rPr>
              <a:t>Compara</a:t>
            </a:r>
            <a:r>
              <a:rPr lang="pt-BR" dirty="0">
                <a:solidFill>
                  <a:srgbClr val="1A1A1A"/>
                </a:solidFill>
                <a:latin typeface="Source Sans 3"/>
              </a:rPr>
              <a:t>ção das técnicas de </a:t>
            </a:r>
            <a:r>
              <a:rPr lang="pt-BR" dirty="0" err="1">
                <a:solidFill>
                  <a:srgbClr val="1A1A1A"/>
                </a:solidFill>
                <a:latin typeface="Source Sans 3"/>
              </a:rPr>
              <a:t>prompting</a:t>
            </a:r>
            <a:endParaRPr lang="pt-BR" dirty="0">
              <a:solidFill>
                <a:srgbClr val="1A1A1A"/>
              </a:solidFill>
              <a:latin typeface="Source Sans 3"/>
            </a:endParaRPr>
          </a:p>
        </p:txBody>
      </p:sp>
    </p:spTree>
    <p:extLst>
      <p:ext uri="{BB962C8B-B14F-4D97-AF65-F5344CB8AC3E}">
        <p14:creationId xmlns:p14="http://schemas.microsoft.com/office/powerpoint/2010/main" val="391622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25318-6C32-F62A-5CDD-DB0532DF55D6}"/>
            </a:ext>
          </a:extLst>
        </p:cNvPr>
        <p:cNvGrpSpPr/>
        <p:nvPr/>
      </p:nvGrpSpPr>
      <p:grpSpPr>
        <a:xfrm>
          <a:off x="0" y="0"/>
          <a:ext cx="0" cy="0"/>
          <a:chOff x="0" y="0"/>
          <a:chExt cx="0" cy="0"/>
        </a:xfrm>
      </p:grpSpPr>
      <p:sp>
        <p:nvSpPr>
          <p:cNvPr id="11" name="CaixaDeTexto 10">
            <a:extLst>
              <a:ext uri="{FF2B5EF4-FFF2-40B4-BE49-F238E27FC236}">
                <a16:creationId xmlns:a16="http://schemas.microsoft.com/office/drawing/2014/main" id="{BE29F230-F510-3E64-9DA8-7FD187DF659B}"/>
              </a:ext>
            </a:extLst>
          </p:cNvPr>
          <p:cNvSpPr txBox="1"/>
          <p:nvPr/>
        </p:nvSpPr>
        <p:spPr>
          <a:xfrm>
            <a:off x="556437" y="361409"/>
            <a:ext cx="10446727" cy="369332"/>
          </a:xfrm>
          <a:prstGeom prst="rect">
            <a:avLst/>
          </a:prstGeom>
          <a:noFill/>
        </p:spPr>
        <p:txBody>
          <a:bodyPr wrap="square">
            <a:spAutoFit/>
          </a:bodyPr>
          <a:lstStyle/>
          <a:p>
            <a:r>
              <a:rPr lang="pt-BR" b="0" i="0" dirty="0">
                <a:solidFill>
                  <a:srgbClr val="1A1A1A"/>
                </a:solidFill>
                <a:effectLst/>
                <a:latin typeface="Source Sans 3"/>
              </a:rPr>
              <a:t>Compara</a:t>
            </a:r>
            <a:r>
              <a:rPr lang="pt-BR" dirty="0">
                <a:solidFill>
                  <a:srgbClr val="1A1A1A"/>
                </a:solidFill>
                <a:latin typeface="Source Sans 3"/>
              </a:rPr>
              <a:t>ção das técnicas de </a:t>
            </a:r>
            <a:r>
              <a:rPr lang="pt-BR" dirty="0" err="1">
                <a:solidFill>
                  <a:srgbClr val="1A1A1A"/>
                </a:solidFill>
                <a:latin typeface="Source Sans 3"/>
              </a:rPr>
              <a:t>prompting</a:t>
            </a:r>
            <a:endParaRPr lang="pt-BR" dirty="0">
              <a:solidFill>
                <a:srgbClr val="1A1A1A"/>
              </a:solidFill>
              <a:latin typeface="Source Sans 3"/>
            </a:endParaRPr>
          </a:p>
        </p:txBody>
      </p:sp>
      <p:pic>
        <p:nvPicPr>
          <p:cNvPr id="3" name="Imagem 2">
            <a:extLst>
              <a:ext uri="{FF2B5EF4-FFF2-40B4-BE49-F238E27FC236}">
                <a16:creationId xmlns:a16="http://schemas.microsoft.com/office/drawing/2014/main" id="{A3B3FFB5-0D64-3D42-B249-A3557644408C}"/>
              </a:ext>
            </a:extLst>
          </p:cNvPr>
          <p:cNvPicPr>
            <a:picLocks noChangeAspect="1"/>
          </p:cNvPicPr>
          <p:nvPr/>
        </p:nvPicPr>
        <p:blipFill>
          <a:blip r:embed="rId2"/>
          <a:stretch>
            <a:fillRect/>
          </a:stretch>
        </p:blipFill>
        <p:spPr>
          <a:xfrm>
            <a:off x="174132" y="1352328"/>
            <a:ext cx="4696480" cy="3181794"/>
          </a:xfrm>
          <a:prstGeom prst="rect">
            <a:avLst/>
          </a:prstGeom>
        </p:spPr>
      </p:pic>
      <p:sp>
        <p:nvSpPr>
          <p:cNvPr id="6" name="CaixaDeTexto 5">
            <a:extLst>
              <a:ext uri="{FF2B5EF4-FFF2-40B4-BE49-F238E27FC236}">
                <a16:creationId xmlns:a16="http://schemas.microsoft.com/office/drawing/2014/main" id="{3DE7C337-112C-C033-44F9-7C262E5CD608}"/>
              </a:ext>
            </a:extLst>
          </p:cNvPr>
          <p:cNvSpPr txBox="1"/>
          <p:nvPr/>
        </p:nvSpPr>
        <p:spPr>
          <a:xfrm>
            <a:off x="406069" y="4981797"/>
            <a:ext cx="4232606" cy="646331"/>
          </a:xfrm>
          <a:prstGeom prst="rect">
            <a:avLst/>
          </a:prstGeom>
          <a:noFill/>
        </p:spPr>
        <p:txBody>
          <a:bodyPr wrap="square">
            <a:spAutoFit/>
          </a:bodyPr>
          <a:lstStyle/>
          <a:p>
            <a:r>
              <a:rPr lang="en-US" dirty="0"/>
              <a:t>Table 1: PaLM-540B prompting results on </a:t>
            </a:r>
            <a:r>
              <a:rPr lang="en-US" dirty="0" err="1"/>
              <a:t>HotpotQA</a:t>
            </a:r>
            <a:r>
              <a:rPr lang="en-US" dirty="0"/>
              <a:t> and Fever. </a:t>
            </a:r>
            <a:endParaRPr lang="pt-BR" dirty="0"/>
          </a:p>
        </p:txBody>
      </p:sp>
      <p:sp>
        <p:nvSpPr>
          <p:cNvPr id="8" name="CaixaDeTexto 7">
            <a:extLst>
              <a:ext uri="{FF2B5EF4-FFF2-40B4-BE49-F238E27FC236}">
                <a16:creationId xmlns:a16="http://schemas.microsoft.com/office/drawing/2014/main" id="{462CE252-986B-142D-F850-6F6052DC9FBC}"/>
              </a:ext>
            </a:extLst>
          </p:cNvPr>
          <p:cNvSpPr txBox="1"/>
          <p:nvPr/>
        </p:nvSpPr>
        <p:spPr>
          <a:xfrm>
            <a:off x="5114925" y="361409"/>
            <a:ext cx="6364489" cy="3139321"/>
          </a:xfrm>
          <a:prstGeom prst="rect">
            <a:avLst/>
          </a:prstGeom>
          <a:noFill/>
        </p:spPr>
        <p:txBody>
          <a:bodyPr wrap="square">
            <a:spAutoFit/>
          </a:bodyPr>
          <a:lstStyle/>
          <a:p>
            <a:pPr>
              <a:buNone/>
            </a:pPr>
            <a:r>
              <a:rPr lang="pt-BR" b="1" dirty="0"/>
              <a:t>📘 </a:t>
            </a:r>
            <a:r>
              <a:rPr lang="pt-BR" b="1" dirty="0" err="1"/>
              <a:t>HotpotQA</a:t>
            </a:r>
            <a:r>
              <a:rPr lang="pt-BR" b="1" dirty="0"/>
              <a:t> (EM – </a:t>
            </a:r>
            <a:r>
              <a:rPr lang="pt-BR" b="1" dirty="0" err="1"/>
              <a:t>Exact</a:t>
            </a:r>
            <a:r>
              <a:rPr lang="pt-BR" b="1" dirty="0"/>
              <a:t> Match)</a:t>
            </a:r>
          </a:p>
          <a:p>
            <a:pPr>
              <a:buFont typeface="Arial" panose="020B0604020202020204" pitchFamily="34" charset="0"/>
              <a:buChar char="•"/>
            </a:pPr>
            <a:r>
              <a:rPr lang="pt-BR" dirty="0"/>
              <a:t>A porcentagem indica </a:t>
            </a:r>
            <a:r>
              <a:rPr lang="pt-BR" b="1" dirty="0"/>
              <a:t>quantas vezes a resposta gerada pelo modelo foi exatamente igual</a:t>
            </a:r>
            <a:r>
              <a:rPr lang="pt-BR" dirty="0"/>
              <a:t> à resposta correta esperada.</a:t>
            </a:r>
          </a:p>
          <a:p>
            <a:pPr>
              <a:buFont typeface="Arial" panose="020B0604020202020204" pitchFamily="34" charset="0"/>
              <a:buChar char="•"/>
            </a:pPr>
            <a:r>
              <a:rPr lang="pt-BR" dirty="0"/>
              <a:t>Exemplo:</a:t>
            </a:r>
          </a:p>
          <a:p>
            <a:pPr marL="742950" lvl="1" indent="-285750">
              <a:buFont typeface="Arial" panose="020B0604020202020204" pitchFamily="34" charset="0"/>
              <a:buChar char="•"/>
            </a:pPr>
            <a:r>
              <a:rPr lang="pt-BR" dirty="0"/>
              <a:t>Pergunta: </a:t>
            </a:r>
            <a:r>
              <a:rPr lang="pt-BR" i="1" dirty="0"/>
              <a:t>"Quem é o autor do livro que inspirou o filme O Nome da Rosa?"</a:t>
            </a:r>
            <a:endParaRPr lang="pt-BR" dirty="0"/>
          </a:p>
          <a:p>
            <a:pPr marL="742950" lvl="1" indent="-285750">
              <a:buFont typeface="Arial" panose="020B0604020202020204" pitchFamily="34" charset="0"/>
              <a:buChar char="•"/>
            </a:pPr>
            <a:r>
              <a:rPr lang="pt-BR" dirty="0"/>
              <a:t>Resposta correta: </a:t>
            </a:r>
            <a:r>
              <a:rPr lang="pt-BR" i="1" dirty="0"/>
              <a:t>"Umberto Eco"</a:t>
            </a:r>
            <a:endParaRPr lang="pt-BR" dirty="0"/>
          </a:p>
          <a:p>
            <a:pPr marL="742950" lvl="1" indent="-285750">
              <a:buFont typeface="Arial" panose="020B0604020202020204" pitchFamily="34" charset="0"/>
              <a:buChar char="•"/>
            </a:pPr>
            <a:r>
              <a:rPr lang="pt-BR" dirty="0"/>
              <a:t>Se o modelo responder exatamente isso, conta como um acerto.</a:t>
            </a:r>
          </a:p>
          <a:p>
            <a:pPr>
              <a:buFont typeface="Arial" panose="020B0604020202020204" pitchFamily="34" charset="0"/>
              <a:buChar char="•"/>
            </a:pPr>
            <a:r>
              <a:rPr lang="pt-BR" b="1" dirty="0"/>
              <a:t>EM de 28,7%</a:t>
            </a:r>
            <a:r>
              <a:rPr lang="pt-BR" dirty="0"/>
              <a:t> significa que o modelo acertou </a:t>
            </a:r>
            <a:r>
              <a:rPr lang="pt-BR" b="1" dirty="0"/>
              <a:t>28,7% das perguntas exatamente</a:t>
            </a:r>
            <a:r>
              <a:rPr lang="pt-BR" dirty="0"/>
              <a:t>.</a:t>
            </a:r>
          </a:p>
        </p:txBody>
      </p:sp>
      <p:sp>
        <p:nvSpPr>
          <p:cNvPr id="12" name="CaixaDeTexto 11">
            <a:extLst>
              <a:ext uri="{FF2B5EF4-FFF2-40B4-BE49-F238E27FC236}">
                <a16:creationId xmlns:a16="http://schemas.microsoft.com/office/drawing/2014/main" id="{9222AD5A-E910-178E-758B-220B9CA1B13E}"/>
              </a:ext>
            </a:extLst>
          </p:cNvPr>
          <p:cNvSpPr txBox="1"/>
          <p:nvPr/>
        </p:nvSpPr>
        <p:spPr>
          <a:xfrm>
            <a:off x="5249169" y="3718679"/>
            <a:ext cx="6096000" cy="3139321"/>
          </a:xfrm>
          <a:prstGeom prst="rect">
            <a:avLst/>
          </a:prstGeom>
          <a:noFill/>
        </p:spPr>
        <p:txBody>
          <a:bodyPr wrap="square">
            <a:spAutoFit/>
          </a:bodyPr>
          <a:lstStyle/>
          <a:p>
            <a:pPr>
              <a:buNone/>
            </a:pPr>
            <a:r>
              <a:rPr lang="pt-BR" b="1" dirty="0"/>
              <a:t>📙 FEVER (</a:t>
            </a:r>
            <a:r>
              <a:rPr lang="pt-BR" b="1" dirty="0" err="1"/>
              <a:t>Acc</a:t>
            </a:r>
            <a:r>
              <a:rPr lang="pt-BR" b="1" dirty="0"/>
              <a:t> – </a:t>
            </a:r>
            <a:r>
              <a:rPr lang="pt-BR" b="1" dirty="0" err="1"/>
              <a:t>Accuracy</a:t>
            </a:r>
            <a:r>
              <a:rPr lang="pt-BR" b="1" dirty="0"/>
              <a:t>)</a:t>
            </a:r>
          </a:p>
          <a:p>
            <a:pPr>
              <a:buFont typeface="Arial" panose="020B0604020202020204" pitchFamily="34" charset="0"/>
              <a:buChar char="•"/>
            </a:pPr>
            <a:r>
              <a:rPr lang="pt-BR" dirty="0"/>
              <a:t>A porcentagem mostra </a:t>
            </a:r>
            <a:r>
              <a:rPr lang="pt-BR" b="1" dirty="0"/>
              <a:t>a taxa de acerto do modelo ao verificar afirmações</a:t>
            </a:r>
            <a:r>
              <a:rPr lang="pt-BR" dirty="0"/>
              <a:t> com base na Wikipédia.</a:t>
            </a:r>
          </a:p>
          <a:p>
            <a:pPr>
              <a:buFont typeface="Arial" panose="020B0604020202020204" pitchFamily="34" charset="0"/>
              <a:buChar char="•"/>
            </a:pPr>
            <a:r>
              <a:rPr lang="pt-BR" dirty="0"/>
              <a:t>A tarefa é: </a:t>
            </a:r>
            <a:r>
              <a:rPr lang="pt-BR" i="1" dirty="0"/>
              <a:t>“Essa afirmação é suportada ou refutada por evidências?”</a:t>
            </a:r>
            <a:endParaRPr lang="pt-BR" dirty="0"/>
          </a:p>
          <a:p>
            <a:pPr>
              <a:buFont typeface="Arial" panose="020B0604020202020204" pitchFamily="34" charset="0"/>
              <a:buChar char="•"/>
            </a:pPr>
            <a:r>
              <a:rPr lang="pt-BR" dirty="0"/>
              <a:t>Exemplo:</a:t>
            </a:r>
          </a:p>
          <a:p>
            <a:pPr marL="742950" lvl="1" indent="-285750">
              <a:buFont typeface="Arial" panose="020B0604020202020204" pitchFamily="34" charset="0"/>
              <a:buChar char="•"/>
            </a:pPr>
            <a:r>
              <a:rPr lang="pt-BR" dirty="0"/>
              <a:t>Afirmação: </a:t>
            </a:r>
            <a:r>
              <a:rPr lang="pt-BR" i="1" dirty="0"/>
              <a:t>"A Lua é maior que a Terra."</a:t>
            </a:r>
            <a:endParaRPr lang="pt-BR" dirty="0"/>
          </a:p>
          <a:p>
            <a:pPr marL="742950" lvl="1" indent="-285750">
              <a:buFont typeface="Arial" panose="020B0604020202020204" pitchFamily="34" charset="0"/>
              <a:buChar char="•"/>
            </a:pPr>
            <a:r>
              <a:rPr lang="pt-BR" dirty="0"/>
              <a:t>Modelo precisa dizer: </a:t>
            </a:r>
            <a:r>
              <a:rPr lang="pt-BR" b="1" dirty="0"/>
              <a:t>“Refutada”</a:t>
            </a:r>
            <a:endParaRPr lang="pt-BR" dirty="0"/>
          </a:p>
          <a:p>
            <a:pPr marL="742950" lvl="1" indent="-285750">
              <a:buFont typeface="Arial" panose="020B0604020202020204" pitchFamily="34" charset="0"/>
              <a:buChar char="•"/>
            </a:pPr>
            <a:r>
              <a:rPr lang="pt-BR" dirty="0"/>
              <a:t>Se acertar, conta como um ponto.</a:t>
            </a:r>
          </a:p>
          <a:p>
            <a:pPr>
              <a:buFont typeface="Arial" panose="020B0604020202020204" pitchFamily="34" charset="0"/>
              <a:buChar char="•"/>
            </a:pPr>
            <a:r>
              <a:rPr lang="pt-BR" b="1" dirty="0" err="1"/>
              <a:t>Acc</a:t>
            </a:r>
            <a:r>
              <a:rPr lang="pt-BR" b="1" dirty="0"/>
              <a:t> de 60,9%</a:t>
            </a:r>
            <a:r>
              <a:rPr lang="pt-BR" dirty="0"/>
              <a:t> significa que o modelo tomou </a:t>
            </a:r>
            <a:r>
              <a:rPr lang="pt-BR" b="1" dirty="0"/>
              <a:t>a decisão correta em 60,9% das afirmações</a:t>
            </a:r>
            <a:r>
              <a:rPr lang="pt-BR" dirty="0"/>
              <a:t>.</a:t>
            </a:r>
          </a:p>
        </p:txBody>
      </p:sp>
    </p:spTree>
    <p:extLst>
      <p:ext uri="{BB962C8B-B14F-4D97-AF65-F5344CB8AC3E}">
        <p14:creationId xmlns:p14="http://schemas.microsoft.com/office/powerpoint/2010/main" val="226716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22224-EE1A-57F8-40B7-9A0D8BF03A14}"/>
            </a:ext>
          </a:extLst>
        </p:cNvPr>
        <p:cNvGrpSpPr/>
        <p:nvPr/>
      </p:nvGrpSpPr>
      <p:grpSpPr>
        <a:xfrm>
          <a:off x="0" y="0"/>
          <a:ext cx="0" cy="0"/>
          <a:chOff x="0" y="0"/>
          <a:chExt cx="0" cy="0"/>
        </a:xfrm>
      </p:grpSpPr>
      <p:graphicFrame>
        <p:nvGraphicFramePr>
          <p:cNvPr id="10" name="Tabela 9">
            <a:extLst>
              <a:ext uri="{FF2B5EF4-FFF2-40B4-BE49-F238E27FC236}">
                <a16:creationId xmlns:a16="http://schemas.microsoft.com/office/drawing/2014/main" id="{43907C50-8E87-E3F4-4B99-D055BF8032C8}"/>
              </a:ext>
            </a:extLst>
          </p:cNvPr>
          <p:cNvGraphicFramePr>
            <a:graphicFrameLocks noGrp="1"/>
          </p:cNvGraphicFramePr>
          <p:nvPr>
            <p:extLst>
              <p:ext uri="{D42A27DB-BD31-4B8C-83A1-F6EECF244321}">
                <p14:modId xmlns:p14="http://schemas.microsoft.com/office/powerpoint/2010/main" val="4067736552"/>
              </p:ext>
            </p:extLst>
          </p:nvPr>
        </p:nvGraphicFramePr>
        <p:xfrm>
          <a:off x="1162260" y="1253331"/>
          <a:ext cx="9867480" cy="4351338"/>
        </p:xfrm>
        <a:graphic>
          <a:graphicData uri="http://schemas.openxmlformats.org/drawingml/2006/table">
            <a:tbl>
              <a:tblPr/>
              <a:tblGrid>
                <a:gridCol w="2466870">
                  <a:extLst>
                    <a:ext uri="{9D8B030D-6E8A-4147-A177-3AD203B41FA5}">
                      <a16:colId xmlns:a16="http://schemas.microsoft.com/office/drawing/2014/main" val="3042119279"/>
                    </a:ext>
                  </a:extLst>
                </a:gridCol>
                <a:gridCol w="2466870">
                  <a:extLst>
                    <a:ext uri="{9D8B030D-6E8A-4147-A177-3AD203B41FA5}">
                      <a16:colId xmlns:a16="http://schemas.microsoft.com/office/drawing/2014/main" val="608648821"/>
                    </a:ext>
                  </a:extLst>
                </a:gridCol>
                <a:gridCol w="2466870">
                  <a:extLst>
                    <a:ext uri="{9D8B030D-6E8A-4147-A177-3AD203B41FA5}">
                      <a16:colId xmlns:a16="http://schemas.microsoft.com/office/drawing/2014/main" val="1739692633"/>
                    </a:ext>
                  </a:extLst>
                </a:gridCol>
                <a:gridCol w="2466870">
                  <a:extLst>
                    <a:ext uri="{9D8B030D-6E8A-4147-A177-3AD203B41FA5}">
                      <a16:colId xmlns:a16="http://schemas.microsoft.com/office/drawing/2014/main" val="2476074849"/>
                    </a:ext>
                  </a:extLst>
                </a:gridCol>
              </a:tblGrid>
              <a:tr h="429005">
                <a:tc>
                  <a:txBody>
                    <a:bodyPr/>
                    <a:lstStyle/>
                    <a:p>
                      <a:r>
                        <a:rPr lang="pt-BR" sz="1200"/>
                        <a:t>Abordagem</a:t>
                      </a:r>
                    </a:p>
                  </a:txBody>
                  <a:tcPr marL="61286" marR="61286" marT="30643" marB="30643" anchor="ctr">
                    <a:lnL>
                      <a:noFill/>
                    </a:lnL>
                    <a:lnR>
                      <a:noFill/>
                    </a:lnR>
                    <a:lnT>
                      <a:noFill/>
                    </a:lnT>
                    <a:lnB>
                      <a:noFill/>
                    </a:lnB>
                    <a:noFill/>
                  </a:tcPr>
                </a:tc>
                <a:tc>
                  <a:txBody>
                    <a:bodyPr/>
                    <a:lstStyle/>
                    <a:p>
                      <a:r>
                        <a:rPr lang="pt-BR" sz="1200"/>
                        <a:t>O que o agente </a:t>
                      </a:r>
                      <a:r>
                        <a:rPr lang="pt-BR" sz="1200" b="1"/>
                        <a:t>pode</a:t>
                      </a:r>
                      <a:r>
                        <a:rPr lang="pt-BR" sz="1200"/>
                        <a:t> fazer</a:t>
                      </a:r>
                    </a:p>
                  </a:txBody>
                  <a:tcPr marL="61286" marR="61286" marT="30643" marB="30643" anchor="ctr">
                    <a:lnL>
                      <a:noFill/>
                    </a:lnL>
                    <a:lnR>
                      <a:noFill/>
                    </a:lnR>
                    <a:lnT>
                      <a:noFill/>
                    </a:lnT>
                    <a:lnB>
                      <a:noFill/>
                    </a:lnB>
                    <a:noFill/>
                  </a:tcPr>
                </a:tc>
                <a:tc>
                  <a:txBody>
                    <a:bodyPr/>
                    <a:lstStyle/>
                    <a:p>
                      <a:r>
                        <a:rPr lang="pt-BR" sz="1200"/>
                        <a:t>O que </a:t>
                      </a:r>
                      <a:r>
                        <a:rPr lang="pt-BR" sz="1200" b="1"/>
                        <a:t>não</a:t>
                      </a:r>
                      <a:r>
                        <a:rPr lang="pt-BR" sz="1200"/>
                        <a:t> faz</a:t>
                      </a:r>
                    </a:p>
                  </a:txBody>
                  <a:tcPr marL="61286" marR="61286" marT="30643" marB="30643" anchor="ctr">
                    <a:lnL>
                      <a:noFill/>
                    </a:lnL>
                    <a:lnR>
                      <a:noFill/>
                    </a:lnR>
                    <a:lnT>
                      <a:noFill/>
                    </a:lnT>
                    <a:lnB>
                      <a:noFill/>
                    </a:lnB>
                    <a:noFill/>
                  </a:tcPr>
                </a:tc>
                <a:tc>
                  <a:txBody>
                    <a:bodyPr/>
                    <a:lstStyle/>
                    <a:p>
                      <a:r>
                        <a:rPr lang="pt-BR" sz="1200"/>
                        <a:t>Consequências práticas</a:t>
                      </a:r>
                    </a:p>
                  </a:txBody>
                  <a:tcPr marL="61286" marR="61286" marT="30643" marB="30643" anchor="ctr">
                    <a:lnL>
                      <a:noFill/>
                    </a:lnL>
                    <a:lnR>
                      <a:noFill/>
                    </a:lnR>
                    <a:lnT>
                      <a:noFill/>
                    </a:lnT>
                    <a:lnB>
                      <a:noFill/>
                    </a:lnB>
                    <a:noFill/>
                  </a:tcPr>
                </a:tc>
                <a:extLst>
                  <a:ext uri="{0D108BD9-81ED-4DB2-BD59-A6C34878D82A}">
                    <a16:rowId xmlns:a16="http://schemas.microsoft.com/office/drawing/2014/main" val="2063770023"/>
                  </a:ext>
                </a:extLst>
              </a:tr>
              <a:tr h="796724">
                <a:tc>
                  <a:txBody>
                    <a:bodyPr/>
                    <a:lstStyle/>
                    <a:p>
                      <a:r>
                        <a:rPr lang="pt-BR" sz="1200" b="1"/>
                        <a:t>Standard / one-shot</a:t>
                      </a:r>
                      <a:endParaRPr lang="pt-BR" sz="1200"/>
                    </a:p>
                  </a:txBody>
                  <a:tcPr marL="61286" marR="61286" marT="30643" marB="30643" anchor="ctr">
                    <a:lnL>
                      <a:noFill/>
                    </a:lnL>
                    <a:lnR>
                      <a:noFill/>
                    </a:lnR>
                    <a:lnT>
                      <a:noFill/>
                    </a:lnT>
                    <a:lnB>
                      <a:noFill/>
                    </a:lnB>
                    <a:noFill/>
                  </a:tcPr>
                </a:tc>
                <a:tc>
                  <a:txBody>
                    <a:bodyPr/>
                    <a:lstStyle/>
                    <a:p>
                      <a:r>
                        <a:rPr lang="pt-BR" sz="1200" dirty="0"/>
                        <a:t>Gera uma única resposta final.</a:t>
                      </a:r>
                    </a:p>
                  </a:txBody>
                  <a:tcPr marL="61286" marR="61286" marT="30643" marB="30643" anchor="ctr">
                    <a:lnL>
                      <a:noFill/>
                    </a:lnL>
                    <a:lnR>
                      <a:noFill/>
                    </a:lnR>
                    <a:lnT>
                      <a:noFill/>
                    </a:lnT>
                    <a:lnB>
                      <a:noFill/>
                    </a:lnB>
                    <a:noFill/>
                  </a:tcPr>
                </a:tc>
                <a:tc>
                  <a:txBody>
                    <a:bodyPr/>
                    <a:lstStyle/>
                    <a:p>
                      <a:r>
                        <a:rPr lang="pt-BR" sz="1200"/>
                        <a:t>Não mostra raciocínio, não interage com ferramentas.</a:t>
                      </a:r>
                    </a:p>
                  </a:txBody>
                  <a:tcPr marL="61286" marR="61286" marT="30643" marB="30643" anchor="ctr">
                    <a:lnL>
                      <a:noFill/>
                    </a:lnL>
                    <a:lnR>
                      <a:noFill/>
                    </a:lnR>
                    <a:lnT>
                      <a:noFill/>
                    </a:lnT>
                    <a:lnB>
                      <a:noFill/>
                    </a:lnB>
                    <a:noFill/>
                  </a:tcPr>
                </a:tc>
                <a:tc>
                  <a:txBody>
                    <a:bodyPr/>
                    <a:lstStyle/>
                    <a:p>
                      <a:r>
                        <a:rPr lang="pt-BR" sz="1200"/>
                        <a:t>Simples, mas falha em perguntas que exigem busca ou múltiplos passos.</a:t>
                      </a:r>
                    </a:p>
                  </a:txBody>
                  <a:tcPr marL="61286" marR="61286" marT="30643" marB="30643" anchor="ctr">
                    <a:lnL>
                      <a:noFill/>
                    </a:lnL>
                    <a:lnR>
                      <a:noFill/>
                    </a:lnR>
                    <a:lnT>
                      <a:noFill/>
                    </a:lnT>
                    <a:lnB>
                      <a:noFill/>
                    </a:lnB>
                    <a:noFill/>
                  </a:tcPr>
                </a:tc>
                <a:extLst>
                  <a:ext uri="{0D108BD9-81ED-4DB2-BD59-A6C34878D82A}">
                    <a16:rowId xmlns:a16="http://schemas.microsoft.com/office/drawing/2014/main" val="2407997754"/>
                  </a:ext>
                </a:extLst>
              </a:tr>
              <a:tr h="980583">
                <a:tc>
                  <a:txBody>
                    <a:bodyPr/>
                    <a:lstStyle/>
                    <a:p>
                      <a:r>
                        <a:rPr lang="pt-BR" sz="1200" b="1"/>
                        <a:t>Act-only</a:t>
                      </a:r>
                      <a:endParaRPr lang="pt-BR" sz="1200"/>
                    </a:p>
                  </a:txBody>
                  <a:tcPr marL="61286" marR="61286" marT="30643" marB="30643" anchor="ctr">
                    <a:lnL>
                      <a:noFill/>
                    </a:lnL>
                    <a:lnR>
                      <a:noFill/>
                    </a:lnR>
                    <a:lnT>
                      <a:noFill/>
                    </a:lnT>
                    <a:lnB>
                      <a:noFill/>
                    </a:lnB>
                    <a:noFill/>
                  </a:tcPr>
                </a:tc>
                <a:tc>
                  <a:txBody>
                    <a:bodyPr/>
                    <a:lstStyle/>
                    <a:p>
                      <a:r>
                        <a:rPr lang="pt-BR" sz="1200"/>
                        <a:t>Executa ações em ferramentas externas.</a:t>
                      </a:r>
                    </a:p>
                  </a:txBody>
                  <a:tcPr marL="61286" marR="61286" marT="30643" marB="30643" anchor="ctr">
                    <a:lnL>
                      <a:noFill/>
                    </a:lnL>
                    <a:lnR>
                      <a:noFill/>
                    </a:lnR>
                    <a:lnT>
                      <a:noFill/>
                    </a:lnT>
                    <a:lnB>
                      <a:noFill/>
                    </a:lnB>
                    <a:noFill/>
                  </a:tcPr>
                </a:tc>
                <a:tc>
                  <a:txBody>
                    <a:bodyPr/>
                    <a:lstStyle/>
                    <a:p>
                      <a:r>
                        <a:rPr lang="pt-BR" sz="1200"/>
                        <a:t>Não expõe raciocínio (pensamento escondido).</a:t>
                      </a:r>
                    </a:p>
                  </a:txBody>
                  <a:tcPr marL="61286" marR="61286" marT="30643" marB="30643" anchor="ctr">
                    <a:lnL>
                      <a:noFill/>
                    </a:lnL>
                    <a:lnR>
                      <a:noFill/>
                    </a:lnR>
                    <a:lnT>
                      <a:noFill/>
                    </a:lnT>
                    <a:lnB>
                      <a:noFill/>
                    </a:lnB>
                    <a:noFill/>
                  </a:tcPr>
                </a:tc>
                <a:tc>
                  <a:txBody>
                    <a:bodyPr/>
                    <a:lstStyle/>
                    <a:p>
                      <a:r>
                        <a:rPr lang="pt-BR" sz="1200"/>
                        <a:t>Pode coletar dados, mas erra decisões complexas porque não “pensa em voz alta” nem revê erros.</a:t>
                      </a:r>
                    </a:p>
                  </a:txBody>
                  <a:tcPr marL="61286" marR="61286" marT="30643" marB="30643" anchor="ctr">
                    <a:lnL>
                      <a:noFill/>
                    </a:lnL>
                    <a:lnR>
                      <a:noFill/>
                    </a:lnR>
                    <a:lnT>
                      <a:noFill/>
                    </a:lnT>
                    <a:lnB>
                      <a:noFill/>
                    </a:lnB>
                    <a:noFill/>
                  </a:tcPr>
                </a:tc>
                <a:extLst>
                  <a:ext uri="{0D108BD9-81ED-4DB2-BD59-A6C34878D82A}">
                    <a16:rowId xmlns:a16="http://schemas.microsoft.com/office/drawing/2014/main" val="1388664532"/>
                  </a:ext>
                </a:extLst>
              </a:tr>
              <a:tr h="796724">
                <a:tc>
                  <a:txBody>
                    <a:bodyPr/>
                    <a:lstStyle/>
                    <a:p>
                      <a:r>
                        <a:rPr lang="pt-BR" sz="1200" b="1"/>
                        <a:t>CoT reason-only</a:t>
                      </a:r>
                      <a:endParaRPr lang="pt-BR" sz="1200"/>
                    </a:p>
                  </a:txBody>
                  <a:tcPr marL="61286" marR="61286" marT="30643" marB="30643" anchor="ctr">
                    <a:lnL>
                      <a:noFill/>
                    </a:lnL>
                    <a:lnR>
                      <a:noFill/>
                    </a:lnR>
                    <a:lnT>
                      <a:noFill/>
                    </a:lnT>
                    <a:lnB>
                      <a:noFill/>
                    </a:lnB>
                    <a:noFill/>
                  </a:tcPr>
                </a:tc>
                <a:tc>
                  <a:txBody>
                    <a:bodyPr/>
                    <a:lstStyle/>
                    <a:p>
                      <a:r>
                        <a:rPr lang="pt-BR" sz="1200"/>
                        <a:t>Produz cadeia de pensamento explicita.</a:t>
                      </a:r>
                    </a:p>
                  </a:txBody>
                  <a:tcPr marL="61286" marR="61286" marT="30643" marB="30643" anchor="ctr">
                    <a:lnL>
                      <a:noFill/>
                    </a:lnL>
                    <a:lnR>
                      <a:noFill/>
                    </a:lnR>
                    <a:lnT>
                      <a:noFill/>
                    </a:lnT>
                    <a:lnB>
                      <a:noFill/>
                    </a:lnB>
                    <a:noFill/>
                  </a:tcPr>
                </a:tc>
                <a:tc>
                  <a:txBody>
                    <a:bodyPr/>
                    <a:lstStyle/>
                    <a:p>
                      <a:r>
                        <a:rPr lang="pt-BR" sz="1200" dirty="0"/>
                        <a:t>Não chama ferramentas, depende apenas de conhecimento interno.</a:t>
                      </a:r>
                    </a:p>
                  </a:txBody>
                  <a:tcPr marL="61286" marR="61286" marT="30643" marB="30643" anchor="ctr">
                    <a:lnL>
                      <a:noFill/>
                    </a:lnL>
                    <a:lnR>
                      <a:noFill/>
                    </a:lnR>
                    <a:lnT>
                      <a:noFill/>
                    </a:lnT>
                    <a:lnB>
                      <a:noFill/>
                    </a:lnB>
                    <a:noFill/>
                  </a:tcPr>
                </a:tc>
                <a:tc>
                  <a:txBody>
                    <a:bodyPr/>
                    <a:lstStyle/>
                    <a:p>
                      <a:r>
                        <a:rPr lang="pt-BR" sz="1200"/>
                        <a:t>Raciocínio transparente, mas sofre quando precisa de fatos atualizados ou cálculos.</a:t>
                      </a:r>
                    </a:p>
                  </a:txBody>
                  <a:tcPr marL="61286" marR="61286" marT="30643" marB="30643" anchor="ctr">
                    <a:lnL>
                      <a:noFill/>
                    </a:lnL>
                    <a:lnR>
                      <a:noFill/>
                    </a:lnR>
                    <a:lnT>
                      <a:noFill/>
                    </a:lnT>
                    <a:lnB>
                      <a:noFill/>
                    </a:lnB>
                    <a:noFill/>
                  </a:tcPr>
                </a:tc>
                <a:extLst>
                  <a:ext uri="{0D108BD9-81ED-4DB2-BD59-A6C34878D82A}">
                    <a16:rowId xmlns:a16="http://schemas.microsoft.com/office/drawing/2014/main" val="4125761167"/>
                  </a:ext>
                </a:extLst>
              </a:tr>
              <a:tr h="1348302">
                <a:tc>
                  <a:txBody>
                    <a:bodyPr/>
                    <a:lstStyle/>
                    <a:p>
                      <a:r>
                        <a:rPr lang="pt-BR" sz="1200" b="1"/>
                        <a:t>ReAct</a:t>
                      </a:r>
                      <a:endParaRPr lang="pt-BR" sz="1200"/>
                    </a:p>
                  </a:txBody>
                  <a:tcPr marL="61286" marR="61286" marT="30643" marB="30643" anchor="ctr">
                    <a:lnL>
                      <a:noFill/>
                    </a:lnL>
                    <a:lnR>
                      <a:noFill/>
                    </a:lnR>
                    <a:lnT>
                      <a:noFill/>
                    </a:lnT>
                    <a:lnB>
                      <a:noFill/>
                    </a:lnB>
                    <a:noFill/>
                  </a:tcPr>
                </a:tc>
                <a:tc>
                  <a:txBody>
                    <a:bodyPr/>
                    <a:lstStyle/>
                    <a:p>
                      <a:r>
                        <a:rPr lang="pt-BR" sz="1200" b="1"/>
                        <a:t>Intercala</a:t>
                      </a:r>
                      <a:r>
                        <a:rPr lang="pt-BR" sz="1200"/>
                        <a:t> pensamento </a:t>
                      </a:r>
                      <a:r>
                        <a:rPr lang="pt-BR" sz="1200" b="1"/>
                        <a:t>e</a:t>
                      </a:r>
                      <a:r>
                        <a:rPr lang="pt-BR" sz="1200"/>
                        <a:t> ações de forma iterativa.</a:t>
                      </a:r>
                    </a:p>
                  </a:txBody>
                  <a:tcPr marL="61286" marR="61286" marT="30643" marB="30643" anchor="ctr">
                    <a:lnL>
                      <a:noFill/>
                    </a:lnL>
                    <a:lnR>
                      <a:noFill/>
                    </a:lnR>
                    <a:lnT>
                      <a:noFill/>
                    </a:lnT>
                    <a:lnB>
                      <a:noFill/>
                    </a:lnB>
                    <a:noFill/>
                  </a:tcPr>
                </a:tc>
                <a:tc>
                  <a:txBody>
                    <a:bodyPr/>
                    <a:lstStyle/>
                    <a:p>
                      <a:r>
                        <a:rPr lang="pt-BR" sz="1200"/>
                        <a:t>–</a:t>
                      </a:r>
                    </a:p>
                  </a:txBody>
                  <a:tcPr marL="61286" marR="61286" marT="30643" marB="30643" anchor="ctr">
                    <a:lnL>
                      <a:noFill/>
                    </a:lnL>
                    <a:lnR>
                      <a:noFill/>
                    </a:lnR>
                    <a:lnT>
                      <a:noFill/>
                    </a:lnT>
                    <a:lnB>
                      <a:noFill/>
                    </a:lnB>
                    <a:noFill/>
                  </a:tcPr>
                </a:tc>
                <a:tc>
                  <a:txBody>
                    <a:bodyPr/>
                    <a:lstStyle/>
                    <a:p>
                      <a:r>
                        <a:rPr lang="pt-BR" sz="1200" dirty="0"/>
                        <a:t>Une o melhor dos dois mundos: pega informação externa quando falta e explica cada passo, reduzindo alucinações e erros lógicos.</a:t>
                      </a:r>
                    </a:p>
                  </a:txBody>
                  <a:tcPr marL="61286" marR="61286" marT="30643" marB="30643" anchor="ctr">
                    <a:lnL>
                      <a:noFill/>
                    </a:lnL>
                    <a:lnR>
                      <a:noFill/>
                    </a:lnR>
                    <a:lnT>
                      <a:noFill/>
                    </a:lnT>
                    <a:lnB>
                      <a:noFill/>
                    </a:lnB>
                    <a:noFill/>
                  </a:tcPr>
                </a:tc>
                <a:extLst>
                  <a:ext uri="{0D108BD9-81ED-4DB2-BD59-A6C34878D82A}">
                    <a16:rowId xmlns:a16="http://schemas.microsoft.com/office/drawing/2014/main" val="4059199120"/>
                  </a:ext>
                </a:extLst>
              </a:tr>
            </a:tbl>
          </a:graphicData>
        </a:graphic>
      </p:graphicFrame>
      <p:sp>
        <p:nvSpPr>
          <p:cNvPr id="2" name="CaixaDeTexto 1">
            <a:extLst>
              <a:ext uri="{FF2B5EF4-FFF2-40B4-BE49-F238E27FC236}">
                <a16:creationId xmlns:a16="http://schemas.microsoft.com/office/drawing/2014/main" id="{DBDCB0A3-1A92-1763-AAC4-B6652A030358}"/>
              </a:ext>
            </a:extLst>
          </p:cNvPr>
          <p:cNvSpPr txBox="1"/>
          <p:nvPr/>
        </p:nvSpPr>
        <p:spPr>
          <a:xfrm>
            <a:off x="556437" y="361409"/>
            <a:ext cx="10446727" cy="369332"/>
          </a:xfrm>
          <a:prstGeom prst="rect">
            <a:avLst/>
          </a:prstGeom>
          <a:noFill/>
        </p:spPr>
        <p:txBody>
          <a:bodyPr wrap="square">
            <a:spAutoFit/>
          </a:bodyPr>
          <a:lstStyle/>
          <a:p>
            <a:r>
              <a:rPr lang="pt-BR" b="0" i="0" dirty="0">
                <a:solidFill>
                  <a:srgbClr val="1A1A1A"/>
                </a:solidFill>
                <a:effectLst/>
                <a:latin typeface="Source Sans 3"/>
              </a:rPr>
              <a:t>Compara</a:t>
            </a:r>
            <a:r>
              <a:rPr lang="pt-BR" dirty="0">
                <a:solidFill>
                  <a:srgbClr val="1A1A1A"/>
                </a:solidFill>
                <a:latin typeface="Source Sans 3"/>
              </a:rPr>
              <a:t>ção das técnicas de </a:t>
            </a:r>
            <a:r>
              <a:rPr lang="pt-BR" dirty="0" err="1">
                <a:solidFill>
                  <a:srgbClr val="1A1A1A"/>
                </a:solidFill>
                <a:latin typeface="Source Sans 3"/>
              </a:rPr>
              <a:t>prompting</a:t>
            </a:r>
            <a:endParaRPr lang="pt-BR" dirty="0">
              <a:solidFill>
                <a:srgbClr val="1A1A1A"/>
              </a:solidFill>
              <a:latin typeface="Source Sans 3"/>
            </a:endParaRPr>
          </a:p>
        </p:txBody>
      </p:sp>
    </p:spTree>
    <p:extLst>
      <p:ext uri="{BB962C8B-B14F-4D97-AF65-F5344CB8AC3E}">
        <p14:creationId xmlns:p14="http://schemas.microsoft.com/office/powerpoint/2010/main" val="295795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8BD4-A6D9-2C5C-F67F-99FB84DA3E89}"/>
            </a:ext>
          </a:extLst>
        </p:cNvPr>
        <p:cNvGrpSpPr/>
        <p:nvPr/>
      </p:nvGrpSpPr>
      <p:grpSpPr>
        <a:xfrm>
          <a:off x="0" y="0"/>
          <a:ext cx="0" cy="0"/>
          <a:chOff x="0" y="0"/>
          <a:chExt cx="0" cy="0"/>
        </a:xfrm>
      </p:grpSpPr>
      <p:pic>
        <p:nvPicPr>
          <p:cNvPr id="11" name="Imagem 10">
            <a:extLst>
              <a:ext uri="{FF2B5EF4-FFF2-40B4-BE49-F238E27FC236}">
                <a16:creationId xmlns:a16="http://schemas.microsoft.com/office/drawing/2014/main" id="{290C93A6-D3C9-6EE9-11DB-6806283AA28B}"/>
              </a:ext>
            </a:extLst>
          </p:cNvPr>
          <p:cNvPicPr>
            <a:picLocks noChangeAspect="1"/>
          </p:cNvPicPr>
          <p:nvPr/>
        </p:nvPicPr>
        <p:blipFill>
          <a:blip r:embed="rId2"/>
          <a:stretch>
            <a:fillRect/>
          </a:stretch>
        </p:blipFill>
        <p:spPr>
          <a:xfrm>
            <a:off x="1446962" y="1117102"/>
            <a:ext cx="8872466" cy="4471348"/>
          </a:xfrm>
          <a:prstGeom prst="rect">
            <a:avLst/>
          </a:prstGeom>
        </p:spPr>
      </p:pic>
      <p:sp>
        <p:nvSpPr>
          <p:cNvPr id="12" name="CaixaDeTexto 11">
            <a:extLst>
              <a:ext uri="{FF2B5EF4-FFF2-40B4-BE49-F238E27FC236}">
                <a16:creationId xmlns:a16="http://schemas.microsoft.com/office/drawing/2014/main" id="{8B827BA5-CB1E-DEDE-9401-C56C7E66A372}"/>
              </a:ext>
            </a:extLst>
          </p:cNvPr>
          <p:cNvSpPr txBox="1"/>
          <p:nvPr/>
        </p:nvSpPr>
        <p:spPr>
          <a:xfrm>
            <a:off x="747356" y="331264"/>
            <a:ext cx="7522438" cy="369332"/>
          </a:xfrm>
          <a:prstGeom prst="rect">
            <a:avLst/>
          </a:prstGeom>
          <a:noFill/>
        </p:spPr>
        <p:txBody>
          <a:bodyPr wrap="square">
            <a:spAutoFit/>
          </a:bodyPr>
          <a:lstStyle/>
          <a:p>
            <a:r>
              <a:rPr lang="pt-BR" b="0" i="0" dirty="0">
                <a:solidFill>
                  <a:srgbClr val="1A1A1A"/>
                </a:solidFill>
                <a:effectLst/>
                <a:latin typeface="Source Sans 3"/>
              </a:rPr>
              <a:t>Como funciona (matemática)</a:t>
            </a:r>
            <a:endParaRPr lang="pt-BR" dirty="0">
              <a:solidFill>
                <a:srgbClr val="1A1A1A"/>
              </a:solidFill>
              <a:latin typeface="Source Sans 3"/>
            </a:endParaRPr>
          </a:p>
        </p:txBody>
      </p:sp>
    </p:spTree>
    <p:extLst>
      <p:ext uri="{BB962C8B-B14F-4D97-AF65-F5344CB8AC3E}">
        <p14:creationId xmlns:p14="http://schemas.microsoft.com/office/powerpoint/2010/main" val="26236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3751E-44E0-1A38-98A5-DEF030AC619F}"/>
            </a:ext>
          </a:extLst>
        </p:cNvPr>
        <p:cNvGrpSpPr/>
        <p:nvPr/>
      </p:nvGrpSpPr>
      <p:grpSpPr>
        <a:xfrm>
          <a:off x="0" y="0"/>
          <a:ext cx="0" cy="0"/>
          <a:chOff x="0" y="0"/>
          <a:chExt cx="0" cy="0"/>
        </a:xfrm>
      </p:grpSpPr>
      <p:sp>
        <p:nvSpPr>
          <p:cNvPr id="7" name="Rectangle 4">
            <a:extLst>
              <a:ext uri="{FF2B5EF4-FFF2-40B4-BE49-F238E27FC236}">
                <a16:creationId xmlns:a16="http://schemas.microsoft.com/office/drawing/2014/main" id="{E7ED806C-5DF5-911C-5520-2AFFBF0477AF}"/>
              </a:ext>
            </a:extLst>
          </p:cNvPr>
          <p:cNvSpPr>
            <a:spLocks noChangeArrowheads="1"/>
          </p:cNvSpPr>
          <p:nvPr/>
        </p:nvSpPr>
        <p:spPr bwMode="auto">
          <a:xfrm>
            <a:off x="0" y="428178"/>
            <a:ext cx="12192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chemeClr val="tx1"/>
                </a:solidFill>
                <a:effectLst/>
                <a:latin typeface="Arial" panose="020B0604020202020204" pitchFamily="34" charset="0"/>
              </a:rPr>
              <a:t>Imagine que você está num </a:t>
            </a:r>
            <a:r>
              <a:rPr kumimoji="0" lang="pt-BR" altLang="pt-BR" sz="1600" b="1" i="0" u="none" strike="noStrike" cap="none" normalizeH="0" baseline="0" dirty="0">
                <a:ln>
                  <a:noFill/>
                </a:ln>
                <a:solidFill>
                  <a:schemeClr val="tx1"/>
                </a:solidFill>
                <a:effectLst/>
                <a:latin typeface="Arial" panose="020B0604020202020204" pitchFamily="34" charset="0"/>
              </a:rPr>
              <a:t>jogo de “caça ao tesouro”</a:t>
            </a:r>
            <a:r>
              <a:rPr kumimoji="0" lang="pt-BR" altLang="pt-B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1600" b="1" i="0" u="none" strike="noStrike" cap="none" normalizeH="0" baseline="0" dirty="0">
                <a:ln>
                  <a:noFill/>
                </a:ln>
                <a:solidFill>
                  <a:schemeClr val="tx1"/>
                </a:solidFill>
                <a:effectLst/>
                <a:latin typeface="Arial" panose="020B0604020202020204" pitchFamily="34" charset="0"/>
              </a:rPr>
              <a:t>Observação</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Você abre o envelope inicial e lê: “O próximo passo está perto de algo que faz </a:t>
            </a:r>
            <a:r>
              <a:rPr kumimoji="0" lang="pt-BR" altLang="pt-BR" sz="1600" b="0" i="0" u="none" strike="noStrike" cap="none" normalizeH="0" baseline="0" dirty="0" err="1">
                <a:ln>
                  <a:noFill/>
                </a:ln>
                <a:solidFill>
                  <a:schemeClr val="tx1"/>
                </a:solidFill>
                <a:effectLst/>
                <a:latin typeface="Arial" panose="020B0604020202020204" pitchFamily="34" charset="0"/>
              </a:rPr>
              <a:t>tic-tac</a:t>
            </a:r>
            <a:r>
              <a:rPr kumimoji="0" lang="pt-BR" altLang="pt-BR" sz="1600" b="0" i="0" u="none" strike="noStrike" cap="none" normalizeH="0" baseline="0" dirty="0">
                <a:ln>
                  <a:noFill/>
                </a:ln>
                <a:solidFill>
                  <a:schemeClr val="tx1"/>
                </a:solidFill>
                <a:effectLst/>
                <a:latin typeface="Arial" panose="020B0604020202020204" pitchFamily="34" charset="0"/>
              </a:rPr>
              <a:t>”. Essa pista é tudo que o ambiente lhe dá naquele momento – é a </a:t>
            </a:r>
            <a:r>
              <a:rPr kumimoji="0" lang="pt-BR" altLang="pt-BR" sz="1600" b="1" i="0" u="none" strike="noStrike" cap="none" normalizeH="0" baseline="0" dirty="0">
                <a:ln>
                  <a:noFill/>
                </a:ln>
                <a:solidFill>
                  <a:schemeClr val="tx1"/>
                </a:solidFill>
                <a:effectLst/>
                <a:latin typeface="Arial" panose="020B0604020202020204" pitchFamily="34" charset="0"/>
              </a:rPr>
              <a:t>observação</a:t>
            </a:r>
            <a:r>
              <a:rPr kumimoji="0" lang="pt-BR" altLang="pt-B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sz="1600" b="1" i="0" u="none" strike="noStrike" cap="none" normalizeH="0" baseline="0" dirty="0">
                <a:ln>
                  <a:noFill/>
                </a:ln>
                <a:solidFill>
                  <a:schemeClr val="tx1"/>
                </a:solidFill>
                <a:effectLst/>
                <a:latin typeface="Arial" panose="020B0604020202020204" pitchFamily="34" charset="0"/>
              </a:rPr>
              <a:t>Pensar em voz alta (espaço da linguagem)</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Antes de sair correndo, você fala consigo mesmo: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chemeClr val="tx1"/>
                </a:solidFill>
                <a:effectLst/>
                <a:latin typeface="Arial" panose="020B0604020202020204" pitchFamily="34" charset="0"/>
              </a:rPr>
              <a:t>“Relógios fazem </a:t>
            </a:r>
            <a:r>
              <a:rPr kumimoji="0" lang="pt-BR" altLang="pt-BR" sz="1600" b="0" i="0" u="none" strike="noStrike" cap="none" normalizeH="0" baseline="0" dirty="0" err="1">
                <a:ln>
                  <a:noFill/>
                </a:ln>
                <a:solidFill>
                  <a:schemeClr val="tx1"/>
                </a:solidFill>
                <a:effectLst/>
                <a:latin typeface="Arial" panose="020B0604020202020204" pitchFamily="34" charset="0"/>
              </a:rPr>
              <a:t>tic-tac</a:t>
            </a:r>
            <a:r>
              <a:rPr kumimoji="0" lang="pt-BR" altLang="pt-BR" sz="1600" b="0" i="0" u="none" strike="noStrike" cap="none" normalizeH="0" baseline="0" dirty="0">
                <a:ln>
                  <a:noFill/>
                </a:ln>
                <a:solidFill>
                  <a:schemeClr val="tx1"/>
                </a:solidFill>
                <a:effectLst/>
                <a:latin typeface="Arial" panose="020B0604020202020204" pitchFamily="34" charset="0"/>
              </a:rPr>
              <a:t>. Onde há um relógio por aqui? Provavelmente na sala de estar.”</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Esse comentário não muda nada no mundo físico; é só </a:t>
            </a:r>
            <a:r>
              <a:rPr kumimoji="0" lang="pt-BR" altLang="pt-BR" sz="1600" b="1" i="0" u="none" strike="noStrike" cap="none" normalizeH="0" baseline="0" dirty="0">
                <a:ln>
                  <a:noFill/>
                </a:ln>
                <a:solidFill>
                  <a:schemeClr val="tx1"/>
                </a:solidFill>
                <a:effectLst/>
                <a:latin typeface="Arial" panose="020B0604020202020204" pitchFamily="34" charset="0"/>
              </a:rPr>
              <a:t>linguagem</a:t>
            </a:r>
            <a:r>
              <a:rPr kumimoji="0" lang="pt-BR" altLang="pt-BR" sz="1600" b="0" i="0" u="none" strike="noStrike" cap="none" normalizeH="0" baseline="0" dirty="0">
                <a:ln>
                  <a:noFill/>
                </a:ln>
                <a:solidFill>
                  <a:schemeClr val="tx1"/>
                </a:solidFill>
                <a:effectLst/>
                <a:latin typeface="Arial" panose="020B0604020202020204" pitchFamily="34" charset="0"/>
              </a:rPr>
              <a:t> – o seu raciocínio escrito ou falado.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pt-BR" altLang="pt-BR" sz="1600" b="1" i="0" u="none" strike="noStrike" cap="none" normalizeH="0" baseline="0" dirty="0">
                <a:ln>
                  <a:noFill/>
                </a:ln>
                <a:solidFill>
                  <a:schemeClr val="tx1"/>
                </a:solidFill>
                <a:effectLst/>
                <a:latin typeface="Arial" panose="020B0604020202020204" pitchFamily="34" charset="0"/>
              </a:rPr>
              <a:t>Ação</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Com base nesse pensamento, você </a:t>
            </a:r>
            <a:r>
              <a:rPr kumimoji="0" lang="pt-BR" altLang="pt-BR" sz="1600" b="1" i="0" u="none" strike="noStrike" cap="none" normalizeH="0" baseline="0" dirty="0">
                <a:ln>
                  <a:noFill/>
                </a:ln>
                <a:solidFill>
                  <a:schemeClr val="tx1"/>
                </a:solidFill>
                <a:effectLst/>
                <a:latin typeface="Arial" panose="020B0604020202020204" pitchFamily="34" charset="0"/>
              </a:rPr>
              <a:t>age</a:t>
            </a:r>
            <a:r>
              <a:rPr kumimoji="0" lang="pt-BR" altLang="pt-BR" sz="1600" b="0" i="0" u="none" strike="noStrike" cap="none" normalizeH="0" baseline="0" dirty="0">
                <a:ln>
                  <a:noFill/>
                </a:ln>
                <a:solidFill>
                  <a:schemeClr val="tx1"/>
                </a:solidFill>
                <a:effectLst/>
                <a:latin typeface="Arial" panose="020B0604020202020204" pitchFamily="34" charset="0"/>
              </a:rPr>
              <a:t>: caminha até a sala de estar e olha atrás do relógio de parede.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pt-BR" altLang="pt-BR" sz="1600" b="1" i="0" u="none" strike="noStrike" cap="none" normalizeH="0" baseline="0" dirty="0">
                <a:ln>
                  <a:noFill/>
                </a:ln>
                <a:solidFill>
                  <a:schemeClr val="tx1"/>
                </a:solidFill>
                <a:effectLst/>
                <a:latin typeface="Arial" panose="020B0604020202020204" pitchFamily="34" charset="0"/>
              </a:rPr>
              <a:t>Nova observação</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Atrás do relógio você encontra outra pista dizendo: “Procure a página 42”. Esse papel novo é a sua </a:t>
            </a:r>
            <a:r>
              <a:rPr kumimoji="0" lang="pt-BR" altLang="pt-BR" sz="1600" b="1" i="0" u="none" strike="noStrike" cap="none" normalizeH="0" baseline="0" dirty="0">
                <a:ln>
                  <a:noFill/>
                </a:ln>
                <a:solidFill>
                  <a:schemeClr val="tx1"/>
                </a:solidFill>
                <a:effectLst/>
                <a:latin typeface="Arial" panose="020B0604020202020204" pitchFamily="34" charset="0"/>
              </a:rPr>
              <a:t>próxima observação</a:t>
            </a:r>
            <a:r>
              <a:rPr kumimoji="0" lang="pt-BR" altLang="pt-B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pt-BR" altLang="pt-BR" sz="1600" b="1" i="0" u="none" strike="noStrike" cap="none" normalizeH="0" baseline="0" dirty="0">
                <a:ln>
                  <a:noFill/>
                </a:ln>
                <a:solidFill>
                  <a:schemeClr val="tx1"/>
                </a:solidFill>
                <a:effectLst/>
                <a:latin typeface="Arial" panose="020B0604020202020204" pitchFamily="34" charset="0"/>
              </a:rPr>
              <a:t>Atualização do contexto</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Agora, o histórico completo é:</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600" b="0" i="0" u="none" strike="noStrike" cap="none" normalizeH="0" baseline="0" dirty="0">
                <a:ln>
                  <a:noFill/>
                </a:ln>
                <a:solidFill>
                  <a:schemeClr val="tx1"/>
                </a:solidFill>
                <a:effectLst/>
                <a:latin typeface="Arial" panose="020B0604020202020204" pitchFamily="34" charset="0"/>
              </a:rPr>
              <a:t>Pista 1 (“</a:t>
            </a:r>
            <a:r>
              <a:rPr kumimoji="0" lang="pt-BR" altLang="pt-BR" sz="1600" b="0" i="0" u="none" strike="noStrike" cap="none" normalizeH="0" baseline="0" dirty="0" err="1">
                <a:ln>
                  <a:noFill/>
                </a:ln>
                <a:solidFill>
                  <a:schemeClr val="tx1"/>
                </a:solidFill>
                <a:effectLst/>
                <a:latin typeface="Arial" panose="020B0604020202020204" pitchFamily="34" charset="0"/>
              </a:rPr>
              <a:t>tic-tac</a:t>
            </a:r>
            <a:r>
              <a:rPr kumimoji="0" lang="pt-BR" altLang="pt-B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600" b="0" i="0" u="none" strike="noStrike" cap="none" normalizeH="0" baseline="0" dirty="0">
                <a:ln>
                  <a:noFill/>
                </a:ln>
                <a:solidFill>
                  <a:schemeClr val="tx1"/>
                </a:solidFill>
                <a:effectLst/>
                <a:latin typeface="Arial" panose="020B0604020202020204" pitchFamily="34" charset="0"/>
              </a:rPr>
              <a:t>Pensamento (“relógio → sala de estar”)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600" b="0" i="0" u="none" strike="noStrike" cap="none" normalizeH="0" baseline="0" dirty="0">
                <a:ln>
                  <a:noFill/>
                </a:ln>
                <a:solidFill>
                  <a:schemeClr val="tx1"/>
                </a:solidFill>
                <a:effectLst/>
                <a:latin typeface="Arial" panose="020B0604020202020204" pitchFamily="34" charset="0"/>
              </a:rPr>
              <a:t>Ação (ir até o relógio)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600" b="0" i="0" u="none" strike="noStrike" cap="none" normalizeH="0" baseline="0" dirty="0">
                <a:ln>
                  <a:noFill/>
                </a:ln>
                <a:solidFill>
                  <a:schemeClr val="tx1"/>
                </a:solidFill>
                <a:effectLst/>
                <a:latin typeface="Arial" panose="020B0604020202020204" pitchFamily="34" charset="0"/>
              </a:rPr>
              <a:t>Pista 2 (“página 42”)</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Esse histórico é o </a:t>
            </a:r>
            <a:r>
              <a:rPr kumimoji="0" lang="pt-BR" altLang="pt-BR" sz="1600" b="1" i="0" u="none" strike="noStrike" cap="none" normalizeH="0" baseline="0" dirty="0">
                <a:ln>
                  <a:noFill/>
                </a:ln>
                <a:solidFill>
                  <a:schemeClr val="tx1"/>
                </a:solidFill>
                <a:effectLst/>
                <a:latin typeface="Arial" panose="020B0604020202020204" pitchFamily="34" charset="0"/>
              </a:rPr>
              <a:t>contexto</a:t>
            </a:r>
            <a:r>
              <a:rPr kumimoji="0" lang="pt-BR" altLang="pt-BR" sz="1600" b="0" i="0" u="none" strike="noStrike" cap="none" normalizeH="0" baseline="0" dirty="0">
                <a:ln>
                  <a:noFill/>
                </a:ln>
                <a:solidFill>
                  <a:schemeClr val="tx1"/>
                </a:solidFill>
                <a:effectLst/>
                <a:latin typeface="Arial" panose="020B0604020202020204" pitchFamily="34" charset="0"/>
              </a:rPr>
              <a:t>: tudo que já viu, pensou e fez. Você adiciona a ele o que acabou de notar.</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pt-BR" altLang="pt-BR" sz="1600" b="1" i="0" u="none" strike="noStrike" cap="none" normalizeH="0" baseline="0" dirty="0">
                <a:ln>
                  <a:noFill/>
                </a:ln>
                <a:solidFill>
                  <a:schemeClr val="tx1"/>
                </a:solidFill>
                <a:effectLst/>
                <a:latin typeface="Arial" panose="020B0604020202020204" pitchFamily="34" charset="0"/>
              </a:rPr>
              <a:t>Novo pensamento</a:t>
            </a:r>
            <a:endParaRPr kumimoji="0" lang="pt-BR" altLang="pt-B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chemeClr val="tx1"/>
                </a:solidFill>
                <a:effectLst/>
                <a:latin typeface="Arial" panose="020B0604020202020204" pitchFamily="34" charset="0"/>
              </a:rPr>
              <a:t>“Página 42 deve estar num livro. Qual livro costuma ter muitas páginas? Talvez a enciclopédia na estante.”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pt-BR" altLang="pt-BR" sz="1600" b="1" i="0" u="none" strike="noStrike" cap="none" normalizeH="0" baseline="0" dirty="0">
                <a:ln>
                  <a:noFill/>
                </a:ln>
                <a:solidFill>
                  <a:schemeClr val="tx1"/>
                </a:solidFill>
                <a:effectLst/>
                <a:latin typeface="Arial" panose="020B0604020202020204" pitchFamily="34" charset="0"/>
              </a:rPr>
              <a:t>Nova ação</a:t>
            </a:r>
            <a:br>
              <a:rPr kumimoji="0" lang="pt-BR" altLang="pt-BR" sz="1600" b="0" i="0" u="none" strike="noStrike" cap="none" normalizeH="0" baseline="0" dirty="0">
                <a:ln>
                  <a:noFill/>
                </a:ln>
                <a:solidFill>
                  <a:schemeClr val="tx1"/>
                </a:solidFill>
                <a:effectLst/>
                <a:latin typeface="Arial" panose="020B0604020202020204" pitchFamily="34" charset="0"/>
              </a:rPr>
            </a:br>
            <a:r>
              <a:rPr kumimoji="0" lang="pt-BR" altLang="pt-BR" sz="1600" b="0" i="0" u="none" strike="noStrike" cap="none" normalizeH="0" baseline="0" dirty="0">
                <a:ln>
                  <a:noFill/>
                </a:ln>
                <a:solidFill>
                  <a:schemeClr val="tx1"/>
                </a:solidFill>
                <a:effectLst/>
                <a:latin typeface="Arial" panose="020B0604020202020204" pitchFamily="34" charset="0"/>
              </a:rPr>
              <a:t>Vai até a enciclopédia, abre na página 42 — e assim por diante, alternando pensamento e ação até achar o tesouro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49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A89ED-ABA1-7E96-E2AF-E1C0BC9ECF16}"/>
            </a:ext>
          </a:extLst>
        </p:cNvPr>
        <p:cNvGrpSpPr/>
        <p:nvPr/>
      </p:nvGrpSpPr>
      <p:grpSpPr>
        <a:xfrm>
          <a:off x="0" y="0"/>
          <a:ext cx="0" cy="0"/>
          <a:chOff x="0" y="0"/>
          <a:chExt cx="0" cy="0"/>
        </a:xfrm>
      </p:grpSpPr>
      <p:sp>
        <p:nvSpPr>
          <p:cNvPr id="7" name="Rectangle 4">
            <a:extLst>
              <a:ext uri="{FF2B5EF4-FFF2-40B4-BE49-F238E27FC236}">
                <a16:creationId xmlns:a16="http://schemas.microsoft.com/office/drawing/2014/main" id="{7C275354-C75D-0BE3-B4CF-0F1A9D7B20FE}"/>
              </a:ext>
            </a:extLst>
          </p:cNvPr>
          <p:cNvSpPr>
            <a:spLocks noChangeArrowheads="1"/>
          </p:cNvSpPr>
          <p:nvPr/>
        </p:nvSpPr>
        <p:spPr bwMode="auto">
          <a:xfrm>
            <a:off x="1323975" y="759647"/>
            <a:ext cx="95440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pt-BR" sz="1600" b="1" dirty="0"/>
              <a:t>Ligando ao </a:t>
            </a:r>
            <a:r>
              <a:rPr lang="pt-BR" sz="1600" b="1" dirty="0" err="1"/>
              <a:t>ReAct</a:t>
            </a:r>
            <a:endParaRPr lang="pt-BR" sz="1600" b="1" dirty="0"/>
          </a:p>
          <a:p>
            <a:pPr>
              <a:buFont typeface="Arial" panose="020B0604020202020204" pitchFamily="34" charset="0"/>
              <a:buChar char="•"/>
            </a:pPr>
            <a:r>
              <a:rPr lang="pt-BR" sz="1600" b="1" dirty="0"/>
              <a:t>Observação</a:t>
            </a:r>
            <a:r>
              <a:rPr lang="pt-BR" sz="1600" dirty="0"/>
              <a:t>: cada pista que o ambiente fornece quando você executa algo.</a:t>
            </a:r>
          </a:p>
          <a:p>
            <a:pPr>
              <a:buFont typeface="Arial" panose="020B0604020202020204" pitchFamily="34" charset="0"/>
              <a:buChar char="•"/>
            </a:pPr>
            <a:r>
              <a:rPr lang="pt-BR" sz="1600" b="1" dirty="0"/>
              <a:t>Ação</a:t>
            </a:r>
            <a:r>
              <a:rPr lang="pt-BR" sz="1600" dirty="0"/>
              <a:t>: movimentos físicos — caminhar, abrir um livro.</a:t>
            </a:r>
          </a:p>
          <a:p>
            <a:pPr>
              <a:buFont typeface="Arial" panose="020B0604020202020204" pitchFamily="34" charset="0"/>
              <a:buChar char="•"/>
            </a:pPr>
            <a:r>
              <a:rPr lang="pt-BR" sz="1600" b="1" dirty="0"/>
              <a:t>Espaço da linguagem</a:t>
            </a:r>
            <a:r>
              <a:rPr lang="pt-BR" sz="1600" dirty="0"/>
              <a:t>: seus comentários em voz alta (“Relógios fazem </a:t>
            </a:r>
            <a:r>
              <a:rPr lang="pt-BR" sz="1600" dirty="0" err="1"/>
              <a:t>tic-tac</a:t>
            </a:r>
            <a:r>
              <a:rPr lang="pt-BR" sz="1600" dirty="0"/>
              <a:t>”). Eles não mudam o ambiente; servem para organizar ideias.</a:t>
            </a:r>
          </a:p>
          <a:p>
            <a:pPr>
              <a:buFont typeface="Arial" panose="020B0604020202020204" pitchFamily="34" charset="0"/>
              <a:buChar char="•"/>
            </a:pPr>
            <a:r>
              <a:rPr lang="pt-BR" sz="1600" b="1" dirty="0"/>
              <a:t>Contexto</a:t>
            </a:r>
            <a:r>
              <a:rPr lang="pt-BR" sz="1600" dirty="0"/>
              <a:t>: a lista crescente de tudo que já aconteceu na busca.</a:t>
            </a:r>
          </a:p>
          <a:p>
            <a:pPr>
              <a:buFont typeface="Arial" panose="020B0604020202020204" pitchFamily="34" charset="0"/>
              <a:buChar char="•"/>
            </a:pPr>
            <a:r>
              <a:rPr lang="pt-BR" sz="1600" b="1" dirty="0"/>
              <a:t>Atualização do contexto</a:t>
            </a:r>
            <a:r>
              <a:rPr lang="pt-BR" sz="1600" dirty="0"/>
              <a:t>: cada vez que você pensa ou recebe uma pista nova, acrescenta essa informação ao histórico para usar depois.</a:t>
            </a:r>
          </a:p>
        </p:txBody>
      </p:sp>
      <p:sp>
        <p:nvSpPr>
          <p:cNvPr id="2" name="CaixaDeTexto 1">
            <a:extLst>
              <a:ext uri="{FF2B5EF4-FFF2-40B4-BE49-F238E27FC236}">
                <a16:creationId xmlns:a16="http://schemas.microsoft.com/office/drawing/2014/main" id="{D287AE38-EC9F-7C9C-A692-D00AACAB25DA}"/>
              </a:ext>
            </a:extLst>
          </p:cNvPr>
          <p:cNvSpPr txBox="1"/>
          <p:nvPr/>
        </p:nvSpPr>
        <p:spPr>
          <a:xfrm>
            <a:off x="1609725" y="3655184"/>
            <a:ext cx="8972550" cy="1477328"/>
          </a:xfrm>
          <a:prstGeom prst="rect">
            <a:avLst/>
          </a:prstGeom>
          <a:noFill/>
        </p:spPr>
        <p:txBody>
          <a:bodyPr wrap="square">
            <a:spAutoFit/>
          </a:bodyPr>
          <a:lstStyle/>
          <a:p>
            <a:pPr algn="l">
              <a:spcAft>
                <a:spcPts val="1200"/>
              </a:spcAft>
            </a:pPr>
            <a:r>
              <a:rPr lang="pt-BR" b="0" i="0" dirty="0" err="1">
                <a:solidFill>
                  <a:srgbClr val="1A1A1A"/>
                </a:solidFill>
                <a:effectLst/>
                <a:latin typeface="Source Sans 3"/>
              </a:rPr>
              <a:t>ReAct</a:t>
            </a:r>
            <a:r>
              <a:rPr lang="pt-BR" b="0" i="0" dirty="0">
                <a:solidFill>
                  <a:srgbClr val="1A1A1A"/>
                </a:solidFill>
                <a:effectLst/>
                <a:latin typeface="Source Sans 3"/>
              </a:rPr>
              <a:t> solicita </a:t>
            </a:r>
            <a:r>
              <a:rPr lang="pt-BR" b="0" i="0" dirty="0" err="1">
                <a:solidFill>
                  <a:srgbClr val="1A1A1A"/>
                </a:solidFill>
                <a:effectLst/>
                <a:latin typeface="Source Sans 3"/>
              </a:rPr>
              <a:t>LLMs</a:t>
            </a:r>
            <a:r>
              <a:rPr lang="pt-BR" b="0" i="0" dirty="0">
                <a:solidFill>
                  <a:srgbClr val="1A1A1A"/>
                </a:solidFill>
                <a:effectLst/>
                <a:latin typeface="Source Sans 3"/>
              </a:rPr>
              <a:t> a gerar tanto rastros de raciocínio verbal quanto ações relacionadas a uma tarefa de maneira intercalada, o que permite ao modelo realizar raciocínio dinâmico para criar, manter e ajustar planos de alto nível para agir (raciocinar para agir), enquanto também interage com os ambientes externos (por exemplo, Wikipedia) para incorporar informações adicionais ao raciocínio (agir para raciocinar).</a:t>
            </a:r>
          </a:p>
        </p:txBody>
      </p:sp>
    </p:spTree>
    <p:extLst>
      <p:ext uri="{BB962C8B-B14F-4D97-AF65-F5344CB8AC3E}">
        <p14:creationId xmlns:p14="http://schemas.microsoft.com/office/powerpoint/2010/main" val="269731626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754</TotalTime>
  <Words>1419</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Aptos</vt:lpstr>
      <vt:lpstr>Aptos Display</vt:lpstr>
      <vt:lpstr>Arial</vt:lpstr>
      <vt:lpstr>Source Sans 3</vt:lpstr>
      <vt:lpstr>Tema do Office</vt:lpstr>
      <vt:lpstr>Agente ReAct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Fernando de Souza Lima</dc:creator>
  <cp:lastModifiedBy>Lucas Fernando de Souza Lima</cp:lastModifiedBy>
  <cp:revision>1</cp:revision>
  <dcterms:created xsi:type="dcterms:W3CDTF">2025-05-28T03:11:59Z</dcterms:created>
  <dcterms:modified xsi:type="dcterms:W3CDTF">2025-05-28T15:46:42Z</dcterms:modified>
</cp:coreProperties>
</file>