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95f708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95f708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95f7083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95f7083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95f7083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95f7083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95f7083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95f7083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95f7083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95f7083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95f7083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95f7083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95f7083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95f7083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bif.org/" TargetMode="External"/><Relationship Id="rId4" Type="http://schemas.openxmlformats.org/officeDocument/2006/relationships/hyperlink" Target="http://www.natureserve.org/" TargetMode="External"/><Relationship Id="rId11" Type="http://schemas.openxmlformats.org/officeDocument/2006/relationships/hyperlink" Target="http://www.herpnet.org/portal.html" TargetMode="External"/><Relationship Id="rId10" Type="http://schemas.openxmlformats.org/officeDocument/2006/relationships/hyperlink" Target="http://www.fishnet2.net/" TargetMode="External"/><Relationship Id="rId9" Type="http://schemas.openxmlformats.org/officeDocument/2006/relationships/hyperlink" Target="http://portal.vertnet.org/search" TargetMode="External"/><Relationship Id="rId5" Type="http://schemas.openxmlformats.org/officeDocument/2006/relationships/hyperlink" Target="http://www.tropicos.org/" TargetMode="External"/><Relationship Id="rId6" Type="http://schemas.openxmlformats.org/officeDocument/2006/relationships/hyperlink" Target="http://sciweb.nybg.org/science2/vii2.asp" TargetMode="External"/><Relationship Id="rId7" Type="http://schemas.openxmlformats.org/officeDocument/2006/relationships/hyperlink" Target="http://splink.cria.org.br/tools" TargetMode="External"/><Relationship Id="rId8" Type="http://schemas.openxmlformats.org/officeDocument/2006/relationships/hyperlink" Target="http://www.ornisnet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worldclim.org/" TargetMode="External"/><Relationship Id="rId4" Type="http://schemas.openxmlformats.org/officeDocument/2006/relationships/hyperlink" Target="http://ccafs-climate.org/" TargetMode="External"/><Relationship Id="rId10" Type="http://schemas.openxmlformats.org/officeDocument/2006/relationships/hyperlink" Target="http://www.cru.uea.ac.uk/~timm/data/index-table.html" TargetMode="External"/><Relationship Id="rId9" Type="http://schemas.openxmlformats.org/officeDocument/2006/relationships/hyperlink" Target="http://www.ncdc.noaa.gov/cdo-web/" TargetMode="External"/><Relationship Id="rId5" Type="http://schemas.openxmlformats.org/officeDocument/2006/relationships/hyperlink" Target="http://ecoclimate.org/" TargetMode="External"/><Relationship Id="rId6" Type="http://schemas.openxmlformats.org/officeDocument/2006/relationships/hyperlink" Target="http://www.dpi.inpe.br/Ambdata" TargetMode="External"/><Relationship Id="rId7" Type="http://schemas.openxmlformats.org/officeDocument/2006/relationships/hyperlink" Target="http://nelson.wisc.edu/sage/data-and-models/atlas/" TargetMode="External"/><Relationship Id="rId8" Type="http://schemas.openxmlformats.org/officeDocument/2006/relationships/hyperlink" Target="http://eros.usgs.gov/#/Find_Data/Products_and_Data_Available/gtopo30/hydr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age.nelson.wisc.edu/" TargetMode="External"/><Relationship Id="rId4" Type="http://schemas.openxmlformats.org/officeDocument/2006/relationships/hyperlink" Target="https://www.usgs.gov/centers/eros#/Find_Data/Products_and_Data_Available/gtopo30/hydro" TargetMode="External"/><Relationship Id="rId5" Type="http://schemas.openxmlformats.org/officeDocument/2006/relationships/hyperlink" Target="https://www.bio-oracle.org/" TargetMode="External"/><Relationship Id="rId6" Type="http://schemas.openxmlformats.org/officeDocument/2006/relationships/hyperlink" Target="https://soilgrids.org/" TargetMode="External"/><Relationship Id="rId7" Type="http://schemas.openxmlformats.org/officeDocument/2006/relationships/hyperlink" Target="http://www.paleoclim.org/" TargetMode="External"/><Relationship Id="rId8" Type="http://schemas.openxmlformats.org/officeDocument/2006/relationships/hyperlink" Target="https://chelsa-climate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aturalearthdata.com/downloads/" TargetMode="External"/><Relationship Id="rId4" Type="http://schemas.openxmlformats.org/officeDocument/2006/relationships/hyperlink" Target="https://www.hydrosheds.org/products" TargetMode="External"/><Relationship Id="rId9" Type="http://schemas.openxmlformats.org/officeDocument/2006/relationships/hyperlink" Target="https://brasil.mapbiomas.org/" TargetMode="External"/><Relationship Id="rId5" Type="http://schemas.openxmlformats.org/officeDocument/2006/relationships/hyperlink" Target="https://www.protectedplanet.net/en/thematic-areas/wdpa?tab=WDPA" TargetMode="External"/><Relationship Id="rId6" Type="http://schemas.openxmlformats.org/officeDocument/2006/relationships/hyperlink" Target="https://www.ibge.gov.br/geociencias/informacoes-ambientais/estudos-ambientais.html" TargetMode="External"/><Relationship Id="rId7" Type="http://schemas.openxmlformats.org/officeDocument/2006/relationships/hyperlink" Target="http://mapas.mma.gov.br/i3geo/datadownload.htm" TargetMode="External"/><Relationship Id="rId8" Type="http://schemas.openxmlformats.org/officeDocument/2006/relationships/hyperlink" Target="https://www.gov.br/icmbio/pt-br/assuntos/dados_geoespaciais/mapa-tematico-e-dados-geoestatisticos-das-unidades-de-conservacao-federa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357800"/>
            <a:ext cx="9144000" cy="24279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Bases de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  <a:r>
              <a:rPr lang="pt-BR" sz="3000">
                <a:solidFill>
                  <a:srgbClr val="FFFFFF"/>
                </a:solidFill>
              </a:rPr>
              <a:t>B</a:t>
            </a:r>
            <a:r>
              <a:rPr lang="pt-BR" sz="3000">
                <a:solidFill>
                  <a:srgbClr val="FFFFFF"/>
                </a:solidFill>
              </a:rPr>
              <a:t>ióticos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7035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Bases de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  <a:r>
              <a:rPr lang="pt-BR" sz="3000">
                <a:solidFill>
                  <a:srgbClr val="FFFFFF"/>
                </a:solidFill>
              </a:rPr>
              <a:t>Bióticos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53451" y="742950"/>
            <a:ext cx="8237100" cy="4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GBIF (Global Biodiversity Information Facility) Portal Home: 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http://www.gbif.org/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NatureServe: 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http://www.natureserve.org/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MOBOT – Missouri Botanical Garden, dados de plantas disponíveis em (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http://www.tropicos.org/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NYBG – New York Botânical Garden, dados de plantas disponíveis em (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http://sciweb.nybg.org/science2/vii2.asp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SpeciesLink – dados de plantas, animais e microorganismos disponíveis em (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http://splink.cria.org.br/tools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/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Ornis2 – aves (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http://www.ornisnet.org/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VertNet – vertebrados (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http://portal.vertnet.org/search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FishNet – peixes (</a:t>
            </a:r>
            <a:r>
              <a:rPr lang="pt-BR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http://www.fishnet2.net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0160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HerpNet – dados de répteris (</a:t>
            </a:r>
            <a:r>
              <a:rPr lang="pt-BR" sz="1600" u="sng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http://www.herpnet.org/portal.html</a:t>
            </a:r>
            <a:r>
              <a:rPr lang="pt-B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4000" cy="7035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Bases de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  <a:r>
              <a:rPr lang="pt-BR" sz="3000">
                <a:solidFill>
                  <a:srgbClr val="FFFFFF"/>
                </a:solidFill>
              </a:rPr>
              <a:t>Bióticos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12900" y="989125"/>
            <a:ext cx="672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Amazonfish (https://www.amazon-fish.com/)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Ocean Biodiversity Information System - OBIS (https://obis.org/)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eBird (https://ebird.org/home)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1357800"/>
            <a:ext cx="9144000" cy="24279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Bases de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  <a:r>
              <a:rPr lang="pt-BR" sz="3000">
                <a:solidFill>
                  <a:srgbClr val="FFFFFF"/>
                </a:solidFill>
              </a:rPr>
              <a:t>A</a:t>
            </a:r>
            <a:r>
              <a:rPr lang="pt-BR" sz="3000">
                <a:solidFill>
                  <a:srgbClr val="FFFFFF"/>
                </a:solidFill>
              </a:rPr>
              <a:t>bióticos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0"/>
            <a:ext cx="9144000" cy="7035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Bases de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  <a:r>
              <a:rPr lang="pt-BR" sz="3000">
                <a:solidFill>
                  <a:srgbClr val="FFFFFF"/>
                </a:solidFill>
              </a:rPr>
              <a:t>Ab</a:t>
            </a:r>
            <a:r>
              <a:rPr lang="pt-BR" sz="3000">
                <a:solidFill>
                  <a:srgbClr val="FFFFFF"/>
                </a:solidFill>
              </a:rPr>
              <a:t>ióticos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457200" y="703509"/>
            <a:ext cx="8229600" cy="6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Worldclim - dados climáticos mensais (presente, passado e futuro) para o mundo todo em diferentes resoluções (</a:t>
            </a:r>
            <a:r>
              <a:rPr lang="pt-BR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http://www.worldclim.org/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000"/>
          </a:p>
          <a:p>
            <a:pPr indent="-76200" lvl="0" marL="0" marR="0" rtl="0" algn="just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CAAFS Climate (Climate Change, Agriculture and Food Security) - dados climáticos mensais para o mundo em diferentes resoluções (</a:t>
            </a:r>
            <a:r>
              <a:rPr lang="pt-BR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http://ccafs-climate.org/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/>
          </a:p>
          <a:p>
            <a:pPr indent="-76200" lvl="0" marL="0" marR="0" rtl="0" algn="just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EcoClimate – dados para os continentes, presente, passado e futuro na resolução de 0.5 (</a:t>
            </a:r>
            <a:r>
              <a:rPr lang="pt-BR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http://ecoclimate.org/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/>
          </a:p>
          <a:p>
            <a:pPr indent="-76200" lvl="0" marL="0" marR="0" rtl="0" algn="just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AMBDATA -  dados climáticos, vegetação, características dos solos (</a:t>
            </a:r>
            <a:r>
              <a:rPr lang="pt-BR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http://www.dpi.inpe.br/Ambdata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Brasil 1km</a:t>
            </a:r>
            <a:endParaRPr sz="1000"/>
          </a:p>
          <a:p>
            <a:pPr indent="-76200" lvl="0" marL="0" marR="0" rtl="0" algn="just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Atlas of Biosphere: data for four general categories: Humans, Land Use, Ecosystems, and Water Resources 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http://nelson.wisc.edu/sage/data-and-models/atlas/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just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EROS - Earth Resources Observation and Science: dados topográficos e hidrológicos (</a:t>
            </a:r>
            <a:r>
              <a:rPr lang="pt-BR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http://eros.usgs.gov/#/Find_Data/Products_and_Data_Available/gtopo30/hydro</a:t>
            </a:r>
            <a:r>
              <a:rPr lang="pt-BR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just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NOAA – National Climatic Data Center  (</a:t>
            </a:r>
            <a:r>
              <a:rPr lang="pt-BR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http://www.ncdc.noaa.gov/cdo-web/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/>
          </a:p>
          <a:p>
            <a:pPr indent="-76200" lvl="0" marL="0" marR="0" rtl="0" algn="just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Tyndall Centre for Climate Change </a:t>
            </a:r>
            <a:r>
              <a:rPr lang="pt-BR" sz="1200"/>
              <a:t>R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esearch alguns dados para o globo, para continentes e para países  (</a:t>
            </a:r>
            <a:r>
              <a:rPr lang="pt-BR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http://www.cru.uea.ac.uk/~timm/data/index-table.html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/>
          </a:p>
          <a:p>
            <a:pPr indent="0" lvl="0" marL="0" marR="0" rtl="0" algn="just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0"/>
            <a:ext cx="9144000" cy="7035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Bases de </a:t>
            </a:r>
            <a:r>
              <a:rPr b="0" i="0" lang="pt-B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Dados </a:t>
            </a:r>
            <a:r>
              <a:rPr lang="pt-BR" sz="3000">
                <a:solidFill>
                  <a:srgbClr val="FFFFFF"/>
                </a:solidFill>
              </a:rPr>
              <a:t>Abióticos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/>
          <p:nvPr/>
        </p:nvSpPr>
        <p:spPr>
          <a:xfrm>
            <a:off x="457200" y="703509"/>
            <a:ext cx="8229600" cy="6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Center for Sustainability and the Global Environment </a:t>
            </a:r>
            <a:r>
              <a:rPr lang="pt-BR" sz="1200"/>
              <a:t>- Humans, Land Use, Ecosystems, and Water Resources </a:t>
            </a:r>
            <a:endParaRPr sz="12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USGS </a:t>
            </a:r>
            <a:r>
              <a:rPr lang="pt-BR" sz="1200"/>
              <a:t>- Science for a changing world - dados topográficos e hidrológicos</a:t>
            </a:r>
            <a:endParaRPr sz="12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Bio-ORACLE</a:t>
            </a:r>
            <a:r>
              <a:rPr lang="pt-BR" sz="1200"/>
              <a:t> - Dados marinhos de </a:t>
            </a:r>
            <a:r>
              <a:rPr lang="pt-BR" sz="1200"/>
              <a:t>superfície</a:t>
            </a:r>
            <a:r>
              <a:rPr lang="pt-BR" sz="1200"/>
              <a:t> e profundidade.</a:t>
            </a:r>
            <a:endParaRPr sz="12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SoilGrids</a:t>
            </a:r>
            <a:r>
              <a:rPr lang="pt-BR" sz="1200"/>
              <a:t> - Dados de solo para todo o globo.</a:t>
            </a:r>
            <a:endParaRPr sz="12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7"/>
              </a:rPr>
              <a:t>PaleoClim</a:t>
            </a:r>
            <a:r>
              <a:rPr lang="pt-BR" sz="1200"/>
              <a:t> - Projeções de cenários pretéritos para estudos no passado.</a:t>
            </a:r>
            <a:endParaRPr sz="12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8"/>
              </a:rPr>
              <a:t>Chelsa</a:t>
            </a:r>
            <a:r>
              <a:rPr lang="pt-BR" sz="1200"/>
              <a:t> - Principal concorrente do WorldClim. Também conta com dados em escala temporal mais fina.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1357800"/>
            <a:ext cx="9144000" cy="24279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Outros Dados Úteis</a:t>
            </a:r>
            <a:endParaRPr sz="30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</a:pPr>
            <a:r>
              <a:rPr lang="pt-BR" sz="3000">
                <a:solidFill>
                  <a:srgbClr val="FFFFFF"/>
                </a:solidFill>
              </a:rPr>
              <a:t>(shapes)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0" y="0"/>
            <a:ext cx="9144000" cy="703500"/>
          </a:xfrm>
          <a:prstGeom prst="rect">
            <a:avLst/>
          </a:prstGeom>
          <a:solidFill>
            <a:srgbClr val="92810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pt-BR" sz="3000">
                <a:solidFill>
                  <a:schemeClr val="lt1"/>
                </a:solidFill>
              </a:rPr>
              <a:t>Outros Dados Úteis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457200" y="779703"/>
            <a:ext cx="82296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Natural Earth</a:t>
            </a:r>
            <a:r>
              <a:rPr lang="pt-BR" sz="1200"/>
              <a:t> (limites de países, ilhas, lagos, geleiras e outros limites úteis)</a:t>
            </a:r>
            <a:endParaRPr sz="1200"/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hydroSHEDS</a:t>
            </a:r>
            <a:r>
              <a:rPr lang="pt-BR" sz="1200"/>
              <a:t> (limites de bacias, rios, lagos)</a:t>
            </a:r>
            <a:endParaRPr sz="1200"/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5"/>
              </a:rPr>
              <a:t>WDPA</a:t>
            </a:r>
            <a:r>
              <a:rPr lang="pt-BR" sz="1200"/>
              <a:t> (base de dados de áreas protegidas)</a:t>
            </a:r>
            <a:endParaRPr sz="1200"/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6"/>
              </a:rPr>
              <a:t>IBGE</a:t>
            </a:r>
            <a:r>
              <a:rPr lang="pt-BR" sz="1200"/>
              <a:t> (dados ambientais, shapes e tabelas brutas para o Brasil)</a:t>
            </a:r>
            <a:endParaRPr sz="1200"/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7"/>
              </a:rPr>
              <a:t>MMA</a:t>
            </a:r>
            <a:r>
              <a:rPr lang="pt-BR" sz="1200"/>
              <a:t> (ministério do meio ambiente - dados ambientais e shapes para o Brasil)</a:t>
            </a:r>
            <a:endParaRPr sz="1200"/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8"/>
              </a:rPr>
              <a:t>ICMBio</a:t>
            </a:r>
            <a:r>
              <a:rPr lang="pt-BR" sz="1200"/>
              <a:t> (dados de áreas protegidas do Brasil)</a:t>
            </a:r>
            <a:endParaRPr sz="1200"/>
          </a:p>
          <a:p>
            <a:pPr indent="-3048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9"/>
              </a:rPr>
              <a:t>MapBiomas</a:t>
            </a:r>
            <a:r>
              <a:rPr lang="pt-BR" sz="1200"/>
              <a:t> (dados ambientais super atualizados de todos os tipos para o Brasil)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