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7" r:id="rId3"/>
    <p:sldId id="290" r:id="rId4"/>
    <p:sldId id="289" r:id="rId5"/>
    <p:sldId id="291" r:id="rId6"/>
    <p:sldId id="292" r:id="rId7"/>
    <p:sldId id="293" r:id="rId8"/>
    <p:sldId id="296" r:id="rId9"/>
    <p:sldId id="294" r:id="rId10"/>
    <p:sldId id="295" r:id="rId11"/>
    <p:sldId id="297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780"/>
    <a:srgbClr val="118DFF"/>
    <a:srgbClr val="12239E"/>
    <a:srgbClr val="31BA2D"/>
    <a:srgbClr val="13970F"/>
    <a:srgbClr val="4B07F5"/>
    <a:srgbClr val="D6E0EA"/>
    <a:srgbClr val="09F704"/>
    <a:srgbClr val="A4F438"/>
    <a:srgbClr val="093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663"/>
        <p:guide pos="5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78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10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53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97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8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36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6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53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54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19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435DB-B11B-4315-A115-981235411E4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18AC5-8B49-4C98-8E9C-74DD4D98E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83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638" y="604425"/>
            <a:ext cx="12192000" cy="49568"/>
          </a:xfrm>
          <a:prstGeom prst="rect">
            <a:avLst/>
          </a:prstGeom>
          <a:solidFill>
            <a:srgbClr val="093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351" t="17246" r="333" b="6568"/>
          <a:stretch/>
        </p:blipFill>
        <p:spPr>
          <a:xfrm>
            <a:off x="0" y="1812"/>
            <a:ext cx="12192000" cy="9048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/>
          <a:srcRect l="351" t="17246" r="333" b="6568"/>
          <a:stretch/>
        </p:blipFill>
        <p:spPr>
          <a:xfrm>
            <a:off x="0" y="6631459"/>
            <a:ext cx="12192000" cy="2265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4" y="124309"/>
            <a:ext cx="1541126" cy="454300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7233" y="707685"/>
            <a:ext cx="12025858" cy="5834998"/>
          </a:xfrm>
          <a:prstGeom prst="roundRect">
            <a:avLst>
              <a:gd name="adj" fmla="val 3160"/>
            </a:avLst>
          </a:prstGeom>
          <a:gradFill flip="none" rotWithShape="1">
            <a:gsLst>
              <a:gs pos="49500">
                <a:srgbClr val="19F7DD"/>
              </a:gs>
              <a:gs pos="27000">
                <a:srgbClr val="09F704"/>
              </a:gs>
              <a:gs pos="72000">
                <a:srgbClr val="118DFF"/>
              </a:gs>
              <a:gs pos="0">
                <a:srgbClr val="70E37A"/>
              </a:gs>
              <a:gs pos="100000">
                <a:srgbClr val="12239E"/>
              </a:gs>
            </a:gsLst>
            <a:lin ang="10800000" scaled="1"/>
            <a:tileRect/>
          </a:gra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251801" y="821266"/>
            <a:ext cx="2288199" cy="5621193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04568" y="821266"/>
            <a:ext cx="4475165" cy="2658533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344302" y="821265"/>
            <a:ext cx="4676248" cy="2658534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704567" y="3631862"/>
            <a:ext cx="4475166" cy="2808000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7344300" y="3595862"/>
            <a:ext cx="4676247" cy="2844000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49500">
                <a:srgbClr val="19F7DD"/>
              </a:gs>
              <a:gs pos="27000">
                <a:srgbClr val="09F704"/>
              </a:gs>
              <a:gs pos="72000">
                <a:srgbClr val="118DFF"/>
              </a:gs>
              <a:gs pos="0">
                <a:srgbClr val="70E37A"/>
              </a:gs>
              <a:gs pos="100000">
                <a:srgbClr val="12239E"/>
              </a:gs>
            </a:gsLst>
            <a:lin ang="10800000" scaled="1"/>
            <a:tileRect/>
          </a:gra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Arredondar Retângulo no Mesmo Canto Lateral 38"/>
          <p:cNvSpPr/>
          <p:nvPr/>
        </p:nvSpPr>
        <p:spPr>
          <a:xfrm flipV="1">
            <a:off x="4413250" y="4685667"/>
            <a:ext cx="2590800" cy="717602"/>
          </a:xfrm>
          <a:prstGeom prst="round2SameRect">
            <a:avLst>
              <a:gd name="adj1" fmla="val 32540"/>
              <a:gd name="adj2" fmla="val 0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Arredondar Retângulo no Mesmo Canto Lateral 35"/>
          <p:cNvSpPr/>
          <p:nvPr/>
        </p:nvSpPr>
        <p:spPr>
          <a:xfrm flipV="1">
            <a:off x="7010400" y="4684106"/>
            <a:ext cx="2590800" cy="717602"/>
          </a:xfrm>
          <a:prstGeom prst="round2SameRect">
            <a:avLst>
              <a:gd name="adj1" fmla="val 32540"/>
              <a:gd name="adj2" fmla="val 0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rredondar Retângulo no Mesmo Canto Lateral 1"/>
          <p:cNvSpPr/>
          <p:nvPr/>
        </p:nvSpPr>
        <p:spPr>
          <a:xfrm flipV="1">
            <a:off x="9601200" y="4677756"/>
            <a:ext cx="2590800" cy="733425"/>
          </a:xfrm>
          <a:prstGeom prst="round2SameRect">
            <a:avLst>
              <a:gd name="adj1" fmla="val 32540"/>
              <a:gd name="adj2" fmla="val 0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0" y="1607150"/>
            <a:ext cx="12192000" cy="3174800"/>
          </a:xfrm>
          <a:prstGeom prst="roundRect">
            <a:avLst>
              <a:gd name="adj" fmla="val 56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4548181" y="2163499"/>
            <a:ext cx="7329494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Modelo de Gestão para</a:t>
            </a:r>
          </a:p>
          <a:p>
            <a:r>
              <a:rPr lang="pt-BR" sz="3200" b="1" dirty="0" smtClean="0">
                <a:ln w="0"/>
                <a:solidFill>
                  <a:srgbClr val="12239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TRANSFORMAÇÃO DIGITAL</a:t>
            </a:r>
          </a:p>
          <a:p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de serviços públicos do</a:t>
            </a:r>
          </a:p>
          <a:p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Estado do </a:t>
            </a:r>
            <a:r>
              <a:rPr lang="pt-BR" sz="3200" b="1" dirty="0" smtClean="0">
                <a:ln w="0"/>
                <a:solidFill>
                  <a:srgbClr val="12239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MATO GROSSO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8" y="1812018"/>
            <a:ext cx="3119910" cy="919701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5" t="19763" r="25624" b="28805"/>
          <a:stretch/>
        </p:blipFill>
        <p:spPr>
          <a:xfrm>
            <a:off x="828513" y="2984612"/>
            <a:ext cx="2900835" cy="166774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24859" y="4830219"/>
            <a:ext cx="21675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PLATAFORMA</a:t>
            </a:r>
            <a:endParaRPr lang="pt-B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214283" y="4815791"/>
            <a:ext cx="21830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PRIORIZAÇÃO</a:t>
            </a:r>
            <a:endParaRPr lang="pt-B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311010" y="4830219"/>
            <a:ext cx="11528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</a:t>
            </a:r>
            <a:endParaRPr lang="pt-B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40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3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466" y="939800"/>
            <a:ext cx="2184400" cy="13106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912" y="2072062"/>
            <a:ext cx="2184400" cy="13106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759" y="1506171"/>
            <a:ext cx="2196000" cy="131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692" y="-192462"/>
            <a:ext cx="2363091" cy="167204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6318668"/>
            <a:ext cx="1422400" cy="3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3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466" y="939800"/>
            <a:ext cx="2184400" cy="13106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466" y="1513451"/>
            <a:ext cx="2184400" cy="13106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000" y="2088609"/>
            <a:ext cx="2196000" cy="131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159" y="-192462"/>
            <a:ext cx="2363091" cy="16720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6318668"/>
            <a:ext cx="1422400" cy="3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466" y="939800"/>
            <a:ext cx="2184400" cy="13106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912" y="2072062"/>
            <a:ext cx="2184400" cy="13106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759" y="1506171"/>
            <a:ext cx="2196000" cy="13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466" y="939800"/>
            <a:ext cx="2184400" cy="13106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466" y="1513451"/>
            <a:ext cx="2184400" cy="13106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000" y="2088609"/>
            <a:ext cx="2196000" cy="13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638" y="604425"/>
            <a:ext cx="12192000" cy="49568"/>
          </a:xfrm>
          <a:prstGeom prst="rect">
            <a:avLst/>
          </a:prstGeom>
          <a:solidFill>
            <a:srgbClr val="093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351" t="17246" r="333" b="6568"/>
          <a:stretch/>
        </p:blipFill>
        <p:spPr>
          <a:xfrm>
            <a:off x="0" y="1812"/>
            <a:ext cx="12192000" cy="9048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/>
          <a:srcRect l="351" t="17246" r="333" b="6568"/>
          <a:stretch/>
        </p:blipFill>
        <p:spPr>
          <a:xfrm>
            <a:off x="0" y="6631459"/>
            <a:ext cx="12192000" cy="2265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4" y="124309"/>
            <a:ext cx="1541126" cy="454300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7233" y="707685"/>
            <a:ext cx="12025858" cy="5834998"/>
          </a:xfrm>
          <a:prstGeom prst="roundRect">
            <a:avLst>
              <a:gd name="adj" fmla="val 3160"/>
            </a:avLst>
          </a:prstGeom>
          <a:gradFill flip="none" rotWithShape="1">
            <a:gsLst>
              <a:gs pos="49500">
                <a:srgbClr val="19F7DD"/>
              </a:gs>
              <a:gs pos="27000">
                <a:srgbClr val="09F704"/>
              </a:gs>
              <a:gs pos="72000">
                <a:srgbClr val="118DFF"/>
              </a:gs>
              <a:gs pos="0">
                <a:srgbClr val="70E37A"/>
              </a:gs>
              <a:gs pos="100000">
                <a:srgbClr val="12239E"/>
              </a:gs>
            </a:gsLst>
            <a:lin ang="10800000" scaled="1"/>
            <a:tileRect/>
          </a:gra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251801" y="821266"/>
            <a:ext cx="2288199" cy="5621193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04568" y="821266"/>
            <a:ext cx="4475165" cy="5618596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344302" y="821264"/>
            <a:ext cx="4676248" cy="5618597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9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160"/>
            </a:avLst>
          </a:prstGeom>
          <a:gradFill flip="none" rotWithShape="1">
            <a:gsLst>
              <a:gs pos="49500">
                <a:srgbClr val="19F7DD"/>
              </a:gs>
              <a:gs pos="27000">
                <a:srgbClr val="09F704"/>
              </a:gs>
              <a:gs pos="72000">
                <a:srgbClr val="118DFF"/>
              </a:gs>
              <a:gs pos="0">
                <a:srgbClr val="70E37A"/>
              </a:gs>
              <a:gs pos="100000">
                <a:srgbClr val="12239E"/>
              </a:gs>
            </a:gsLst>
            <a:lin ang="10800000" scaled="1"/>
            <a:tileRect/>
          </a:gra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113767" y="135465"/>
            <a:ext cx="11976631" cy="6604000"/>
          </a:xfrm>
          <a:prstGeom prst="roundRect">
            <a:avLst>
              <a:gd name="adj" fmla="val 2977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6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638" y="604425"/>
            <a:ext cx="12192000" cy="49568"/>
          </a:xfrm>
          <a:prstGeom prst="rect">
            <a:avLst/>
          </a:prstGeom>
          <a:solidFill>
            <a:srgbClr val="093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351" t="17246" r="333" b="6568"/>
          <a:stretch/>
        </p:blipFill>
        <p:spPr>
          <a:xfrm>
            <a:off x="0" y="1812"/>
            <a:ext cx="12192000" cy="9048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/>
          <a:srcRect l="351" t="17246" r="333" b="6568"/>
          <a:stretch/>
        </p:blipFill>
        <p:spPr>
          <a:xfrm>
            <a:off x="0" y="6631459"/>
            <a:ext cx="12192000" cy="22654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3" y="121009"/>
            <a:ext cx="1694817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638" y="604425"/>
            <a:ext cx="12192000" cy="49568"/>
          </a:xfrm>
          <a:prstGeom prst="rect">
            <a:avLst/>
          </a:prstGeom>
          <a:solidFill>
            <a:srgbClr val="093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351" t="17246" r="333" b="6568"/>
          <a:stretch/>
        </p:blipFill>
        <p:spPr>
          <a:xfrm>
            <a:off x="0" y="1812"/>
            <a:ext cx="12192000" cy="9048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/>
          <a:srcRect l="351" t="17246" r="333" b="6568"/>
          <a:stretch/>
        </p:blipFill>
        <p:spPr>
          <a:xfrm>
            <a:off x="0" y="6631459"/>
            <a:ext cx="12192000" cy="2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49500">
                <a:srgbClr val="19F7DD"/>
              </a:gs>
              <a:gs pos="27000">
                <a:srgbClr val="09F704"/>
              </a:gs>
              <a:gs pos="72000">
                <a:srgbClr val="118DFF"/>
              </a:gs>
              <a:gs pos="0">
                <a:srgbClr val="70E37A"/>
              </a:gs>
              <a:gs pos="100000">
                <a:srgbClr val="12239E"/>
              </a:gs>
            </a:gsLst>
            <a:lin ang="10800000" scaled="1"/>
            <a:tileRect/>
          </a:gra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redondar Retângulo no Mesmo Canto Lateral 6"/>
          <p:cNvSpPr/>
          <p:nvPr/>
        </p:nvSpPr>
        <p:spPr>
          <a:xfrm flipV="1">
            <a:off x="66674" y="2603498"/>
            <a:ext cx="2093325" cy="4210852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Arredondar Retângulo no Mesmo Canto Lateral 5"/>
          <p:cNvSpPr/>
          <p:nvPr/>
        </p:nvSpPr>
        <p:spPr>
          <a:xfrm flipV="1">
            <a:off x="66674" y="0"/>
            <a:ext cx="2093325" cy="2954866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305049" y="514350"/>
            <a:ext cx="9832217" cy="6300000"/>
          </a:xfrm>
          <a:prstGeom prst="roundRect">
            <a:avLst>
              <a:gd name="adj" fmla="val 3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852450" y="650396"/>
            <a:ext cx="1982250" cy="773122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658533" y="3577825"/>
            <a:ext cx="4555067" cy="3039538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281334" y="3538856"/>
            <a:ext cx="4710734" cy="3078507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658533" y="650396"/>
            <a:ext cx="1982250" cy="773122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046367" y="650396"/>
            <a:ext cx="1982250" cy="773122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12" y="1729975"/>
            <a:ext cx="6029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7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49500">
                <a:srgbClr val="19F7DD"/>
              </a:gs>
              <a:gs pos="27000">
                <a:srgbClr val="09F704"/>
              </a:gs>
              <a:gs pos="72000">
                <a:srgbClr val="118DFF"/>
              </a:gs>
              <a:gs pos="0">
                <a:srgbClr val="70E37A"/>
              </a:gs>
              <a:gs pos="100000">
                <a:srgbClr val="12239E"/>
              </a:gs>
            </a:gsLst>
            <a:lin ang="10800000" scaled="1"/>
            <a:tileRect/>
          </a:gra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redondar Retângulo no Mesmo Canto Lateral 6"/>
          <p:cNvSpPr/>
          <p:nvPr/>
        </p:nvSpPr>
        <p:spPr>
          <a:xfrm flipV="1">
            <a:off x="66674" y="2276475"/>
            <a:ext cx="2093325" cy="4537875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Arredondar Retângulo no Mesmo Canto Lateral 5"/>
          <p:cNvSpPr/>
          <p:nvPr/>
        </p:nvSpPr>
        <p:spPr>
          <a:xfrm flipV="1">
            <a:off x="66674" y="-1"/>
            <a:ext cx="2093325" cy="2559847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255247" y="510375"/>
            <a:ext cx="9832217" cy="6300000"/>
          </a:xfrm>
          <a:prstGeom prst="roundRect">
            <a:avLst>
              <a:gd name="adj" fmla="val 3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edondar Retângulo no Mesmo Canto Lateral 21"/>
          <p:cNvSpPr/>
          <p:nvPr/>
        </p:nvSpPr>
        <p:spPr>
          <a:xfrm flipV="1">
            <a:off x="66674" y="442079"/>
            <a:ext cx="2093325" cy="1624846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edondar Retângulo no Mesmo Canto Lateral 22"/>
          <p:cNvSpPr/>
          <p:nvPr/>
        </p:nvSpPr>
        <p:spPr>
          <a:xfrm flipV="1">
            <a:off x="66673" y="-1"/>
            <a:ext cx="2093325" cy="1606437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40540" y="1176233"/>
            <a:ext cx="13244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INÍCIO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5" t="19763" r="25624" b="28805"/>
          <a:stretch/>
        </p:blipFill>
        <p:spPr>
          <a:xfrm>
            <a:off x="140698" y="22720"/>
            <a:ext cx="1933575" cy="111164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2" y="1175157"/>
            <a:ext cx="360000" cy="360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4" y="1637699"/>
            <a:ext cx="360000" cy="360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" y="2118296"/>
            <a:ext cx="324000" cy="3240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719151" y="1662097"/>
            <a:ext cx="13955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PLATAFORMA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04993" y="2128053"/>
            <a:ext cx="13955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PRIORIZAÇÃO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9" y="2645824"/>
            <a:ext cx="288000" cy="28800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657287" y="2636202"/>
            <a:ext cx="132446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FILTRO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741731" y="635976"/>
            <a:ext cx="2700000" cy="773122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3160091" y="611224"/>
            <a:ext cx="22816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SERVIÇOS DIGITAIS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Arredondar Retângulo no Mesmo Canto Lateral 42"/>
          <p:cNvSpPr/>
          <p:nvPr/>
        </p:nvSpPr>
        <p:spPr>
          <a:xfrm rot="16200000">
            <a:off x="2422889" y="683287"/>
            <a:ext cx="785814" cy="693742"/>
          </a:xfrm>
          <a:prstGeom prst="round2SameRect">
            <a:avLst/>
          </a:prstGeom>
          <a:solidFill>
            <a:srgbClr val="12239E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50" y="812677"/>
            <a:ext cx="468000" cy="468000"/>
          </a:xfrm>
          <a:prstGeom prst="rect">
            <a:avLst/>
          </a:prstGeom>
        </p:spPr>
      </p:pic>
      <p:sp>
        <p:nvSpPr>
          <p:cNvPr id="50" name="Retângulo de cantos arredondados 49"/>
          <p:cNvSpPr/>
          <p:nvPr/>
        </p:nvSpPr>
        <p:spPr>
          <a:xfrm>
            <a:off x="6036903" y="626245"/>
            <a:ext cx="2700000" cy="782853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6438249" y="605886"/>
            <a:ext cx="22986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SERVIÇOS ONLINE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Arredondar Retângulo no Mesmo Canto Lateral 41"/>
          <p:cNvSpPr/>
          <p:nvPr/>
        </p:nvSpPr>
        <p:spPr>
          <a:xfrm rot="16200000">
            <a:off x="5704810" y="674741"/>
            <a:ext cx="785814" cy="693742"/>
          </a:xfrm>
          <a:prstGeom prst="round2SameRect">
            <a:avLst/>
          </a:prstGeom>
          <a:solidFill>
            <a:srgbClr val="13970F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11" y="778732"/>
            <a:ext cx="468000" cy="468000"/>
          </a:xfrm>
          <a:prstGeom prst="rect">
            <a:avLst/>
          </a:prstGeom>
        </p:spPr>
      </p:pic>
      <p:sp>
        <p:nvSpPr>
          <p:cNvPr id="51" name="Retângulo de cantos arredondados 50"/>
          <p:cNvSpPr/>
          <p:nvPr/>
        </p:nvSpPr>
        <p:spPr>
          <a:xfrm>
            <a:off x="9212061" y="640212"/>
            <a:ext cx="2700000" cy="782853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9699748" y="620195"/>
            <a:ext cx="22123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QTD ORGÃO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Arredondar Retângulo no Mesmo Canto Lateral 43"/>
          <p:cNvSpPr/>
          <p:nvPr/>
        </p:nvSpPr>
        <p:spPr>
          <a:xfrm rot="16200000">
            <a:off x="8961017" y="686590"/>
            <a:ext cx="785814" cy="693742"/>
          </a:xfrm>
          <a:prstGeom prst="round2SameRect">
            <a:avLst/>
          </a:prstGeom>
          <a:solidFill>
            <a:srgbClr val="31BA2D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155" y="792799"/>
            <a:ext cx="468000" cy="468000"/>
          </a:xfrm>
          <a:prstGeom prst="rect">
            <a:avLst/>
          </a:prstGeom>
        </p:spPr>
      </p:pic>
      <p:sp>
        <p:nvSpPr>
          <p:cNvPr id="52" name="Retângulo de cantos arredondados 51"/>
          <p:cNvSpPr/>
          <p:nvPr/>
        </p:nvSpPr>
        <p:spPr>
          <a:xfrm>
            <a:off x="2402938" y="1559125"/>
            <a:ext cx="3470073" cy="5112608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5968259" y="1559125"/>
            <a:ext cx="5943802" cy="5112608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2342387" y="49319"/>
            <a:ext cx="5424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ANÁLISE DA PLATAFORMA</a:t>
            </a:r>
            <a:endParaRPr lang="pt-BR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49500">
                <a:srgbClr val="19F7DD"/>
              </a:gs>
              <a:gs pos="27000">
                <a:srgbClr val="09F704"/>
              </a:gs>
              <a:gs pos="72000">
                <a:srgbClr val="118DFF"/>
              </a:gs>
              <a:gs pos="0">
                <a:srgbClr val="70E37A"/>
              </a:gs>
              <a:gs pos="100000">
                <a:srgbClr val="12239E"/>
              </a:gs>
            </a:gsLst>
            <a:lin ang="10800000" scaled="1"/>
            <a:tileRect/>
          </a:gra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redondar Retângulo no Mesmo Canto Lateral 6"/>
          <p:cNvSpPr/>
          <p:nvPr/>
        </p:nvSpPr>
        <p:spPr>
          <a:xfrm flipV="1">
            <a:off x="66674" y="2276475"/>
            <a:ext cx="2093325" cy="4434624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Arredondar Retângulo no Mesmo Canto Lateral 5"/>
          <p:cNvSpPr/>
          <p:nvPr/>
        </p:nvSpPr>
        <p:spPr>
          <a:xfrm flipV="1">
            <a:off x="66674" y="719665"/>
            <a:ext cx="2093325" cy="2327289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edondar Retângulo no Mesmo Canto Lateral 21"/>
          <p:cNvSpPr/>
          <p:nvPr/>
        </p:nvSpPr>
        <p:spPr>
          <a:xfrm flipV="1">
            <a:off x="66674" y="1161746"/>
            <a:ext cx="2093325" cy="1353618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edondar Retângulo no Mesmo Canto Lateral 22"/>
          <p:cNvSpPr/>
          <p:nvPr/>
        </p:nvSpPr>
        <p:spPr>
          <a:xfrm flipV="1">
            <a:off x="66673" y="-2"/>
            <a:ext cx="2093325" cy="1932228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09582" y="1531200"/>
            <a:ext cx="13244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INÍCIO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4" y="1530124"/>
            <a:ext cx="360000" cy="360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" y="2068869"/>
            <a:ext cx="360000" cy="360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4" y="2617202"/>
            <a:ext cx="324000" cy="3240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96660" y="2093267"/>
            <a:ext cx="13955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PLATAFORMA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82502" y="2626959"/>
            <a:ext cx="13955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PRIORIZAÇÃO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8" y="3144730"/>
            <a:ext cx="288000" cy="28800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434796" y="3135108"/>
            <a:ext cx="132446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FILTRO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573124" y="653394"/>
            <a:ext cx="1980000" cy="773122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2991484" y="628642"/>
            <a:ext cx="157122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</a:rPr>
              <a:t>TOTAL SERVIÇOS</a:t>
            </a:r>
            <a:endParaRPr lang="pt-BR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Arredondar Retângulo no Mesmo Canto Lateral 42"/>
          <p:cNvSpPr/>
          <p:nvPr/>
        </p:nvSpPr>
        <p:spPr>
          <a:xfrm rot="16200000">
            <a:off x="2254282" y="700705"/>
            <a:ext cx="785814" cy="693742"/>
          </a:xfrm>
          <a:prstGeom prst="round2SameRect">
            <a:avLst/>
          </a:prstGeom>
          <a:solidFill>
            <a:srgbClr val="12239E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7618305" y="653394"/>
            <a:ext cx="1980000" cy="782853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8028119" y="633035"/>
            <a:ext cx="157018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</a:rPr>
              <a:t>SERVIÇOS ONLINE</a:t>
            </a:r>
            <a:endParaRPr lang="pt-BR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2" name="Arredondar Retângulo no Mesmo Canto Lateral 41"/>
          <p:cNvSpPr/>
          <p:nvPr/>
        </p:nvSpPr>
        <p:spPr>
          <a:xfrm rot="16200000">
            <a:off x="7286212" y="701890"/>
            <a:ext cx="785814" cy="693742"/>
          </a:xfrm>
          <a:prstGeom prst="round2SameRect">
            <a:avLst/>
          </a:prstGeom>
          <a:solidFill>
            <a:srgbClr val="13970F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13" y="805881"/>
            <a:ext cx="468000" cy="468000"/>
          </a:xfrm>
          <a:prstGeom prst="rect">
            <a:avLst/>
          </a:prstGeom>
        </p:spPr>
      </p:pic>
      <p:sp>
        <p:nvSpPr>
          <p:cNvPr id="51" name="Retângulo de cantos arredondados 50"/>
          <p:cNvSpPr/>
          <p:nvPr/>
        </p:nvSpPr>
        <p:spPr>
          <a:xfrm>
            <a:off x="10100895" y="657630"/>
            <a:ext cx="1980000" cy="782853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10588582" y="637613"/>
            <a:ext cx="14923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</a:rPr>
              <a:t>QTD ÓRGÃO</a:t>
            </a:r>
            <a:endParaRPr lang="pt-BR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4" name="Arredondar Retângulo no Mesmo Canto Lateral 43"/>
          <p:cNvSpPr/>
          <p:nvPr/>
        </p:nvSpPr>
        <p:spPr>
          <a:xfrm rot="16200000">
            <a:off x="9849851" y="704008"/>
            <a:ext cx="785814" cy="693742"/>
          </a:xfrm>
          <a:prstGeom prst="round2SameRect">
            <a:avLst/>
          </a:prstGeom>
          <a:solidFill>
            <a:srgbClr val="31BA2D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989" y="810217"/>
            <a:ext cx="468000" cy="468000"/>
          </a:xfrm>
          <a:prstGeom prst="rect">
            <a:avLst/>
          </a:prstGeom>
        </p:spPr>
      </p:pic>
      <p:sp>
        <p:nvSpPr>
          <p:cNvPr id="52" name="Retângulo de cantos arredondados 51"/>
          <p:cNvSpPr/>
          <p:nvPr/>
        </p:nvSpPr>
        <p:spPr>
          <a:xfrm>
            <a:off x="2303406" y="1710266"/>
            <a:ext cx="3490542" cy="5000834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5968259" y="1710266"/>
            <a:ext cx="6113674" cy="5000833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2342387" y="49319"/>
            <a:ext cx="5424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ANÁLISE DA PLATAFORMA</a:t>
            </a:r>
            <a:endParaRPr lang="pt-BR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5100579" y="663125"/>
            <a:ext cx="1980000" cy="773122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5518939" y="638373"/>
            <a:ext cx="15616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</a:rPr>
              <a:t>SERVIÇOS DIGITAIS</a:t>
            </a:r>
            <a:endParaRPr lang="pt-BR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7" name="Arredondar Retângulo no Mesmo Canto Lateral 36"/>
          <p:cNvSpPr/>
          <p:nvPr/>
        </p:nvSpPr>
        <p:spPr>
          <a:xfrm rot="16200000">
            <a:off x="4781737" y="701969"/>
            <a:ext cx="785814" cy="693742"/>
          </a:xfrm>
          <a:prstGeom prst="round2SameRect">
            <a:avLst/>
          </a:prstGeom>
          <a:solidFill>
            <a:srgbClr val="118DFF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98" y="839826"/>
            <a:ext cx="468000" cy="468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4" t="19013" r="23107" b="18395"/>
          <a:stretch/>
        </p:blipFill>
        <p:spPr>
          <a:xfrm>
            <a:off x="374296" y="76438"/>
            <a:ext cx="1496393" cy="12042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95" y="805881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49500">
                <a:srgbClr val="19F7DD"/>
              </a:gs>
              <a:gs pos="27000">
                <a:srgbClr val="09F704"/>
              </a:gs>
              <a:gs pos="72000">
                <a:srgbClr val="118DFF"/>
              </a:gs>
              <a:gs pos="0">
                <a:srgbClr val="70E37A"/>
              </a:gs>
              <a:gs pos="100000">
                <a:srgbClr val="12239E"/>
              </a:gs>
            </a:gsLst>
            <a:lin ang="10800000" scaled="1"/>
            <a:tileRect/>
          </a:gra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2167111" y="23103"/>
            <a:ext cx="59252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PRIORIZAÇÃO DE SERVIÇOS</a:t>
            </a:r>
            <a:endParaRPr lang="pt-BR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324013" y="1680363"/>
            <a:ext cx="2205556" cy="2288745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4651435" y="1667839"/>
            <a:ext cx="4648798" cy="2301270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2324013" y="4091684"/>
            <a:ext cx="6976219" cy="2643741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2573124" y="653394"/>
            <a:ext cx="1620000" cy="773122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2838157" y="628099"/>
            <a:ext cx="134101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</a:rPr>
              <a:t>POTENCIAIS</a:t>
            </a:r>
            <a:endParaRPr lang="pt-BR" sz="140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4" name="Arredondar Retângulo no Mesmo Canto Lateral 73"/>
          <p:cNvSpPr/>
          <p:nvPr/>
        </p:nvSpPr>
        <p:spPr>
          <a:xfrm rot="16200000">
            <a:off x="2174318" y="774483"/>
            <a:ext cx="792000" cy="540000"/>
          </a:xfrm>
          <a:prstGeom prst="round2SameRect">
            <a:avLst/>
          </a:prstGeom>
          <a:solidFill>
            <a:srgbClr val="094780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de cantos arredondados 100"/>
          <p:cNvSpPr/>
          <p:nvPr/>
        </p:nvSpPr>
        <p:spPr>
          <a:xfrm>
            <a:off x="8488591" y="664691"/>
            <a:ext cx="1620000" cy="782853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/>
          <p:cNvSpPr/>
          <p:nvPr/>
        </p:nvSpPr>
        <p:spPr>
          <a:xfrm>
            <a:off x="8742534" y="644332"/>
            <a:ext cx="136516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</a:rPr>
              <a:t>PRESENCIAIS</a:t>
            </a:r>
            <a:endParaRPr lang="pt-BR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03" name="Arredondar Retângulo no Mesmo Canto Lateral 102"/>
          <p:cNvSpPr/>
          <p:nvPr/>
        </p:nvSpPr>
        <p:spPr>
          <a:xfrm rot="16200000">
            <a:off x="8076534" y="786965"/>
            <a:ext cx="792000" cy="540000"/>
          </a:xfrm>
          <a:prstGeom prst="round2SameRect">
            <a:avLst/>
          </a:prstGeom>
          <a:solidFill>
            <a:srgbClr val="13970F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0431767" y="657630"/>
            <a:ext cx="1620000" cy="782853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/>
          <p:cNvSpPr/>
          <p:nvPr/>
        </p:nvSpPr>
        <p:spPr>
          <a:xfrm>
            <a:off x="10774657" y="637613"/>
            <a:ext cx="129828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</a:rPr>
              <a:t>QTD ÓRGÃO</a:t>
            </a:r>
            <a:endParaRPr lang="pt-BR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07" name="Arredondar Retângulo no Mesmo Canto Lateral 106"/>
          <p:cNvSpPr/>
          <p:nvPr/>
        </p:nvSpPr>
        <p:spPr>
          <a:xfrm rot="16200000">
            <a:off x="10100759" y="777786"/>
            <a:ext cx="792000" cy="540000"/>
          </a:xfrm>
          <a:prstGeom prst="round2SameRect">
            <a:avLst/>
          </a:prstGeom>
          <a:solidFill>
            <a:srgbClr val="31BA2D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70" y="858879"/>
            <a:ext cx="396000" cy="396000"/>
          </a:xfrm>
          <a:prstGeom prst="rect">
            <a:avLst/>
          </a:prstGeom>
        </p:spPr>
      </p:pic>
      <p:sp>
        <p:nvSpPr>
          <p:cNvPr id="109" name="Retângulo de cantos arredondados 108"/>
          <p:cNvSpPr/>
          <p:nvPr/>
        </p:nvSpPr>
        <p:spPr>
          <a:xfrm>
            <a:off x="6499964" y="679843"/>
            <a:ext cx="1620000" cy="773122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/>
          <p:cNvSpPr/>
          <p:nvPr/>
        </p:nvSpPr>
        <p:spPr>
          <a:xfrm>
            <a:off x="6774392" y="655091"/>
            <a:ext cx="13534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</a:rPr>
              <a:t>HÍBRIDOS</a:t>
            </a:r>
            <a:endParaRPr lang="pt-BR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1" name="Arredondar Retângulo no Mesmo Canto Lateral 110"/>
          <p:cNvSpPr/>
          <p:nvPr/>
        </p:nvSpPr>
        <p:spPr>
          <a:xfrm rot="16200000">
            <a:off x="6101158" y="800932"/>
            <a:ext cx="792000" cy="540000"/>
          </a:xfrm>
          <a:prstGeom prst="round2SameRect">
            <a:avLst/>
          </a:prstGeom>
          <a:solidFill>
            <a:srgbClr val="118DFF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" name="Imagem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19" y="857844"/>
            <a:ext cx="396000" cy="396000"/>
          </a:xfrm>
          <a:prstGeom prst="rect">
            <a:avLst/>
          </a:prstGeom>
        </p:spPr>
      </p:pic>
      <p:sp>
        <p:nvSpPr>
          <p:cNvPr id="114" name="Arredondar Retângulo no Mesmo Canto Lateral 113"/>
          <p:cNvSpPr/>
          <p:nvPr/>
        </p:nvSpPr>
        <p:spPr>
          <a:xfrm flipV="1">
            <a:off x="66674" y="2276475"/>
            <a:ext cx="2093325" cy="4434624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Arredondar Retângulo no Mesmo Canto Lateral 114"/>
          <p:cNvSpPr/>
          <p:nvPr/>
        </p:nvSpPr>
        <p:spPr>
          <a:xfrm flipV="1">
            <a:off x="66674" y="719665"/>
            <a:ext cx="2093325" cy="2327289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Arredondar Retângulo no Mesmo Canto Lateral 115"/>
          <p:cNvSpPr/>
          <p:nvPr/>
        </p:nvSpPr>
        <p:spPr>
          <a:xfrm flipV="1">
            <a:off x="66674" y="1161746"/>
            <a:ext cx="2093325" cy="1353618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Arredondar Retângulo no Mesmo Canto Lateral 116"/>
          <p:cNvSpPr/>
          <p:nvPr/>
        </p:nvSpPr>
        <p:spPr>
          <a:xfrm flipV="1">
            <a:off x="66673" y="-2"/>
            <a:ext cx="2093325" cy="1932228"/>
          </a:xfrm>
          <a:prstGeom prst="round2SameRect">
            <a:avLst>
              <a:gd name="adj1" fmla="val 812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509582" y="1531200"/>
            <a:ext cx="13244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INÍCIO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9" name="Imagem 1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4" y="1530124"/>
            <a:ext cx="360000" cy="360000"/>
          </a:xfrm>
          <a:prstGeom prst="rect">
            <a:avLst/>
          </a:prstGeom>
        </p:spPr>
      </p:pic>
      <p:pic>
        <p:nvPicPr>
          <p:cNvPr id="120" name="Imagem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" y="2068869"/>
            <a:ext cx="360000" cy="360000"/>
          </a:xfrm>
          <a:prstGeom prst="rect">
            <a:avLst/>
          </a:prstGeom>
        </p:spPr>
      </p:pic>
      <p:pic>
        <p:nvPicPr>
          <p:cNvPr id="121" name="Imagem 1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4" y="2617202"/>
            <a:ext cx="324000" cy="324000"/>
          </a:xfrm>
          <a:prstGeom prst="rect">
            <a:avLst/>
          </a:prstGeom>
        </p:spPr>
      </p:pic>
      <p:sp>
        <p:nvSpPr>
          <p:cNvPr id="122" name="Retângulo 121"/>
          <p:cNvSpPr/>
          <p:nvPr/>
        </p:nvSpPr>
        <p:spPr>
          <a:xfrm>
            <a:off x="496660" y="2093267"/>
            <a:ext cx="13955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PLATAFORMA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482502" y="2626959"/>
            <a:ext cx="13955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PRIORIZAÇÃO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4" name="Imagem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8" y="3144730"/>
            <a:ext cx="288000" cy="288000"/>
          </a:xfrm>
          <a:prstGeom prst="rect">
            <a:avLst/>
          </a:prstGeom>
        </p:spPr>
      </p:pic>
      <p:sp>
        <p:nvSpPr>
          <p:cNvPr id="125" name="Retângulo 124"/>
          <p:cNvSpPr/>
          <p:nvPr/>
        </p:nvSpPr>
        <p:spPr>
          <a:xfrm>
            <a:off x="434796" y="3135108"/>
            <a:ext cx="132446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FILTRO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6" name="Imagem 12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4" t="19013" r="23107" b="18395"/>
          <a:stretch/>
        </p:blipFill>
        <p:spPr>
          <a:xfrm>
            <a:off x="374296" y="76438"/>
            <a:ext cx="1496393" cy="1204239"/>
          </a:xfrm>
          <a:prstGeom prst="rect">
            <a:avLst/>
          </a:prstGeom>
        </p:spPr>
      </p:pic>
      <p:sp>
        <p:nvSpPr>
          <p:cNvPr id="127" name="Retângulo de cantos arredondados 126"/>
          <p:cNvSpPr/>
          <p:nvPr/>
        </p:nvSpPr>
        <p:spPr>
          <a:xfrm>
            <a:off x="4529569" y="662137"/>
            <a:ext cx="1620000" cy="773122"/>
          </a:xfrm>
          <a:prstGeom prst="roundRect">
            <a:avLst>
              <a:gd name="adj" fmla="val 13045"/>
            </a:avLst>
          </a:prstGeom>
          <a:solidFill>
            <a:schemeClr val="bg1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/>
          <p:cNvSpPr/>
          <p:nvPr/>
        </p:nvSpPr>
        <p:spPr>
          <a:xfrm>
            <a:off x="4805056" y="637385"/>
            <a:ext cx="133417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</a:rPr>
              <a:t>SIGADOC</a:t>
            </a:r>
            <a:endParaRPr lang="pt-BR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9" name="Arredondar Retângulo no Mesmo Canto Lateral 128"/>
          <p:cNvSpPr/>
          <p:nvPr/>
        </p:nvSpPr>
        <p:spPr>
          <a:xfrm rot="16200000">
            <a:off x="4130763" y="783226"/>
            <a:ext cx="792000" cy="540000"/>
          </a:xfrm>
          <a:prstGeom prst="round2SameRect">
            <a:avLst/>
          </a:prstGeom>
          <a:solidFill>
            <a:srgbClr val="12239E"/>
          </a:solidFill>
          <a:ln>
            <a:noFill/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66" y="853807"/>
            <a:ext cx="396000" cy="396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34" y="848678"/>
            <a:ext cx="432000" cy="432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81" y="866759"/>
            <a:ext cx="396000" cy="396000"/>
          </a:xfrm>
          <a:prstGeom prst="rect">
            <a:avLst/>
          </a:prstGeom>
        </p:spPr>
      </p:pic>
      <p:sp>
        <p:nvSpPr>
          <p:cNvPr id="132" name="Retângulo de cantos arredondados 131"/>
          <p:cNvSpPr/>
          <p:nvPr/>
        </p:nvSpPr>
        <p:spPr>
          <a:xfrm>
            <a:off x="9422097" y="1648451"/>
            <a:ext cx="2648038" cy="5086974"/>
          </a:xfrm>
          <a:prstGeom prst="roundRect">
            <a:avLst>
              <a:gd name="adj" fmla="val 2093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304800" dist="101600" dir="3600000" algn="tl" rotWithShape="0">
              <a:srgbClr val="09478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2323757" y="1644933"/>
            <a:ext cx="2205812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050" dirty="0" smtClean="0">
                <a:ln w="0"/>
              </a:rPr>
              <a:t>Serviço por Nível de Prioridade</a:t>
            </a:r>
            <a:endParaRPr lang="pt-BR" sz="105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4647708" y="1636208"/>
            <a:ext cx="4652523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050" dirty="0" smtClean="0">
                <a:ln w="0"/>
              </a:rPr>
              <a:t>Serviço por Órgão, Categorizado por Nível Prioridade e Tipo</a:t>
            </a:r>
            <a:endParaRPr lang="pt-BR" sz="105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9421998" y="1636208"/>
            <a:ext cx="2650940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050" dirty="0" smtClean="0">
                <a:ln w="0"/>
              </a:rPr>
              <a:t>Critérios de Avaliação de Priorização</a:t>
            </a:r>
            <a:endParaRPr lang="pt-BR" sz="105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78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Aurelio Carvalho Cortes</dc:creator>
  <cp:lastModifiedBy>Luiz Henrique Martins Fanti</cp:lastModifiedBy>
  <cp:revision>89</cp:revision>
  <dcterms:created xsi:type="dcterms:W3CDTF">2023-05-08T18:04:10Z</dcterms:created>
  <dcterms:modified xsi:type="dcterms:W3CDTF">2024-02-08T20:28:22Z</dcterms:modified>
</cp:coreProperties>
</file>