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3" r:id="rId3"/>
    <p:sldId id="260" r:id="rId4"/>
    <p:sldId id="265" r:id="rId5"/>
    <p:sldId id="262" r:id="rId6"/>
    <p:sldId id="264" r:id="rId7"/>
    <p:sldId id="261" r:id="rId8"/>
    <p:sldId id="266" r:id="rId9"/>
    <p:sldId id="267" r:id="rId10"/>
    <p:sldId id="268" r:id="rId11"/>
    <p:sldId id="269" r:id="rId12"/>
    <p:sldId id="270" r:id="rId13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BC2"/>
    <a:srgbClr val="040E2B"/>
    <a:srgbClr val="275867"/>
    <a:srgbClr val="F5EAC7"/>
    <a:srgbClr val="060A25"/>
    <a:srgbClr val="124E5E"/>
    <a:srgbClr val="F5EACA"/>
    <a:srgbClr val="030722"/>
    <a:srgbClr val="1E5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594" y="58"/>
      </p:cViewPr>
      <p:guideLst>
        <p:guide orient="horz" pos="4032"/>
        <p:guide pos="3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1CE04-A75F-42B5-95E4-A80C7CC46232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5CE0B-CAE1-42BF-B775-7246CC3B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4660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7CB6A-DC87-4012-994B-0560CE5C5848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DABC-C442-45D8-A5CE-1E8D3847E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951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DABC-C442-45D8-A5CE-1E8D3847E9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23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DABC-C442-45D8-A5CE-1E8D3847E9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87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AE4F-58F9-416A-A864-7CA7D70FF8B0}" type="datetime1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22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4B45-A10F-40E8-B51C-DCCCBA84DBDA}" type="datetime1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88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CB4F-45F3-4004-AC76-6B5487B315A6}" type="datetime1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85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8224-F1AC-4CFC-9BC8-891435C40953}" type="datetime1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26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2791-21BC-4D65-A721-37C754C88A88}" type="datetime1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74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AB74-C3A4-4339-AE9E-F86FF7903B70}" type="datetime1">
              <a:rPr lang="pt-BR" smtClean="0"/>
              <a:t>17/06/2024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53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1C4D-DEC8-4082-A571-E0160603238B}" type="datetime1">
              <a:rPr lang="pt-BR" smtClean="0"/>
              <a:t>17/06/2024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08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6A36-812E-4074-A3DF-B0464834B622}" type="datetime1">
              <a:rPr lang="pt-BR" smtClean="0"/>
              <a:t>17/06/2024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66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86A5A-6905-475A-A813-7D4C6D77C396}" type="datetime1">
              <a:rPr lang="pt-BR" smtClean="0"/>
              <a:t>17/06/2024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37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8C93-30E1-4BA8-840A-40A81A49764F}" type="datetime1">
              <a:rPr lang="pt-BR" smtClean="0"/>
              <a:t>17/06/2024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36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A81C-702A-4293-A0E6-3C09EC1CB90B}" type="datetime1">
              <a:rPr lang="pt-BR" smtClean="0"/>
              <a:t>17/06/2024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71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B4A63-852C-4165-B4E9-82E0131B896E}" type="datetime1">
              <a:rPr lang="pt-BR" smtClean="0"/>
              <a:t>17/06/2024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37AAA-716A-41DB-AA29-1FB85FE3F7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0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4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264"/>
          <a:stretch/>
        </p:blipFill>
        <p:spPr>
          <a:xfrm>
            <a:off x="-5191432" y="3650225"/>
            <a:ext cx="3642852" cy="27505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264"/>
          <a:stretch/>
        </p:blipFill>
        <p:spPr>
          <a:xfrm>
            <a:off x="3854172" y="7852008"/>
            <a:ext cx="2472886" cy="1867179"/>
          </a:xfrm>
          <a:prstGeom prst="rect">
            <a:avLst/>
          </a:prstGeom>
          <a:effectLst>
            <a:glow rad="1651000">
              <a:schemeClr val="accent1">
                <a:alpha val="40000"/>
              </a:schemeClr>
            </a:glow>
          </a:effectLst>
        </p:spPr>
      </p:pic>
      <p:sp>
        <p:nvSpPr>
          <p:cNvPr id="20" name="Retângulo 19"/>
          <p:cNvSpPr/>
          <p:nvPr/>
        </p:nvSpPr>
        <p:spPr>
          <a:xfrm>
            <a:off x="2374490" y="11857703"/>
            <a:ext cx="5159422" cy="729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0" y="5891979"/>
            <a:ext cx="94583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800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  <a:latin typeface="Forte" panose="03060902040502070203" pitchFamily="66" charset="0"/>
                <a:ea typeface="Segoe UI Black" panose="020B0A02040204020203" pitchFamily="34" charset="0"/>
              </a:rPr>
              <a:t>A JORNADA DO CSS</a:t>
            </a:r>
            <a:endParaRPr lang="pt-BR" sz="7800" b="1" spc="50" dirty="0">
              <a:ln w="9525" cmpd="sng">
                <a:solidFill>
                  <a:srgbClr val="00206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130300">
                  <a:srgbClr val="002060">
                    <a:alpha val="40000"/>
                  </a:srgbClr>
                </a:glow>
              </a:effectLst>
              <a:latin typeface="Cooper Black" panose="0208090404030B020404" pitchFamily="18" charset="0"/>
              <a:ea typeface="Segoe UI Black" panose="020B0A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-56211" y="6964465"/>
            <a:ext cx="9713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spc="50" dirty="0" smtClean="0">
                <a:ln w="9525" cmpd="sng">
                  <a:solidFill>
                    <a:srgbClr val="00206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130300">
                    <a:srgbClr val="002060">
                      <a:alpha val="40000"/>
                    </a:srgbClr>
                  </a:glow>
                </a:effectLst>
                <a:latin typeface="Cooper Black" panose="0208090404030B020404" pitchFamily="18" charset="0"/>
                <a:ea typeface="Segoe UI Black" panose="020B0A02040204020203" pitchFamily="34" charset="0"/>
              </a:rPr>
              <a:t>ACOMPANHANDO O CSS ATÉ MORDOR</a:t>
            </a:r>
          </a:p>
          <a:p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647318" y="12064180"/>
            <a:ext cx="4886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LUIZ FELIPE HENRIQUE</a:t>
            </a:r>
            <a:endParaRPr lang="pt-BR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64175" y="4033361"/>
            <a:ext cx="8212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Os seletores de atributo permitem aplicar estilos a elementos que possuem um atributo específico ou um valor de atributo específico.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3066" y="0"/>
            <a:ext cx="170278" cy="19179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64176" y="1210101"/>
            <a:ext cx="767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000" dirty="0">
                <a:solidFill>
                  <a:prstClr val="black"/>
                </a:solidFill>
                <a:latin typeface="Impact" panose="020B0806030902050204" pitchFamily="34" charset="0"/>
              </a:rPr>
              <a:t>Seletores de Atributo </a:t>
            </a:r>
            <a:endParaRPr lang="pt-BR" dirty="0">
              <a:solidFill>
                <a:prstClr val="black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1350"/>
            <a:ext cx="9601200" cy="7430494"/>
          </a:xfrm>
          <a:prstGeom prst="rect">
            <a:avLst/>
          </a:prstGeom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2278530"/>
            <a:ext cx="9459884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4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6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"/>
          <p:cNvSpPr/>
          <p:nvPr/>
        </p:nvSpPr>
        <p:spPr>
          <a:xfrm>
            <a:off x="422030" y="5430711"/>
            <a:ext cx="91791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CONCLUSÃO</a:t>
            </a:r>
            <a:endParaRPr lang="pt-BR" sz="8800" dirty="0" smtClean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Titulo"/>
          <p:cNvSpPr/>
          <p:nvPr/>
        </p:nvSpPr>
        <p:spPr>
          <a:xfrm>
            <a:off x="3121552" y="1878425"/>
            <a:ext cx="352862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38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 </a:t>
            </a:r>
            <a:endParaRPr lang="pt-BR" sz="13800" dirty="0" smtClean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2451" y="8126361"/>
            <a:ext cx="8672051" cy="884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264"/>
          <a:stretch/>
        </p:blipFill>
        <p:spPr>
          <a:xfrm>
            <a:off x="3559183" y="8770607"/>
            <a:ext cx="2482834" cy="1874691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0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64175" y="4033361"/>
            <a:ext cx="82127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Compreender e utilizar seletores CSS é essencial para criar layouts e estilos eficazes em suas páginas web. Este guia cobriu os seletores mais comuns, proporcionando uma base sólida para suas futuras aventuras com CSS. Pratique usando esses seletores em seus projetos e observe como eles transformam suas páginas.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3066" y="0"/>
            <a:ext cx="170278" cy="19179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64176" y="1210101"/>
            <a:ext cx="767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000" dirty="0" smtClean="0">
                <a:solidFill>
                  <a:prstClr val="black"/>
                </a:solidFill>
                <a:latin typeface="Impact" panose="020B0806030902050204" pitchFamily="34" charset="0"/>
              </a:rPr>
              <a:t>Conclusão</a:t>
            </a:r>
            <a:endParaRPr lang="pt-BR" dirty="0">
              <a:solidFill>
                <a:prstClr val="black"/>
              </a:solidFill>
              <a:latin typeface="Impact" panose="020B0806030902050204" pitchFamily="34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2278530"/>
            <a:ext cx="9459884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4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12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264"/>
          <a:stretch/>
        </p:blipFill>
        <p:spPr>
          <a:xfrm>
            <a:off x="2834963" y="7082444"/>
            <a:ext cx="3781967" cy="2636743"/>
          </a:xfrm>
          <a:prstGeom prst="rect">
            <a:avLst/>
          </a:prstGeom>
          <a:effectLst>
            <a:glow rad="1651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104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64175" y="3501347"/>
            <a:ext cx="82127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CSS (</a:t>
            </a:r>
            <a:r>
              <a:rPr lang="pt-BR" sz="2400" dirty="0" err="1"/>
              <a:t>Cascading</a:t>
            </a:r>
            <a:r>
              <a:rPr lang="pt-BR" sz="2400" dirty="0"/>
              <a:t> </a:t>
            </a:r>
            <a:r>
              <a:rPr lang="pt-BR" sz="2400" dirty="0" err="1"/>
              <a:t>Style</a:t>
            </a:r>
            <a:r>
              <a:rPr lang="pt-BR" sz="2400" dirty="0"/>
              <a:t> </a:t>
            </a:r>
            <a:r>
              <a:rPr lang="pt-BR" sz="2400" dirty="0" err="1"/>
              <a:t>Sheets</a:t>
            </a:r>
            <a:r>
              <a:rPr lang="pt-BR" sz="2400" dirty="0"/>
              <a:t>) é uma linguagem usada para descrever a apresentação de documentos HTML. Um dos aspectos fundamentais do CSS é a capacidade de selecionar e estilizar elementos de forma eficiente. Este guia abordará os principais seletores CSS com exemplos práticos para ajudá-lo a entender e aplicar esses conceitos em seus projetos.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3066" y="0"/>
            <a:ext cx="170278" cy="19179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64176" y="1210101"/>
            <a:ext cx="767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000" dirty="0">
                <a:solidFill>
                  <a:prstClr val="black"/>
                </a:solidFill>
                <a:latin typeface="Impact" panose="020B0806030902050204" pitchFamily="34" charset="0"/>
              </a:rPr>
              <a:t>Introdução </a:t>
            </a:r>
            <a:endParaRPr lang="pt-BR" dirty="0">
              <a:solidFill>
                <a:prstClr val="black"/>
              </a:solidFill>
              <a:latin typeface="Impact" panose="020B0806030902050204" pitchFamily="34" charset="0"/>
            </a:endParaRPr>
          </a:p>
        </p:txBody>
      </p:sp>
      <p:sp>
        <p:nvSpPr>
          <p:cNvPr id="9" name="subtitulo"/>
          <p:cNvSpPr/>
          <p:nvPr/>
        </p:nvSpPr>
        <p:spPr>
          <a:xfrm>
            <a:off x="964175" y="2124891"/>
            <a:ext cx="7073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Domine os Principais Seletores CSS</a:t>
            </a:r>
            <a:endParaRPr lang="pt-BR" sz="3200" dirty="0" smtClean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264"/>
          <a:stretch/>
        </p:blipFill>
        <p:spPr>
          <a:xfrm>
            <a:off x="2277687" y="7747463"/>
            <a:ext cx="5120640" cy="3491344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5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2124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"/>
          <p:cNvSpPr/>
          <p:nvPr/>
        </p:nvSpPr>
        <p:spPr>
          <a:xfrm>
            <a:off x="1588669" y="5355845"/>
            <a:ext cx="64238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SELETORES DE ELEMENTO </a:t>
            </a:r>
            <a:endParaRPr lang="pt-BR" sz="8800" dirty="0" smtClean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Titulo"/>
          <p:cNvSpPr/>
          <p:nvPr/>
        </p:nvSpPr>
        <p:spPr>
          <a:xfrm>
            <a:off x="3121553" y="1878425"/>
            <a:ext cx="33580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0" b="1" dirty="0" smtClean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Impact" panose="020B0806030902050204" pitchFamily="34" charset="0"/>
              </a:rPr>
              <a:t>01</a:t>
            </a:r>
            <a:r>
              <a:rPr lang="pt-BR" sz="138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9" name="Retângulo 8"/>
          <p:cNvSpPr/>
          <p:nvPr/>
        </p:nvSpPr>
        <p:spPr>
          <a:xfrm>
            <a:off x="442451" y="8126361"/>
            <a:ext cx="8672051" cy="884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264"/>
          <a:stretch/>
        </p:blipFill>
        <p:spPr>
          <a:xfrm>
            <a:off x="3559183" y="8770607"/>
            <a:ext cx="2482834" cy="1874691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8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64175" y="3501347"/>
            <a:ext cx="8212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Os seletores de elemento aplicam estilos a todas as ocorrências de um determinado tipo de elemento HTML.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3066" y="0"/>
            <a:ext cx="170278" cy="19179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64176" y="1210101"/>
            <a:ext cx="767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000" dirty="0">
                <a:solidFill>
                  <a:prstClr val="black"/>
                </a:solidFill>
                <a:latin typeface="Impact" panose="020B0806030902050204" pitchFamily="34" charset="0"/>
              </a:rPr>
              <a:t>Seletor de Elemento </a:t>
            </a:r>
            <a:endParaRPr lang="pt-BR" dirty="0">
              <a:solidFill>
                <a:prstClr val="black"/>
              </a:solidFill>
              <a:latin typeface="Impact" panose="020B080603090205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0804"/>
            <a:ext cx="9601200" cy="9512574"/>
          </a:xfrm>
          <a:prstGeom prst="rect">
            <a:avLst/>
          </a:prstGeom>
        </p:spPr>
      </p:pic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0" y="2278530"/>
            <a:ext cx="9459884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4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0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"/>
          <p:cNvSpPr/>
          <p:nvPr/>
        </p:nvSpPr>
        <p:spPr>
          <a:xfrm>
            <a:off x="0" y="5325594"/>
            <a:ext cx="9601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SELETORES DE CLASSE </a:t>
            </a:r>
            <a:endParaRPr lang="pt-BR" sz="8800" dirty="0" smtClean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Titulo"/>
          <p:cNvSpPr/>
          <p:nvPr/>
        </p:nvSpPr>
        <p:spPr>
          <a:xfrm>
            <a:off x="3121553" y="1878425"/>
            <a:ext cx="33580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0" b="1" dirty="0" smtClean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Impact" panose="020B0806030902050204" pitchFamily="34" charset="0"/>
              </a:rPr>
              <a:t>02</a:t>
            </a:r>
            <a:r>
              <a:rPr lang="pt-BR" sz="138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 </a:t>
            </a:r>
            <a:endParaRPr lang="pt-BR" sz="13800" dirty="0" smtClean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2451" y="8126361"/>
            <a:ext cx="8672051" cy="884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264"/>
          <a:stretch/>
        </p:blipFill>
        <p:spPr>
          <a:xfrm>
            <a:off x="3559183" y="8770607"/>
            <a:ext cx="2482834" cy="1874691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4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64175" y="4033361"/>
            <a:ext cx="8212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/>
              <a:t>O seletor de classe é usado para selecionar elementos com um atributo class específico.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03066" y="0"/>
            <a:ext cx="170278" cy="19179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64176" y="1210101"/>
            <a:ext cx="767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000" dirty="0">
                <a:solidFill>
                  <a:prstClr val="black"/>
                </a:solidFill>
                <a:latin typeface="Impact" panose="020B0806030902050204" pitchFamily="34" charset="0"/>
              </a:rPr>
              <a:t>Seletor de Classe </a:t>
            </a:r>
            <a:endParaRPr lang="pt-BR" dirty="0">
              <a:solidFill>
                <a:prstClr val="black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279258"/>
            <a:ext cx="9601200" cy="7302167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2278530"/>
            <a:ext cx="9459884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4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"/>
          <p:cNvSpPr/>
          <p:nvPr/>
        </p:nvSpPr>
        <p:spPr>
          <a:xfrm>
            <a:off x="1452432" y="6369460"/>
            <a:ext cx="91791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SELETORES DE ID </a:t>
            </a:r>
            <a:endParaRPr lang="pt-BR" sz="8800" dirty="0" smtClean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Titulo"/>
          <p:cNvSpPr/>
          <p:nvPr/>
        </p:nvSpPr>
        <p:spPr>
          <a:xfrm>
            <a:off x="3121552" y="1878425"/>
            <a:ext cx="35286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0" b="1" dirty="0" smtClean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Impact" panose="020B0806030902050204" pitchFamily="34" charset="0"/>
              </a:rPr>
              <a:t>03</a:t>
            </a:r>
            <a:r>
              <a:rPr lang="pt-BR" sz="138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 </a:t>
            </a:r>
            <a:endParaRPr lang="pt-BR" sz="13800" dirty="0" smtClean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2451" y="8126361"/>
            <a:ext cx="8672051" cy="884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264"/>
          <a:stretch/>
        </p:blipFill>
        <p:spPr>
          <a:xfrm>
            <a:off x="3559183" y="8770607"/>
            <a:ext cx="2482834" cy="1874691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964175" y="4033361"/>
            <a:ext cx="8212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 seletor de ID seleciona um elemento com um ID específico. </a:t>
            </a:r>
            <a:r>
              <a:rPr lang="pt-BR" sz="2400" dirty="0" err="1"/>
              <a:t>IDs</a:t>
            </a:r>
            <a:r>
              <a:rPr lang="pt-BR" sz="2400" dirty="0"/>
              <a:t> devem ser únicos por página.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03066" y="0"/>
            <a:ext cx="170278" cy="191798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64176" y="1210101"/>
            <a:ext cx="767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000" dirty="0">
                <a:solidFill>
                  <a:prstClr val="black"/>
                </a:solidFill>
                <a:latin typeface="Impact" panose="020B0806030902050204" pitchFamily="34" charset="0"/>
              </a:rPr>
              <a:t>Seletor de ID</a:t>
            </a:r>
            <a:endParaRPr lang="pt-BR" dirty="0">
              <a:solidFill>
                <a:prstClr val="black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6235"/>
            <a:ext cx="9601200" cy="9717755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2278530"/>
            <a:ext cx="9459884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4000">
                <a:srgbClr val="0070C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9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ulo"/>
          <p:cNvSpPr/>
          <p:nvPr/>
        </p:nvSpPr>
        <p:spPr>
          <a:xfrm>
            <a:off x="422030" y="5430711"/>
            <a:ext cx="917917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 Atributo </a:t>
            </a:r>
            <a:endParaRPr lang="pt-BR" sz="8800" dirty="0" smtClean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Titulo"/>
          <p:cNvSpPr/>
          <p:nvPr/>
        </p:nvSpPr>
        <p:spPr>
          <a:xfrm>
            <a:off x="3121552" y="1878425"/>
            <a:ext cx="35286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0" b="1" dirty="0" smtClean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1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accent1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accent1">
                        <a:lumMod val="75000"/>
                        <a:tint val="23500"/>
                        <a:satMod val="160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Impact" panose="020B0806030902050204" pitchFamily="34" charset="0"/>
              </a:rPr>
              <a:t>04</a:t>
            </a:r>
            <a:r>
              <a:rPr lang="pt-BR" sz="138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 </a:t>
            </a:r>
            <a:endParaRPr lang="pt-BR" sz="13800" dirty="0" smtClean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42451" y="8126361"/>
            <a:ext cx="8672051" cy="884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264"/>
          <a:stretch/>
        </p:blipFill>
        <p:spPr>
          <a:xfrm>
            <a:off x="3559183" y="8770607"/>
            <a:ext cx="2482834" cy="1874691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CSS DO ANEL DO PODER - LUIZ FELIPE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AA-716A-41DB-AA29-1FB85FE3F75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333</Words>
  <Application>Microsoft Office PowerPoint</Application>
  <PresentationFormat>Papel A3 (297x420 mm)</PresentationFormat>
  <Paragraphs>50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Cooper Black</vt:lpstr>
      <vt:lpstr>Forte</vt:lpstr>
      <vt:lpstr>Impact</vt:lpstr>
      <vt:lpstr>Segoe UI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27</cp:revision>
  <dcterms:created xsi:type="dcterms:W3CDTF">2024-06-15T03:40:19Z</dcterms:created>
  <dcterms:modified xsi:type="dcterms:W3CDTF">2024-06-18T02:50:16Z</dcterms:modified>
</cp:coreProperties>
</file>