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58" r:id="rId20"/>
    <p:sldId id="259" r:id="rId21"/>
    <p:sldId id="27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46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6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2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06EF-62E8-48CD-B83A-68204AC36BA8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5F26-9CE5-4857-B8CD-D1D1370C3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41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e Retrospecto</a:t>
            </a:r>
          </a:p>
          <a:p>
            <a:pPr marL="457200" lvl="1" indent="0">
              <a:buNone/>
            </a:pPr>
            <a:r>
              <a:rPr lang="pt-BR" dirty="0"/>
              <a:t>1)Os entregáveis são mostrados para os </a:t>
            </a:r>
            <a:r>
              <a:rPr lang="pt-BR" dirty="0" err="1"/>
              <a:t>Stakeholders</a:t>
            </a:r>
            <a:r>
              <a:rPr lang="pt-BR" dirty="0"/>
              <a:t> 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2) Essas reuniões são feitas para garantir a aprovação do produto desenvolvido e fazer os ajustes necessários o mais rápido possível                                               3) O </a:t>
            </a:r>
            <a:r>
              <a:rPr lang="pt-BR" dirty="0" err="1"/>
              <a:t>Scrum</a:t>
            </a:r>
            <a:r>
              <a:rPr lang="pt-BR" dirty="0"/>
              <a:t> Master e o time </a:t>
            </a:r>
            <a:r>
              <a:rPr lang="pt-BR" dirty="0" err="1"/>
              <a:t>Scrum</a:t>
            </a:r>
            <a:r>
              <a:rPr lang="pt-BR" dirty="0"/>
              <a:t> se </a:t>
            </a:r>
            <a:r>
              <a:rPr lang="pt-BR" dirty="0" err="1"/>
              <a:t>reunem</a:t>
            </a:r>
            <a:r>
              <a:rPr lang="pt-BR" dirty="0"/>
              <a:t> para discutir o que foi aprendido no SPRINT                                                        4) Informação é documentada para </a:t>
            </a:r>
            <a:r>
              <a:rPr lang="pt-BR" dirty="0" err="1"/>
              <a:t>futuroa</a:t>
            </a:r>
            <a:r>
              <a:rPr lang="pt-BR" dirty="0"/>
              <a:t> SPRINTS                                                   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770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+ </a:t>
            </a:r>
            <a:r>
              <a:rPr lang="pt-BR" dirty="0" err="1" smtClean="0"/>
              <a:t>Mastery</a:t>
            </a:r>
            <a:r>
              <a:rPr lang="pt-BR" dirty="0" smtClean="0"/>
              <a:t> </a:t>
            </a:r>
            <a:r>
              <a:rPr lang="pt-BR" dirty="0" err="1" smtClean="0"/>
              <a:t>Learnign</a:t>
            </a:r>
            <a:r>
              <a:rPr lang="pt-BR" dirty="0" smtClean="0"/>
              <a:t> + </a:t>
            </a:r>
            <a:r>
              <a:rPr lang="pt-BR" dirty="0" err="1" smtClean="0"/>
              <a:t>education</a:t>
            </a:r>
            <a:r>
              <a:rPr lang="pt-BR" dirty="0" smtClean="0"/>
              <a:t> </a:t>
            </a:r>
            <a:r>
              <a:rPr lang="pt-BR" dirty="0" err="1" smtClean="0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466522"/>
              </p:ext>
            </p:extLst>
          </p:nvPr>
        </p:nvGraphicFramePr>
        <p:xfrm>
          <a:off x="228601" y="1828800"/>
          <a:ext cx="8534399" cy="3482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SCRUM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Aplicação: SCRUM + </a:t>
                      </a:r>
                      <a:r>
                        <a:rPr lang="pt-BR" sz="16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600" u="none" strike="noStrike" dirty="0">
                          <a:effectLst/>
                        </a:rPr>
                        <a:t> de habilidade +  Educação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Projeto </a:t>
                      </a:r>
                      <a:r>
                        <a:rPr lang="pt-BR" sz="1600" u="none" strike="noStrike" dirty="0" err="1">
                          <a:effectLst/>
                        </a:rPr>
                        <a:t>Electron</a:t>
                      </a:r>
                      <a:r>
                        <a:rPr lang="pt-BR" sz="1600" u="none" strike="noStrike" dirty="0">
                          <a:effectLst/>
                        </a:rPr>
                        <a:t> - Especificidades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  <a:tr h="2743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Por que </a:t>
                      </a:r>
                      <a:r>
                        <a:rPr lang="pt-BR" sz="1600" u="none" strike="noStrike" dirty="0" err="1">
                          <a:effectLst/>
                        </a:rPr>
                        <a:t>Scrum</a:t>
                      </a:r>
                      <a:r>
                        <a:rPr lang="pt-BR" sz="1600" u="none" strike="noStrike" dirty="0">
                          <a:effectLst/>
                        </a:rPr>
                        <a:t> ?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Revisão frequente dos requisitos de projeto a cada </a:t>
                      </a:r>
                      <a:r>
                        <a:rPr lang="pt-BR" sz="1600" b="1" u="none" strike="noStrike" dirty="0">
                          <a:effectLst/>
                        </a:rPr>
                        <a:t>Sprint</a:t>
                      </a:r>
                      <a:r>
                        <a:rPr lang="pt-BR" sz="1600" u="none" strike="noStrike" dirty="0">
                          <a:effectLst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- Melhora contínua</a:t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- Uso de </a:t>
                      </a:r>
                      <a:r>
                        <a:rPr lang="pt-BR" sz="1600" b="1" u="none" strike="noStrike" dirty="0" err="1">
                          <a:effectLst/>
                        </a:rPr>
                        <a:t>Sprints</a:t>
                      </a:r>
                      <a:r>
                        <a:rPr lang="pt-BR" sz="1600" u="none" strike="noStrike" dirty="0">
                          <a:effectLst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- Valor </a:t>
                      </a:r>
                      <a:r>
                        <a:rPr lang="pt-BR" sz="1600" u="none" strike="noStrike" dirty="0" err="1">
                          <a:effectLst/>
                        </a:rPr>
                        <a:t>agredado</a:t>
                      </a:r>
                      <a:r>
                        <a:rPr lang="pt-BR" sz="1600" u="none" strike="noStrike" dirty="0">
                          <a:effectLst/>
                        </a:rPr>
                        <a:t> acima de </a:t>
                      </a:r>
                      <a:r>
                        <a:rPr lang="pt-BR" sz="1600" u="none" strike="noStrike" dirty="0" err="1">
                          <a:effectLst/>
                        </a:rPr>
                        <a:t>obediciência</a:t>
                      </a:r>
                      <a:r>
                        <a:rPr lang="pt-BR" sz="1600" u="none" strike="noStrike" dirty="0">
                          <a:effectLst/>
                        </a:rPr>
                        <a:t> a </a:t>
                      </a:r>
                      <a:r>
                        <a:rPr lang="pt-BR" sz="1600" u="none" strike="noStrike" dirty="0" err="1">
                          <a:effectLst/>
                        </a:rPr>
                        <a:t>cronograna</a:t>
                      </a:r>
                      <a:r>
                        <a:rPr lang="pt-BR" sz="1600" u="none" strike="noStrike" dirty="0">
                          <a:effectLst/>
                        </a:rPr>
                        <a:t> e processos</a:t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- Entrega contínua(  a cada Sprint) de Valor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1)Verificação de níveis de aprendizagem frequentes                                      2)Aumento, a cada Sprint, da responsabilização pessoal dos alunos com relação a seus estudos                                                                                    -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Como somos estudantes universitários, não temos tempo, tão pouco energia ou motivação (remuneração, </a:t>
                      </a:r>
                      <a:r>
                        <a:rPr lang="pt-BR" sz="1600" u="none" strike="noStrike" dirty="0" err="1">
                          <a:effectLst/>
                        </a:rPr>
                        <a:t>etc</a:t>
                      </a:r>
                      <a:r>
                        <a:rPr lang="pt-BR" sz="1600" u="none" strike="noStrike" dirty="0">
                          <a:effectLst/>
                        </a:rPr>
                        <a:t>) para nos responsabilizar pela aprendizagem dos alunos durante um semestre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1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Scrum</a:t>
            </a:r>
            <a:r>
              <a:rPr lang="pt-BR" dirty="0"/>
              <a:t> + </a:t>
            </a:r>
            <a:r>
              <a:rPr lang="pt-BR" dirty="0" err="1"/>
              <a:t>Mastery</a:t>
            </a:r>
            <a:r>
              <a:rPr lang="pt-BR" dirty="0"/>
              <a:t> </a:t>
            </a:r>
            <a:r>
              <a:rPr lang="pt-BR" dirty="0" err="1"/>
              <a:t>Learnign</a:t>
            </a:r>
            <a:r>
              <a:rPr lang="pt-BR" dirty="0"/>
              <a:t> +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1932"/>
              </p:ext>
            </p:extLst>
          </p:nvPr>
        </p:nvGraphicFramePr>
        <p:xfrm>
          <a:off x="228599" y="2971800"/>
          <a:ext cx="8610601" cy="3847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671"/>
                <a:gridCol w="2536562"/>
                <a:gridCol w="2536562"/>
                <a:gridCol w="2097806"/>
              </a:tblGrid>
              <a:tr h="342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Papéis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Product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800" b="1" u="none" strike="noStrike" dirty="0" err="1">
                          <a:effectLst/>
                        </a:rPr>
                        <a:t>Owner</a:t>
                      </a:r>
                      <a:r>
                        <a:rPr lang="pt-BR" sz="1400" u="none" strike="noStrike" dirty="0">
                          <a:effectLst/>
                        </a:rPr>
                        <a:t> -&gt; Representante da “voz do cliente”                                    </a:t>
                      </a:r>
                      <a:r>
                        <a:rPr lang="pt-BR" sz="1400" b="1" u="none" strike="noStrike" dirty="0" err="1">
                          <a:effectLst/>
                        </a:rPr>
                        <a:t>Scrum</a:t>
                      </a:r>
                      <a:r>
                        <a:rPr lang="pt-BR" sz="1400" b="1" u="none" strike="noStrike" dirty="0">
                          <a:effectLst/>
                        </a:rPr>
                        <a:t> Master</a:t>
                      </a:r>
                      <a:r>
                        <a:rPr lang="pt-BR" sz="1400" u="none" strike="noStrike" dirty="0">
                          <a:effectLst/>
                        </a:rPr>
                        <a:t> -&gt; Gerente do time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responsável por certificar-se que os princípios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estão sendo seguidos pela equipe e também responsável por coletar os requisitos de projeto junto ao </a:t>
                      </a:r>
                      <a:r>
                        <a:rPr lang="pt-BR" sz="1400" u="none" strike="noStrike" dirty="0" err="1">
                          <a:effectLst/>
                        </a:rPr>
                        <a:t>Product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Owner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smtClean="0">
                          <a:effectLst/>
                        </a:rPr>
                        <a:t>                            </a:t>
                      </a:r>
                      <a:r>
                        <a:rPr lang="pt-BR" sz="1400" b="1" u="none" strike="noStrike" dirty="0">
                          <a:effectLst/>
                        </a:rPr>
                        <a:t>Time </a:t>
                      </a:r>
                      <a:r>
                        <a:rPr lang="pt-BR" sz="1400" b="1" u="none" strike="noStrike" dirty="0" err="1">
                          <a:effectLst/>
                        </a:rPr>
                        <a:t>Scrum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>
                          <a:effectLst/>
                        </a:rPr>
                        <a:t>-&gt; Equipe responsável por desenvolver os </a:t>
                      </a:r>
                      <a:r>
                        <a:rPr lang="pt-BR" sz="1400" b="1" u="none" strike="noStrike" dirty="0">
                          <a:effectLst/>
                        </a:rPr>
                        <a:t>requisitos de projeto</a:t>
                      </a:r>
                      <a:r>
                        <a:rPr lang="pt-BR" sz="1400" u="none" strike="noStrike" dirty="0">
                          <a:effectLst/>
                        </a:rPr>
                        <a:t> descritos, inclusive, por meio de </a:t>
                      </a:r>
                      <a:r>
                        <a:rPr lang="pt-BR" sz="1400" b="1" u="none" strike="noStrike" dirty="0" err="1">
                          <a:effectLst/>
                        </a:rPr>
                        <a:t>user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stories</a:t>
                      </a:r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Product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Owne</a:t>
                      </a:r>
                      <a:r>
                        <a:rPr lang="pt-BR" sz="1400" u="none" strike="noStrike" dirty="0" err="1">
                          <a:effectLst/>
                        </a:rPr>
                        <a:t>r</a:t>
                      </a:r>
                      <a:r>
                        <a:rPr lang="pt-BR" sz="1400" u="none" strike="noStrike" dirty="0">
                          <a:effectLst/>
                        </a:rPr>
                        <a:t> -&gt; Professor                         </a:t>
                      </a:r>
                      <a:r>
                        <a:rPr lang="pt-BR" sz="1400" b="1" u="none" strike="noStrike" dirty="0" err="1">
                          <a:effectLst/>
                        </a:rPr>
                        <a:t>Scrum</a:t>
                      </a:r>
                      <a:r>
                        <a:rPr lang="pt-BR" sz="1400" b="1" u="none" strike="noStrike" dirty="0">
                          <a:effectLst/>
                        </a:rPr>
                        <a:t> Master</a:t>
                      </a:r>
                      <a:r>
                        <a:rPr lang="pt-BR" sz="1400" u="none" strike="noStrike" dirty="0">
                          <a:effectLst/>
                        </a:rPr>
                        <a:t> -&gt; Professor enquanto os alunos não estiverem prontos para </a:t>
                      </a:r>
                      <a:r>
                        <a:rPr lang="pt-BR" sz="1400" u="none" strike="noStrike" dirty="0" err="1">
                          <a:effectLst/>
                        </a:rPr>
                        <a:t>auto-gerência</a:t>
                      </a:r>
                      <a:r>
                        <a:rPr lang="pt-BR" sz="1400" u="none" strike="noStrike" dirty="0">
                          <a:effectLst/>
                        </a:rPr>
                        <a:t> de seus estudos            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           </a:t>
                      </a:r>
                      <a:r>
                        <a:rPr lang="pt-BR" sz="1400" b="1" u="none" strike="noStrike" dirty="0">
                          <a:effectLst/>
                        </a:rPr>
                        <a:t>Time Equipe </a:t>
                      </a:r>
                      <a:r>
                        <a:rPr lang="pt-BR" sz="1400" b="1" u="none" strike="noStrike" dirty="0" err="1">
                          <a:effectLst/>
                        </a:rPr>
                        <a:t>Scrum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>
                          <a:effectLst/>
                        </a:rPr>
                        <a:t>-&gt; Equipe de até 4 estudantes responsáveis( sem contar o professor) por concluir os </a:t>
                      </a:r>
                      <a:r>
                        <a:rPr lang="pt-BR" sz="1400" b="1" u="none" strike="noStrike" dirty="0">
                          <a:effectLst/>
                        </a:rPr>
                        <a:t>objetivos de aprendizagem</a:t>
                      </a:r>
                      <a:r>
                        <a:rPr lang="pt-BR" sz="1400" u="none" strike="noStrike" dirty="0">
                          <a:effectLst/>
                        </a:rPr>
                        <a:t> em conjunto descritos por meio da taxonomia de Bloom.  A equipe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deve eleger um representante novo a cada Sprint para se comunicar diretamente com o professor (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Master) e planejar as atividades e meios de verificação conjuntamente                         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Product</a:t>
                      </a:r>
                      <a:r>
                        <a:rPr lang="pt-BR" sz="1400" b="1" u="none" strike="noStrike" dirty="0">
                          <a:effectLst/>
                        </a:rPr>
                        <a:t> </a:t>
                      </a:r>
                      <a:r>
                        <a:rPr lang="pt-BR" sz="1400" b="1" u="none" strike="noStrike" dirty="0" err="1">
                          <a:effectLst/>
                        </a:rPr>
                        <a:t>Owner</a:t>
                      </a:r>
                      <a:r>
                        <a:rPr lang="pt-BR" sz="1400" u="none" strike="noStrike" dirty="0">
                          <a:effectLst/>
                        </a:rPr>
                        <a:t> -&gt; Professor -&gt; voluntário </a:t>
                      </a:r>
                      <a:r>
                        <a:rPr lang="pt-BR" sz="1400" u="none" strike="noStrike" dirty="0" err="1">
                          <a:effectLst/>
                        </a:rPr>
                        <a:t>Electron</a:t>
                      </a:r>
                      <a:r>
                        <a:rPr lang="pt-BR" sz="1400" u="none" strike="noStrike" dirty="0">
                          <a:effectLst/>
                        </a:rPr>
                        <a:t> e Time </a:t>
                      </a:r>
                      <a:r>
                        <a:rPr lang="pt-BR" sz="1400" u="none" strike="noStrike" dirty="0" err="1">
                          <a:effectLst/>
                        </a:rPr>
                        <a:t>Elecron</a:t>
                      </a:r>
                      <a:r>
                        <a:rPr lang="pt-BR" sz="1400" u="none" strike="noStrike" dirty="0">
                          <a:effectLst/>
                        </a:rPr>
                        <a:t>                       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4549"/>
              </p:ext>
            </p:extLst>
          </p:nvPr>
        </p:nvGraphicFramePr>
        <p:xfrm>
          <a:off x="228600" y="2156765"/>
          <a:ext cx="8534399" cy="73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SCRUM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Aplicação: SCRUM + </a:t>
                      </a:r>
                      <a:r>
                        <a:rPr lang="pt-BR" sz="16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600" u="none" strike="noStrike" dirty="0">
                          <a:effectLst/>
                        </a:rPr>
                        <a:t> de habilidade +  Educação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Projeto </a:t>
                      </a:r>
                      <a:r>
                        <a:rPr lang="pt-BR" sz="1600" u="none" strike="noStrike" dirty="0" err="1">
                          <a:effectLst/>
                        </a:rPr>
                        <a:t>Electron</a:t>
                      </a:r>
                      <a:r>
                        <a:rPr lang="pt-BR" sz="1600" u="none" strike="noStrike" dirty="0">
                          <a:effectLst/>
                        </a:rPr>
                        <a:t> - Especificidades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Scrum</a:t>
            </a:r>
            <a:r>
              <a:rPr lang="pt-BR" dirty="0"/>
              <a:t> + </a:t>
            </a:r>
            <a:r>
              <a:rPr lang="pt-BR" dirty="0" err="1"/>
              <a:t>Mastery</a:t>
            </a:r>
            <a:r>
              <a:rPr lang="pt-BR" dirty="0"/>
              <a:t> </a:t>
            </a:r>
            <a:r>
              <a:rPr lang="pt-BR" dirty="0" err="1"/>
              <a:t>Learnign</a:t>
            </a:r>
            <a:r>
              <a:rPr lang="pt-BR" dirty="0"/>
              <a:t> +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05495"/>
              </p:ext>
            </p:extLst>
          </p:nvPr>
        </p:nvGraphicFramePr>
        <p:xfrm>
          <a:off x="304801" y="3048000"/>
          <a:ext cx="8534399" cy="3634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30553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Definição de projeto - </a:t>
                      </a:r>
                      <a:r>
                        <a:rPr lang="pt-BR" sz="1400" b="1" u="none" strike="noStrike" dirty="0">
                          <a:effectLst/>
                        </a:rPr>
                        <a:t>Fase 1 </a:t>
                      </a:r>
                      <a:r>
                        <a:rPr lang="pt-BR" sz="1400" b="1" u="none" strike="noStrike" dirty="0" smtClean="0">
                          <a:effectLst/>
                        </a:rPr>
                        <a:t>– </a:t>
                      </a:r>
                      <a:r>
                        <a:rPr lang="pt-BR" sz="1400" b="1" u="none" strike="noStrike" dirty="0">
                          <a:effectLst/>
                        </a:rPr>
                        <a:t>Início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1)Criar visão de projeto                               - User Stories - Epics              2) Identificar Scrum Master e Skateholders                                        3) Formar Time Scrum                      4) Desenvolver Epics( Conjunto de user stories)                                   5) Criar conjunto prioritário de características do produto               6) Criar um plano de "soltura" do produto em SPRINTS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1) Criar objetivos educacionais com </a:t>
                      </a:r>
                      <a:r>
                        <a:rPr lang="pt-BR" sz="1400" b="1" u="none" strike="noStrike" dirty="0">
                          <a:effectLst/>
                        </a:rPr>
                        <a:t>a taxonomia de Bloom </a:t>
                      </a:r>
                      <a:r>
                        <a:rPr lang="pt-BR" sz="1400" u="none" strike="noStrike" dirty="0">
                          <a:effectLst/>
                        </a:rPr>
                        <a:t>                                       2)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Master = Professor                         </a:t>
                      </a:r>
                      <a:r>
                        <a:rPr lang="pt-BR" sz="1400" u="none" strike="noStrike" dirty="0" err="1">
                          <a:effectLst/>
                        </a:rPr>
                        <a:t>Stakeholders</a:t>
                      </a:r>
                      <a:r>
                        <a:rPr lang="pt-BR" sz="1400" u="none" strike="noStrike" dirty="0">
                          <a:effectLst/>
                        </a:rPr>
                        <a:t> = alunos, </a:t>
                      </a:r>
                      <a:r>
                        <a:rPr lang="pt-BR" sz="1400" u="none" strike="noStrike" dirty="0" err="1">
                          <a:effectLst/>
                        </a:rPr>
                        <a:t>familias</a:t>
                      </a:r>
                      <a:r>
                        <a:rPr lang="pt-BR" sz="1400" u="none" strike="noStrike" dirty="0">
                          <a:effectLst/>
                        </a:rPr>
                        <a:t>, </a:t>
                      </a:r>
                      <a:r>
                        <a:rPr lang="pt-BR" sz="1400" u="none" strike="noStrike" dirty="0" err="1">
                          <a:effectLst/>
                        </a:rPr>
                        <a:t>governo,etc</a:t>
                      </a:r>
                      <a:r>
                        <a:rPr lang="pt-BR" sz="1400" u="none" strike="noStrike" dirty="0">
                          <a:effectLst/>
                        </a:rPr>
                        <a:t>                                                         3) Formar grupos de 3 ou 4 alunos, preferencialmente não amigos e com características complementares               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    4</a:t>
                      </a:r>
                      <a:r>
                        <a:rPr lang="pt-BR" sz="1400" u="none" strike="noStrike" dirty="0">
                          <a:effectLst/>
                        </a:rPr>
                        <a:t>) Dividir os objetivos educacionais em módulos                                                               5) Criar plano de </a:t>
                      </a:r>
                      <a:r>
                        <a:rPr lang="pt-BR" sz="1400" u="none" strike="noStrike" dirty="0" err="1">
                          <a:effectLst/>
                        </a:rPr>
                        <a:t>ascenção</a:t>
                      </a:r>
                      <a:r>
                        <a:rPr lang="pt-BR" sz="1400" u="none" strike="noStrike" dirty="0">
                          <a:effectLst/>
                        </a:rPr>
                        <a:t> dos alunos nos </a:t>
                      </a:r>
                      <a:r>
                        <a:rPr lang="pt-BR" sz="1400" b="1" u="none" strike="noStrike" dirty="0">
                          <a:effectLst/>
                        </a:rPr>
                        <a:t>níveis cognitivos de </a:t>
                      </a:r>
                      <a:r>
                        <a:rPr lang="pt-BR" sz="1400" b="1" u="none" strike="noStrike" dirty="0" err="1">
                          <a:effectLst/>
                        </a:rPr>
                        <a:t>bloom</a:t>
                      </a:r>
                      <a:r>
                        <a:rPr lang="pt-BR" sz="1400" u="none" strike="noStrike" dirty="0">
                          <a:effectLst/>
                        </a:rPr>
                        <a:t> para os conteúdos </a:t>
                      </a:r>
                      <a:r>
                        <a:rPr lang="pt-BR" sz="1400" u="none" strike="noStrike" dirty="0" smtClean="0">
                          <a:effectLst/>
                        </a:rPr>
                        <a:t>especificados                                    </a:t>
                      </a:r>
                      <a:r>
                        <a:rPr lang="pt-BR" sz="1400" u="none" strike="noStrike" dirty="0">
                          <a:effectLst/>
                        </a:rPr>
                        <a:t>6) Criar especificação de Sprint com os objetivos educacionais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1577"/>
              </p:ext>
            </p:extLst>
          </p:nvPr>
        </p:nvGraphicFramePr>
        <p:xfrm>
          <a:off x="304800" y="2232965"/>
          <a:ext cx="8534399" cy="73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SCRUM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Aplicação: SCRUM + </a:t>
                      </a:r>
                      <a:r>
                        <a:rPr lang="pt-BR" sz="16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600" u="none" strike="noStrike" dirty="0">
                          <a:effectLst/>
                        </a:rPr>
                        <a:t> de habilidade +  Educação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Projeto </a:t>
                      </a:r>
                      <a:r>
                        <a:rPr lang="pt-BR" sz="1600" u="none" strike="noStrike" dirty="0" err="1">
                          <a:effectLst/>
                        </a:rPr>
                        <a:t>Electron</a:t>
                      </a:r>
                      <a:r>
                        <a:rPr lang="pt-BR" sz="1600" u="none" strike="noStrike" dirty="0">
                          <a:effectLst/>
                        </a:rPr>
                        <a:t> - Especificidades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9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Scrum</a:t>
            </a:r>
            <a:r>
              <a:rPr lang="pt-BR" dirty="0"/>
              <a:t> + </a:t>
            </a:r>
            <a:r>
              <a:rPr lang="pt-BR" dirty="0" err="1"/>
              <a:t>Mastery</a:t>
            </a:r>
            <a:r>
              <a:rPr lang="pt-BR" dirty="0"/>
              <a:t> </a:t>
            </a:r>
            <a:r>
              <a:rPr lang="pt-BR" dirty="0" err="1"/>
              <a:t>Learnign</a:t>
            </a:r>
            <a:r>
              <a:rPr lang="pt-BR" dirty="0"/>
              <a:t> +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017029"/>
              </p:ext>
            </p:extLst>
          </p:nvPr>
        </p:nvGraphicFramePr>
        <p:xfrm>
          <a:off x="584200" y="2370614"/>
          <a:ext cx="7975600" cy="4487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2349500"/>
                <a:gridCol w="2349500"/>
                <a:gridCol w="1943100"/>
              </a:tblGrid>
              <a:tr h="29851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 Fase 2 : Plano de Projeto e  Estimação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1) Critérios de aceitação são criados (a ser feito pelo </a:t>
                      </a:r>
                      <a:r>
                        <a:rPr lang="pt-BR" sz="1400" u="none" strike="noStrike" dirty="0" err="1">
                          <a:effectLst/>
                        </a:rPr>
                        <a:t>Product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Owner</a:t>
                      </a:r>
                      <a:r>
                        <a:rPr lang="pt-BR" sz="1400" u="none" strike="noStrike" dirty="0">
                          <a:effectLst/>
                        </a:rPr>
                        <a:t> juntamente com o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Team)     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                2</a:t>
                      </a:r>
                      <a:r>
                        <a:rPr lang="pt-BR" sz="1400" u="none" strike="noStrike" dirty="0">
                          <a:effectLst/>
                        </a:rPr>
                        <a:t>)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Master e time estimam o esforço necessário para desenvolver as </a:t>
                      </a:r>
                      <a:r>
                        <a:rPr lang="pt-BR" sz="1400" u="none" strike="noStrike" dirty="0" err="1">
                          <a:effectLst/>
                        </a:rPr>
                        <a:t>User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Stories</a:t>
                      </a:r>
                      <a:r>
                        <a:rPr lang="pt-BR" sz="1400" u="none" strike="noStrike" dirty="0">
                          <a:effectLst/>
                        </a:rPr>
                        <a:t>                                         3)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master</a:t>
                      </a:r>
                      <a:r>
                        <a:rPr lang="pt-BR" sz="1400" u="none" strike="noStrike" dirty="0">
                          <a:effectLst/>
                        </a:rPr>
                        <a:t> e time se comprometem a desenvolver o produto de acordo com as </a:t>
                      </a:r>
                      <a:r>
                        <a:rPr lang="pt-BR" sz="1400" u="none" strike="noStrike" dirty="0" err="1">
                          <a:effectLst/>
                        </a:rPr>
                        <a:t>Epics</a:t>
                      </a:r>
                      <a:r>
                        <a:rPr lang="pt-BR" sz="1400" u="none" strike="noStrike" dirty="0">
                          <a:effectLst/>
                        </a:rPr>
                        <a:t>(Conjunto de </a:t>
                      </a:r>
                      <a:r>
                        <a:rPr lang="pt-BR" sz="1400" u="none" strike="noStrike" dirty="0" err="1">
                          <a:effectLst/>
                        </a:rPr>
                        <a:t>User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Stories</a:t>
                      </a:r>
                      <a:r>
                        <a:rPr lang="pt-BR" sz="1400" u="none" strike="noStrike" dirty="0">
                          <a:effectLst/>
                        </a:rPr>
                        <a:t>) e critérios de aceitação                             4)</a:t>
                      </a:r>
                      <a:r>
                        <a:rPr lang="pt-BR" sz="1400" u="none" strike="noStrike" dirty="0" err="1">
                          <a:effectLst/>
                        </a:rPr>
                        <a:t>User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Stories</a:t>
                      </a:r>
                      <a:r>
                        <a:rPr lang="pt-BR" sz="1400" u="none" strike="noStrike" dirty="0">
                          <a:effectLst/>
                        </a:rPr>
                        <a:t> são divididas em </a:t>
                      </a:r>
                      <a:r>
                        <a:rPr lang="pt-BR" sz="1400" u="none" strike="noStrike" dirty="0" err="1">
                          <a:effectLst/>
                        </a:rPr>
                        <a:t>subtarefas</a:t>
                      </a:r>
                      <a:r>
                        <a:rPr lang="pt-BR" sz="1400" u="none" strike="noStrike" dirty="0">
                          <a:effectLst/>
                        </a:rPr>
                        <a:t> para criar uma </a:t>
                      </a:r>
                      <a:r>
                        <a:rPr lang="pt-BR" sz="1400" u="none" strike="noStrike" dirty="0" err="1">
                          <a:effectLst/>
                        </a:rPr>
                        <a:t>Task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List</a:t>
                      </a:r>
                      <a:r>
                        <a:rPr lang="pt-BR" sz="1400" u="none" strike="noStrike" dirty="0">
                          <a:effectLst/>
                        </a:rPr>
                        <a:t>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                                       5</a:t>
                      </a:r>
                      <a:r>
                        <a:rPr lang="pt-BR" sz="1400" u="none" strike="noStrike" dirty="0">
                          <a:effectLst/>
                        </a:rPr>
                        <a:t>) Time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se </a:t>
                      </a:r>
                      <a:r>
                        <a:rPr lang="pt-BR" sz="1400" u="none" strike="noStrike" dirty="0" err="1">
                          <a:effectLst/>
                        </a:rPr>
                        <a:t>reune</a:t>
                      </a:r>
                      <a:r>
                        <a:rPr lang="pt-BR" sz="1400" u="none" strike="noStrike" dirty="0">
                          <a:effectLst/>
                        </a:rPr>
                        <a:t> para decidir quais tarefas serão realizadas na Sprint (Sprint </a:t>
                      </a:r>
                      <a:r>
                        <a:rPr lang="pt-BR" sz="1400" u="none" strike="noStrike" dirty="0" err="1">
                          <a:effectLst/>
                        </a:rPr>
                        <a:t>Backlog</a:t>
                      </a:r>
                      <a:r>
                        <a:rPr lang="pt-BR" sz="1400" u="none" strike="noStrike" dirty="0">
                          <a:effectLst/>
                        </a:rPr>
                        <a:t>)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                      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1) O professor, a cada Sprint, deve deixar claro quais serão os critérios de </a:t>
                      </a:r>
                      <a:r>
                        <a:rPr lang="pt-BR" sz="14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400" u="none" strike="noStrike" dirty="0">
                          <a:effectLst/>
                        </a:rPr>
                        <a:t> de habilidades preferencialmente utilizando a taxonomia de Bloom                                  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</a:t>
                      </a:r>
                      <a:r>
                        <a:rPr lang="pt-BR" sz="1400" u="none" strike="noStrike" dirty="0">
                          <a:effectLst/>
                        </a:rPr>
                        <a:t>2) Professor é responsável, a cada Sprint, por estimar o esforço necessário por parte da turma para as </a:t>
                      </a:r>
                      <a:r>
                        <a:rPr lang="pt-BR" sz="1400" u="none" strike="noStrike" dirty="0" err="1">
                          <a:effectLst/>
                        </a:rPr>
                        <a:t>masterizações</a:t>
                      </a:r>
                      <a:r>
                        <a:rPr lang="pt-BR" sz="1400" u="none" strike="noStrike" dirty="0">
                          <a:effectLst/>
                        </a:rPr>
                        <a:t> desejadas. A participação dos representantes de equipes com relação à definição de planos Sprint é crescente ao longo dos </a:t>
                      </a:r>
                      <a:r>
                        <a:rPr lang="pt-BR" sz="1400" u="none" strike="noStrike" dirty="0" err="1">
                          <a:effectLst/>
                        </a:rPr>
                        <a:t>Sprints</a:t>
                      </a:r>
                      <a:r>
                        <a:rPr lang="pt-BR" sz="1400" u="none" strike="noStrike" dirty="0">
                          <a:effectLst/>
                        </a:rPr>
                        <a:t>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40537"/>
              </p:ext>
            </p:extLst>
          </p:nvPr>
        </p:nvGraphicFramePr>
        <p:xfrm>
          <a:off x="533401" y="1547165"/>
          <a:ext cx="8534399" cy="73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SCRUM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Aplicação: SCRUM + </a:t>
                      </a:r>
                      <a:r>
                        <a:rPr lang="pt-BR" sz="16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600" u="none" strike="noStrike" dirty="0">
                          <a:effectLst/>
                        </a:rPr>
                        <a:t> de habilidade +  Educação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Projeto </a:t>
                      </a:r>
                      <a:r>
                        <a:rPr lang="pt-BR" sz="1600" u="none" strike="noStrike" dirty="0" err="1">
                          <a:effectLst/>
                        </a:rPr>
                        <a:t>Electron</a:t>
                      </a:r>
                      <a:r>
                        <a:rPr lang="pt-BR" sz="1600" u="none" strike="noStrike" dirty="0">
                          <a:effectLst/>
                        </a:rPr>
                        <a:t> - Especificidades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Scrum</a:t>
            </a:r>
            <a:r>
              <a:rPr lang="pt-BR" dirty="0"/>
              <a:t> + </a:t>
            </a:r>
            <a:r>
              <a:rPr lang="pt-BR" dirty="0" err="1"/>
              <a:t>Mastery</a:t>
            </a:r>
            <a:r>
              <a:rPr lang="pt-BR" dirty="0"/>
              <a:t> </a:t>
            </a:r>
            <a:r>
              <a:rPr lang="pt-BR" dirty="0" err="1"/>
              <a:t>Learnign</a:t>
            </a:r>
            <a:r>
              <a:rPr lang="pt-BR" dirty="0"/>
              <a:t> +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40866"/>
              </p:ext>
            </p:extLst>
          </p:nvPr>
        </p:nvGraphicFramePr>
        <p:xfrm>
          <a:off x="304801" y="2438400"/>
          <a:ext cx="8458200" cy="403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190"/>
                <a:gridCol w="2491667"/>
                <a:gridCol w="2491667"/>
                <a:gridCol w="2060676"/>
              </a:tblGrid>
              <a:tr h="40386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Fase 3 - Implementação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1) Criar os "entregáveis" do SPRINT  2) Realizar reuniões diárias rápidas de no máximo 15 minutospara discutir problemas e progresso        3) Atualizar o quadro Scrum de ( A FAZER , FAZENDO, FEITO)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1) Estudar o conteúdo especificado em grupo com a ajuda do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Master (Professor)                                                          2) Realizar reuniões diárias rápidas de no máximo 15 </a:t>
                      </a:r>
                      <a:r>
                        <a:rPr lang="pt-BR" sz="1400" u="none" strike="noStrike" dirty="0" err="1">
                          <a:effectLst/>
                        </a:rPr>
                        <a:t>minutospara</a:t>
                      </a:r>
                      <a:r>
                        <a:rPr lang="pt-BR" sz="1400" u="none" strike="noStrike" dirty="0">
                          <a:effectLst/>
                        </a:rPr>
                        <a:t> discutir problemas e progresso                                    </a:t>
                      </a:r>
                      <a:r>
                        <a:rPr lang="pt-BR" sz="1400" u="none" strike="noStrike" dirty="0" smtClean="0">
                          <a:effectLst/>
                        </a:rPr>
                        <a:t>      3</a:t>
                      </a:r>
                      <a:r>
                        <a:rPr lang="pt-BR" sz="1400" u="none" strike="noStrike" dirty="0">
                          <a:effectLst/>
                        </a:rPr>
                        <a:t>)  A equipe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decide os meios de aprendizagem que usarão com auxílio do professor. A cada Sprint, a equipe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deve ficar mais livre para decidir os meios mais eficientes de aprendizagem                                                       4) Atualizar o quadro </a:t>
                      </a:r>
                      <a:r>
                        <a:rPr lang="pt-BR" sz="1400" u="none" strike="noStrike" dirty="0" err="1">
                          <a:effectLst/>
                        </a:rPr>
                        <a:t>Scrum</a:t>
                      </a:r>
                      <a:r>
                        <a:rPr lang="pt-BR" sz="1400" u="none" strike="noStrike" dirty="0">
                          <a:effectLst/>
                        </a:rPr>
                        <a:t> de ( A </a:t>
                      </a:r>
                      <a:r>
                        <a:rPr lang="pt-BR" sz="1400" b="1" u="none" strike="noStrike" dirty="0">
                          <a:effectLst/>
                        </a:rPr>
                        <a:t>FAZER , FAZENDO, FEITO</a:t>
                      </a:r>
                      <a:r>
                        <a:rPr lang="pt-BR" sz="1400" u="none" strike="noStrike" dirty="0">
                          <a:effectLst/>
                        </a:rPr>
                        <a:t>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Realizar duas reuniões semanais de 10 minutos, além da aula, virtualmente( </a:t>
                      </a:r>
                      <a:r>
                        <a:rPr lang="pt-BR" sz="1400" u="none" strike="noStrike" dirty="0" err="1">
                          <a:effectLst/>
                        </a:rPr>
                        <a:t>skype</a:t>
                      </a:r>
                      <a:r>
                        <a:rPr lang="pt-BR" sz="1400" u="none" strike="noStrike" dirty="0">
                          <a:effectLst/>
                        </a:rPr>
                        <a:t>, </a:t>
                      </a:r>
                      <a:r>
                        <a:rPr lang="pt-BR" sz="1400" u="none" strike="noStrike" dirty="0" err="1">
                          <a:effectLst/>
                        </a:rPr>
                        <a:t>google</a:t>
                      </a:r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err="1">
                          <a:effectLst/>
                        </a:rPr>
                        <a:t>etc</a:t>
                      </a:r>
                      <a:r>
                        <a:rPr lang="pt-BR" sz="1400" u="none" strike="noStrike" dirty="0">
                          <a:effectLst/>
                        </a:rPr>
                        <a:t>) -&gt; Usar o comparecimento e não atraso às reuniões como um dos critérios de aprovação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08647"/>
              </p:ext>
            </p:extLst>
          </p:nvPr>
        </p:nvGraphicFramePr>
        <p:xfrm>
          <a:off x="304800" y="1600200"/>
          <a:ext cx="8534399" cy="73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930"/>
                <a:gridCol w="2514114"/>
                <a:gridCol w="2514114"/>
                <a:gridCol w="2079241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SCRUM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Aplicação: SCRUM + </a:t>
                      </a:r>
                      <a:r>
                        <a:rPr lang="pt-BR" sz="1600" u="none" strike="noStrike" dirty="0" err="1">
                          <a:effectLst/>
                        </a:rPr>
                        <a:t>Masterização</a:t>
                      </a:r>
                      <a:r>
                        <a:rPr lang="pt-BR" sz="1600" u="none" strike="noStrike" dirty="0">
                          <a:effectLst/>
                        </a:rPr>
                        <a:t> de habilidade +  Educação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Projeto </a:t>
                      </a:r>
                      <a:r>
                        <a:rPr lang="pt-BR" sz="1600" u="none" strike="noStrike" dirty="0" err="1">
                          <a:effectLst/>
                        </a:rPr>
                        <a:t>Electron</a:t>
                      </a:r>
                      <a:r>
                        <a:rPr lang="pt-BR" sz="1600" u="none" strike="noStrike" dirty="0">
                          <a:effectLst/>
                        </a:rPr>
                        <a:t> - Especificidades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6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Scrum</a:t>
            </a:r>
            <a:r>
              <a:rPr lang="pt-BR" dirty="0"/>
              <a:t> + </a:t>
            </a:r>
            <a:r>
              <a:rPr lang="pt-BR" dirty="0" err="1"/>
              <a:t>Mastery</a:t>
            </a:r>
            <a:r>
              <a:rPr lang="pt-BR" dirty="0"/>
              <a:t> </a:t>
            </a:r>
            <a:r>
              <a:rPr lang="pt-BR" dirty="0" err="1"/>
              <a:t>Learnign</a:t>
            </a:r>
            <a:r>
              <a:rPr lang="pt-BR" dirty="0"/>
              <a:t> +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yeah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542045"/>
              </p:ext>
            </p:extLst>
          </p:nvPr>
        </p:nvGraphicFramePr>
        <p:xfrm>
          <a:off x="152401" y="1752600"/>
          <a:ext cx="8407399" cy="4152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696"/>
                <a:gridCol w="2476702"/>
                <a:gridCol w="2476702"/>
                <a:gridCol w="2048299"/>
              </a:tblGrid>
              <a:tr h="411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Fase 4 - Revisão e Retrospecto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1)Os entregáveis são mostrados para os </a:t>
                      </a:r>
                      <a:r>
                        <a:rPr lang="pt-BR" sz="1600" u="none" strike="noStrike" dirty="0" err="1">
                          <a:effectLst/>
                        </a:rPr>
                        <a:t>Stakeholders</a:t>
                      </a:r>
                      <a:r>
                        <a:rPr lang="pt-BR" sz="1600" u="none" strike="noStrike" dirty="0">
                          <a:effectLst/>
                        </a:rPr>
                        <a:t>                                                      2) Essas reuniões são feitas para garantir a aprovação do produto desenvolvido e fazer os ajustes necessários o mais rápido possível                                               3) O </a:t>
                      </a:r>
                      <a:r>
                        <a:rPr lang="pt-BR" sz="1600" u="none" strike="noStrike" dirty="0" err="1">
                          <a:effectLst/>
                        </a:rPr>
                        <a:t>Scrum</a:t>
                      </a:r>
                      <a:r>
                        <a:rPr lang="pt-BR" sz="1600" u="none" strike="noStrike" dirty="0">
                          <a:effectLst/>
                        </a:rPr>
                        <a:t> Master e o time </a:t>
                      </a:r>
                      <a:r>
                        <a:rPr lang="pt-BR" sz="1600" u="none" strike="noStrike" dirty="0" err="1">
                          <a:effectLst/>
                        </a:rPr>
                        <a:t>Scrum</a:t>
                      </a:r>
                      <a:r>
                        <a:rPr lang="pt-BR" sz="1600" u="none" strike="noStrike" dirty="0">
                          <a:effectLst/>
                        </a:rPr>
                        <a:t> se </a:t>
                      </a:r>
                      <a:r>
                        <a:rPr lang="pt-BR" sz="1600" u="none" strike="noStrike" dirty="0" err="1">
                          <a:effectLst/>
                        </a:rPr>
                        <a:t>reunem</a:t>
                      </a:r>
                      <a:r>
                        <a:rPr lang="pt-BR" sz="1600" u="none" strike="noStrike" dirty="0">
                          <a:effectLst/>
                        </a:rPr>
                        <a:t> para discutir o que foi aprendido no SPRINT                                                        4) Informação é documentada para </a:t>
                      </a:r>
                      <a:r>
                        <a:rPr lang="pt-BR" sz="1600" u="none" strike="noStrike" dirty="0" err="1">
                          <a:effectLst/>
                        </a:rPr>
                        <a:t>futuroa</a:t>
                      </a:r>
                      <a:r>
                        <a:rPr lang="pt-BR" sz="1600" u="none" strike="noStrike" dirty="0">
                          <a:effectLst/>
                        </a:rPr>
                        <a:t> SPRINTS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1)A equipe </a:t>
                      </a:r>
                      <a:r>
                        <a:rPr lang="pt-BR" sz="1600" u="none" strike="noStrike" dirty="0" err="1">
                          <a:effectLst/>
                        </a:rPr>
                        <a:t>Scrum</a:t>
                      </a:r>
                      <a:r>
                        <a:rPr lang="pt-BR" sz="1600" u="none" strike="noStrike" dirty="0">
                          <a:effectLst/>
                        </a:rPr>
                        <a:t> desenvolve testes rápidos( para serem resolvidos em no máximo 20 minutos) para que as outras equipes resolvam do conteúdo estudado no Sprint e entrega o gabarito para o professor                                                         2) A equipe resolve, no tempo estipulado, os testes compartilhados        </a:t>
                      </a:r>
                      <a:r>
                        <a:rPr lang="pt-BR" sz="1600" u="none" strike="noStrike" dirty="0" smtClean="0">
                          <a:effectLst/>
                        </a:rPr>
                        <a:t>              </a:t>
                      </a:r>
                      <a:r>
                        <a:rPr lang="pt-BR" sz="1600" u="none" strike="noStrike" dirty="0">
                          <a:effectLst/>
                        </a:rPr>
                        <a:t>3) Após os testes de unidade, o professor e os alunos tem uma aula para revisar o que foi aprendido de acordo com os objetivos educacionais traçados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Testes online?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15" marR="7315" marT="731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6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Taxonomia de Bloom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taxonomia de Bloom é utilizada para </a:t>
            </a:r>
            <a:r>
              <a:rPr lang="pt-BR" dirty="0" err="1" smtClean="0"/>
              <a:t>desecrever</a:t>
            </a:r>
            <a:r>
              <a:rPr lang="pt-BR" dirty="0" smtClean="0"/>
              <a:t> </a:t>
            </a:r>
            <a:r>
              <a:rPr lang="pt-BR" b="1" dirty="0" smtClean="0"/>
              <a:t>objetivos educacionais</a:t>
            </a:r>
            <a:r>
              <a:rPr lang="pt-BR" dirty="0" smtClean="0"/>
              <a:t> em 3 domínios em ordem crescente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29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Taxonomina</a:t>
            </a:r>
            <a:r>
              <a:rPr lang="pt-BR" dirty="0" smtClean="0"/>
              <a:t> de Bloom 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9" t="21806" r="40937" b="27360"/>
          <a:stretch/>
        </p:blipFill>
        <p:spPr bwMode="auto">
          <a:xfrm>
            <a:off x="2300613" y="1855133"/>
            <a:ext cx="4542774" cy="401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55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Taxonomia</a:t>
            </a:r>
            <a:r>
              <a:rPr lang="en-US" dirty="0" smtClean="0"/>
              <a:t> de </a:t>
            </a:r>
            <a:r>
              <a:rPr lang="en-US" dirty="0" smtClean="0"/>
              <a:t>Bloom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2148307"/>
          <a:ext cx="8229601" cy="3429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9"/>
                <a:gridCol w="1175479"/>
                <a:gridCol w="1175479"/>
                <a:gridCol w="1175479"/>
                <a:gridCol w="1175479"/>
                <a:gridCol w="1176103"/>
                <a:gridCol w="1176103"/>
              </a:tblGrid>
              <a:tr h="7195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Remember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Understand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Analyze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Apply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pt-BR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</a:tr>
              <a:tr h="674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Objective 1: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</a:tr>
              <a:tr h="674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Objective 2: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</a:tr>
              <a:tr h="674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Objective 3: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</a:tr>
              <a:tr h="674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Objective 4: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7456" marR="674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Indice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Metodologia</a:t>
            </a:r>
            <a:r>
              <a:rPr lang="en-US" dirty="0" smtClean="0"/>
              <a:t> </a:t>
            </a:r>
            <a:r>
              <a:rPr lang="en-US" dirty="0" smtClean="0"/>
              <a:t>Scrum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Aprendizagem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masterização</a:t>
            </a:r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5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– Electron first born bloom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15972" r="18554" b="20000"/>
          <a:stretch/>
        </p:blipFill>
        <p:spPr bwMode="auto">
          <a:xfrm>
            <a:off x="620300" y="1600200"/>
            <a:ext cx="790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1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https://app.scrumdo.com/organization/tg1/dashboard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4412895" cy="2956864"/>
          </a:xfrm>
        </p:spPr>
      </p:pic>
      <p:sp>
        <p:nvSpPr>
          <p:cNvPr id="5" name="Mais 4"/>
          <p:cNvSpPr/>
          <p:nvPr/>
        </p:nvSpPr>
        <p:spPr>
          <a:xfrm>
            <a:off x="4191000" y="2895600"/>
            <a:ext cx="15240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2590800"/>
            <a:ext cx="193548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2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</a:t>
            </a:r>
            <a:r>
              <a:rPr lang="pt-BR" dirty="0" err="1" smtClean="0"/>
              <a:t>Scrum</a:t>
            </a:r>
            <a:endParaRPr lang="pt-BR" dirty="0"/>
          </a:p>
          <a:p>
            <a:r>
              <a:rPr lang="pt-BR" dirty="0" smtClean="0"/>
              <a:t>Papéis</a:t>
            </a:r>
          </a:p>
          <a:p>
            <a:r>
              <a:rPr lang="pt-BR" dirty="0" smtClean="0"/>
              <a:t>Definição do projeto</a:t>
            </a:r>
          </a:p>
          <a:p>
            <a:r>
              <a:rPr lang="pt-BR" dirty="0" smtClean="0"/>
              <a:t>Fluxo de um projeto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Por que </a:t>
            </a:r>
            <a:r>
              <a:rPr lang="pt-BR" dirty="0" err="1" smtClean="0"/>
              <a:t>Scrum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Scrum </a:t>
            </a:r>
            <a:r>
              <a:rPr lang="pt-BR" dirty="0" smtClean="0"/>
              <a:t>é uma metodologia ágil de desenvolvimento de projetos</a:t>
            </a:r>
          </a:p>
          <a:p>
            <a:pPr lvl="1"/>
            <a:r>
              <a:rPr lang="pt-BR" dirty="0" smtClean="0"/>
              <a:t>Tem como ponto chaves</a:t>
            </a:r>
          </a:p>
          <a:p>
            <a:pPr lvl="2"/>
            <a:r>
              <a:rPr lang="pt-BR" dirty="0" smtClean="0"/>
              <a:t>Revisão frequente dos requisitos de projeto a cada Sprint</a:t>
            </a:r>
          </a:p>
          <a:p>
            <a:pPr lvl="2"/>
            <a:r>
              <a:rPr lang="pt-BR" dirty="0" smtClean="0"/>
              <a:t>Melhora contínua</a:t>
            </a:r>
          </a:p>
          <a:p>
            <a:pPr lvl="2"/>
            <a:r>
              <a:rPr lang="pt-BR" dirty="0" smtClean="0"/>
              <a:t>Uso de </a:t>
            </a:r>
            <a:r>
              <a:rPr lang="pt-BR" b="1" dirty="0" err="1" smtClean="0"/>
              <a:t>Sprints</a:t>
            </a:r>
            <a:endParaRPr lang="pt-BR" b="1" dirty="0" smtClean="0"/>
          </a:p>
          <a:p>
            <a:pPr lvl="2"/>
            <a:r>
              <a:rPr lang="pt-BR" b="1" dirty="0" smtClean="0"/>
              <a:t>Valor </a:t>
            </a:r>
            <a:r>
              <a:rPr lang="pt-BR" b="1" dirty="0" err="1" smtClean="0"/>
              <a:t>agredado</a:t>
            </a:r>
            <a:r>
              <a:rPr lang="pt-BR" b="1" dirty="0" smtClean="0"/>
              <a:t> </a:t>
            </a:r>
            <a:r>
              <a:rPr lang="pt-BR" dirty="0" smtClean="0"/>
              <a:t>acima de </a:t>
            </a:r>
            <a:r>
              <a:rPr lang="pt-BR" b="1" dirty="0" err="1" smtClean="0"/>
              <a:t>obediciência</a:t>
            </a:r>
            <a:r>
              <a:rPr lang="pt-BR" b="1" dirty="0" smtClean="0"/>
              <a:t> a </a:t>
            </a:r>
            <a:r>
              <a:rPr lang="pt-BR" b="1" dirty="0" err="1" smtClean="0"/>
              <a:t>cronograna</a:t>
            </a:r>
            <a:r>
              <a:rPr lang="pt-BR" b="1" dirty="0" smtClean="0"/>
              <a:t> e processos</a:t>
            </a:r>
          </a:p>
          <a:p>
            <a:pPr lvl="2"/>
            <a:r>
              <a:rPr lang="pt-BR" dirty="0" smtClean="0"/>
              <a:t>Entrega contínua(  a cada Sprint) de valor </a:t>
            </a:r>
          </a:p>
          <a:p>
            <a:pPr marL="914400" lvl="2" indent="0">
              <a:buNone/>
            </a:pPr>
            <a:r>
              <a:rPr lang="pt-BR" dirty="0" smtClean="0"/>
              <a:t> 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2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Papéis</a:t>
            </a:r>
          </a:p>
          <a:p>
            <a:pPr lvl="1"/>
            <a:r>
              <a:rPr lang="pt-BR" b="1" i="1" dirty="0" err="1" smtClean="0"/>
              <a:t>Product</a:t>
            </a:r>
            <a:r>
              <a:rPr lang="pt-BR" b="1" i="1" dirty="0" smtClean="0"/>
              <a:t> </a:t>
            </a:r>
            <a:r>
              <a:rPr lang="pt-BR" b="1" i="1" dirty="0" err="1" smtClean="0"/>
              <a:t>Owner</a:t>
            </a:r>
            <a:r>
              <a:rPr lang="pt-BR" b="1" i="1" dirty="0" smtClean="0"/>
              <a:t> </a:t>
            </a:r>
            <a:r>
              <a:rPr lang="pt-BR" i="1" dirty="0" smtClean="0"/>
              <a:t>-&gt; Representante da </a:t>
            </a:r>
            <a:r>
              <a:rPr lang="en-US" i="1" dirty="0" smtClean="0"/>
              <a:t>“</a:t>
            </a:r>
            <a:r>
              <a:rPr lang="en-US" i="1" dirty="0" err="1" smtClean="0"/>
              <a:t>voz</a:t>
            </a:r>
            <a:r>
              <a:rPr lang="en-US" i="1" dirty="0" smtClean="0"/>
              <a:t> do </a:t>
            </a:r>
            <a:r>
              <a:rPr lang="en-US" i="1" dirty="0" err="1" smtClean="0"/>
              <a:t>cliente</a:t>
            </a:r>
            <a:r>
              <a:rPr lang="en-US" i="1" dirty="0" smtClean="0"/>
              <a:t>”</a:t>
            </a:r>
          </a:p>
          <a:p>
            <a:pPr lvl="1"/>
            <a:r>
              <a:rPr lang="pt-BR" dirty="0" smtClean="0"/>
              <a:t> </a:t>
            </a:r>
            <a:r>
              <a:rPr lang="pt-BR" b="1" dirty="0" err="1" smtClean="0"/>
              <a:t>Scrum</a:t>
            </a:r>
            <a:r>
              <a:rPr lang="pt-BR" b="1" dirty="0" smtClean="0"/>
              <a:t> Master </a:t>
            </a:r>
            <a:r>
              <a:rPr lang="pt-BR" dirty="0" smtClean="0"/>
              <a:t>-&gt; </a:t>
            </a:r>
            <a:r>
              <a:rPr lang="pt-BR" i="1" dirty="0" smtClean="0"/>
              <a:t>Gerente do time </a:t>
            </a:r>
            <a:r>
              <a:rPr lang="pt-BR" i="1" dirty="0" err="1" smtClean="0"/>
              <a:t>Scrum</a:t>
            </a:r>
            <a:r>
              <a:rPr lang="pt-BR" i="1" dirty="0" smtClean="0"/>
              <a:t> responsável por certificar-se que os princípios </a:t>
            </a:r>
            <a:r>
              <a:rPr lang="pt-BR" i="1" dirty="0" err="1" smtClean="0"/>
              <a:t>Scrum</a:t>
            </a:r>
            <a:r>
              <a:rPr lang="pt-BR" i="1" dirty="0" smtClean="0"/>
              <a:t> estão sendo seguidos pela equipe e também responsável por coletar os </a:t>
            </a:r>
            <a:r>
              <a:rPr lang="pt-BR" b="1" i="1" dirty="0" smtClean="0"/>
              <a:t>requisitos de projeto</a:t>
            </a:r>
            <a:r>
              <a:rPr lang="pt-BR" i="1" dirty="0" smtClean="0"/>
              <a:t> junto ao </a:t>
            </a:r>
            <a:r>
              <a:rPr lang="pt-BR" b="1" i="1" dirty="0" err="1" smtClean="0"/>
              <a:t>Product</a:t>
            </a:r>
            <a:r>
              <a:rPr lang="pt-BR" b="1" i="1" dirty="0" smtClean="0"/>
              <a:t> </a:t>
            </a:r>
            <a:r>
              <a:rPr lang="pt-BR" b="1" i="1" dirty="0" err="1" smtClean="0"/>
              <a:t>Owner</a:t>
            </a:r>
            <a:endParaRPr lang="pt-BR" b="1" i="1" dirty="0" smtClean="0"/>
          </a:p>
          <a:p>
            <a:pPr lvl="1"/>
            <a:r>
              <a:rPr lang="pt-BR" b="1" i="1" dirty="0" smtClean="0"/>
              <a:t>Time </a:t>
            </a:r>
            <a:r>
              <a:rPr lang="pt-BR" b="1" i="1" dirty="0" err="1" smtClean="0"/>
              <a:t>Scrum</a:t>
            </a:r>
            <a:r>
              <a:rPr lang="pt-BR" b="1" i="1" dirty="0" smtClean="0"/>
              <a:t> -&gt; </a:t>
            </a:r>
            <a:r>
              <a:rPr lang="pt-BR" i="1" dirty="0" smtClean="0"/>
              <a:t>Equipe responsável por desenvolver os </a:t>
            </a:r>
            <a:r>
              <a:rPr lang="pt-BR" b="1" i="1" dirty="0" smtClean="0"/>
              <a:t>requisitos de projeto.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11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Definição de projeto</a:t>
            </a:r>
          </a:p>
          <a:p>
            <a:pPr lvl="1"/>
            <a:r>
              <a:rPr lang="pt-BR" dirty="0" smtClean="0"/>
              <a:t>O projeto </a:t>
            </a:r>
            <a:r>
              <a:rPr lang="pt-BR" dirty="0" err="1" smtClean="0"/>
              <a:t>Scrum</a:t>
            </a:r>
            <a:r>
              <a:rPr lang="pt-BR" dirty="0" smtClean="0"/>
              <a:t> é definido segundo as seguintes fases</a:t>
            </a:r>
          </a:p>
          <a:p>
            <a:pPr lvl="2"/>
            <a:r>
              <a:rPr lang="pt-BR" dirty="0" smtClean="0"/>
              <a:t>Fase 1  - </a:t>
            </a:r>
            <a:r>
              <a:rPr lang="pt-BR" b="1" dirty="0" smtClean="0"/>
              <a:t>Início</a:t>
            </a:r>
          </a:p>
          <a:p>
            <a:pPr lvl="3"/>
            <a:r>
              <a:rPr lang="pt-BR" dirty="0" smtClean="0"/>
              <a:t>Criar Visão de Projeto</a:t>
            </a:r>
          </a:p>
          <a:p>
            <a:pPr lvl="4"/>
            <a:r>
              <a:rPr lang="pt-BR" dirty="0" smtClean="0"/>
              <a:t>Descrição da </a:t>
            </a:r>
            <a:r>
              <a:rPr lang="pt-BR" b="1" dirty="0" smtClean="0"/>
              <a:t>necessidade dos clientes</a:t>
            </a:r>
            <a:r>
              <a:rPr lang="pt-BR" dirty="0" smtClean="0"/>
              <a:t> e as </a:t>
            </a:r>
            <a:r>
              <a:rPr lang="pt-BR" b="1" dirty="0" smtClean="0"/>
              <a:t>características do produto</a:t>
            </a:r>
            <a:r>
              <a:rPr lang="pt-BR" dirty="0" smtClean="0"/>
              <a:t> que resolvem as necessidades</a:t>
            </a:r>
          </a:p>
          <a:p>
            <a:pPr lvl="5"/>
            <a:r>
              <a:rPr lang="pt-BR" dirty="0" smtClean="0"/>
              <a:t>Características funcionais  </a:t>
            </a:r>
          </a:p>
          <a:p>
            <a:pPr lvl="6"/>
            <a:r>
              <a:rPr lang="pt-BR" dirty="0" smtClean="0"/>
              <a:t>  Ser capaz de ....</a:t>
            </a:r>
          </a:p>
          <a:p>
            <a:pPr lvl="5"/>
            <a:r>
              <a:rPr lang="pt-BR" dirty="0" smtClean="0"/>
              <a:t>Características não funcionais</a:t>
            </a:r>
          </a:p>
          <a:p>
            <a:pPr lvl="6"/>
            <a:r>
              <a:rPr lang="pt-BR" dirty="0" smtClean="0"/>
              <a:t>Performance </a:t>
            </a:r>
          </a:p>
          <a:p>
            <a:pPr lvl="6"/>
            <a:r>
              <a:rPr lang="pt-BR" dirty="0" smtClean="0"/>
              <a:t>Robustez</a:t>
            </a:r>
          </a:p>
          <a:p>
            <a:pPr lvl="4"/>
            <a:r>
              <a:rPr lang="pt-BR" b="1" dirty="0" smtClean="0"/>
              <a:t>USER STORIES!</a:t>
            </a:r>
          </a:p>
          <a:p>
            <a:pPr lvl="5"/>
            <a:r>
              <a:rPr lang="pt-BR" dirty="0"/>
              <a:t> </a:t>
            </a:r>
            <a:r>
              <a:rPr lang="en-US" dirty="0" smtClean="0"/>
              <a:t>“</a:t>
            </a:r>
            <a:r>
              <a:rPr lang="pt-BR" dirty="0" smtClean="0"/>
              <a:t>Como um </a:t>
            </a:r>
            <a:r>
              <a:rPr lang="pt-BR" b="1" dirty="0" smtClean="0"/>
              <a:t>(tipo de usuário), </a:t>
            </a:r>
            <a:r>
              <a:rPr lang="pt-BR" dirty="0" smtClean="0"/>
              <a:t>Eu quero </a:t>
            </a:r>
            <a:r>
              <a:rPr lang="pt-BR" b="1" dirty="0" smtClean="0"/>
              <a:t>(alguma coisa) </a:t>
            </a:r>
            <a:r>
              <a:rPr lang="pt-BR" dirty="0" smtClean="0"/>
              <a:t>para que </a:t>
            </a:r>
            <a:r>
              <a:rPr lang="pt-BR" b="1" dirty="0" smtClean="0"/>
              <a:t>(alguma razão)</a:t>
            </a:r>
            <a:r>
              <a:rPr lang="en-US" b="1" dirty="0" smtClean="0"/>
              <a:t>”</a:t>
            </a:r>
            <a:r>
              <a:rPr lang="pt-BR" dirty="0" smtClean="0"/>
              <a:t> </a:t>
            </a:r>
          </a:p>
          <a:p>
            <a:pPr lvl="5"/>
            <a:r>
              <a:rPr lang="en-US" b="1" dirty="0" smtClean="0"/>
              <a:t>Epics -&gt;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b="1" dirty="0" smtClean="0"/>
              <a:t>User Stories -&gt; </a:t>
            </a:r>
            <a:r>
              <a:rPr lang="en-US" dirty="0"/>
              <a:t> </a:t>
            </a:r>
            <a:r>
              <a:rPr lang="en-US" dirty="0" smtClean="0"/>
              <a:t>Parte da Vis</a:t>
            </a:r>
            <a:r>
              <a:rPr lang="pt-BR" dirty="0" err="1" smtClean="0"/>
              <a:t>ão</a:t>
            </a:r>
            <a:r>
              <a:rPr lang="pt-BR" dirty="0" smtClean="0"/>
              <a:t> de Projeto</a:t>
            </a:r>
            <a:endParaRPr lang="pt-BR" b="1" dirty="0" smtClean="0"/>
          </a:p>
          <a:p>
            <a:pPr lvl="6"/>
            <a:endParaRPr lang="en-US" i="1" dirty="0" smtClean="0"/>
          </a:p>
          <a:p>
            <a:pPr marL="3200400" lvl="7" indent="0">
              <a:buNone/>
            </a:pPr>
            <a:endParaRPr lang="pt-BR" dirty="0" smtClean="0"/>
          </a:p>
          <a:p>
            <a:pPr marL="2743200" lvl="6" indent="0">
              <a:buNone/>
            </a:pPr>
            <a:r>
              <a:rPr lang="pt-BR" dirty="0" smtClean="0"/>
              <a:t>		</a:t>
            </a:r>
            <a:endParaRPr lang="pt-BR" dirty="0"/>
          </a:p>
          <a:p>
            <a:pPr lvl="6"/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03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Definição de projeto</a:t>
            </a:r>
          </a:p>
          <a:p>
            <a:pPr lvl="1"/>
            <a:r>
              <a:rPr lang="pt-BR" dirty="0" smtClean="0"/>
              <a:t>O projeto </a:t>
            </a:r>
            <a:r>
              <a:rPr lang="pt-BR" dirty="0" err="1" smtClean="0"/>
              <a:t>Scrum</a:t>
            </a:r>
            <a:r>
              <a:rPr lang="pt-BR" dirty="0" smtClean="0"/>
              <a:t> é definido segundo as seguintes fases</a:t>
            </a:r>
          </a:p>
          <a:p>
            <a:pPr lvl="2"/>
            <a:r>
              <a:rPr lang="pt-BR" dirty="0" smtClean="0"/>
              <a:t>Fase 2  - Plano de projeto e estimações</a:t>
            </a:r>
          </a:p>
          <a:p>
            <a:pPr lvl="3"/>
            <a:r>
              <a:rPr lang="pt-BR" b="1" dirty="0" smtClean="0"/>
              <a:t>Critérios de aceitação </a:t>
            </a:r>
            <a:r>
              <a:rPr lang="pt-BR" dirty="0" smtClean="0"/>
              <a:t>são criados (a ser feito pelo</a:t>
            </a:r>
            <a:r>
              <a:rPr lang="pt-BR" b="1" dirty="0" smtClean="0"/>
              <a:t>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juntamente com o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b="1" dirty="0" smtClean="0"/>
              <a:t> Team)</a:t>
            </a:r>
          </a:p>
          <a:p>
            <a:pPr lvl="3"/>
            <a:r>
              <a:rPr lang="pt-BR" b="1" dirty="0" err="1" smtClean="0"/>
              <a:t>Scrum</a:t>
            </a:r>
            <a:r>
              <a:rPr lang="pt-BR" b="1" dirty="0" smtClean="0"/>
              <a:t> Master e time </a:t>
            </a:r>
            <a:r>
              <a:rPr lang="pt-BR" dirty="0" smtClean="0"/>
              <a:t>estimam o</a:t>
            </a:r>
            <a:r>
              <a:rPr lang="pt-BR" b="1" dirty="0" smtClean="0"/>
              <a:t> esforço necessário </a:t>
            </a:r>
            <a:r>
              <a:rPr lang="pt-BR" dirty="0" smtClean="0"/>
              <a:t>para desenvolver</a:t>
            </a:r>
            <a:r>
              <a:rPr lang="pt-BR" b="1" dirty="0" smtClean="0"/>
              <a:t> as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Stories</a:t>
            </a:r>
            <a:endParaRPr lang="pt-BR" b="1" dirty="0" smtClean="0"/>
          </a:p>
          <a:p>
            <a:pPr lvl="3"/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e time </a:t>
            </a:r>
            <a:r>
              <a:rPr lang="pt-BR" dirty="0" smtClean="0"/>
              <a:t>se comprometem a desenvolver o produto de acordo com</a:t>
            </a:r>
            <a:r>
              <a:rPr lang="pt-BR" b="1" dirty="0" smtClean="0"/>
              <a:t> </a:t>
            </a:r>
            <a:r>
              <a:rPr lang="pt-BR" dirty="0" smtClean="0"/>
              <a:t>as</a:t>
            </a:r>
            <a:r>
              <a:rPr lang="pt-BR" b="1" dirty="0" smtClean="0"/>
              <a:t> </a:t>
            </a:r>
            <a:r>
              <a:rPr lang="pt-BR" b="1" dirty="0" err="1" smtClean="0"/>
              <a:t>Epics</a:t>
            </a:r>
            <a:r>
              <a:rPr lang="pt-BR" b="1" dirty="0" smtClean="0"/>
              <a:t>(Conjunto de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Stories</a:t>
            </a:r>
            <a:r>
              <a:rPr lang="pt-BR" b="1" dirty="0" smtClean="0"/>
              <a:t>) </a:t>
            </a:r>
            <a:r>
              <a:rPr lang="pt-BR" dirty="0" smtClean="0"/>
              <a:t>e </a:t>
            </a:r>
            <a:r>
              <a:rPr lang="pt-BR" b="1" dirty="0" smtClean="0"/>
              <a:t>critérios de aceitação</a:t>
            </a:r>
          </a:p>
          <a:p>
            <a:pPr lvl="3"/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Stories</a:t>
            </a:r>
            <a:r>
              <a:rPr lang="pt-BR" b="1" dirty="0" smtClean="0"/>
              <a:t> </a:t>
            </a:r>
            <a:r>
              <a:rPr lang="pt-BR" dirty="0" smtClean="0"/>
              <a:t>são divididas em </a:t>
            </a:r>
            <a:r>
              <a:rPr lang="pt-BR" dirty="0" err="1" smtClean="0"/>
              <a:t>subtarefas</a:t>
            </a:r>
            <a:r>
              <a:rPr lang="pt-BR" dirty="0" smtClean="0"/>
              <a:t> para criar</a:t>
            </a:r>
            <a:r>
              <a:rPr lang="pt-BR" b="1" dirty="0" smtClean="0"/>
              <a:t> uma </a:t>
            </a:r>
            <a:r>
              <a:rPr lang="pt-BR" b="1" dirty="0" err="1" smtClean="0"/>
              <a:t>Task</a:t>
            </a:r>
            <a:r>
              <a:rPr lang="pt-BR" b="1" dirty="0" smtClean="0"/>
              <a:t> </a:t>
            </a:r>
            <a:r>
              <a:rPr lang="pt-BR" b="1" dirty="0" err="1" smtClean="0"/>
              <a:t>List</a:t>
            </a:r>
            <a:endParaRPr lang="pt-BR" b="1" dirty="0" smtClean="0"/>
          </a:p>
          <a:p>
            <a:pPr lvl="3"/>
            <a:r>
              <a:rPr lang="pt-BR" b="1" dirty="0" smtClean="0"/>
              <a:t>Time </a:t>
            </a:r>
            <a:r>
              <a:rPr lang="pt-BR" b="1" dirty="0" err="1"/>
              <a:t>S</a:t>
            </a:r>
            <a:r>
              <a:rPr lang="pt-BR" b="1" dirty="0" err="1" smtClean="0"/>
              <a:t>crum</a:t>
            </a:r>
            <a:r>
              <a:rPr lang="pt-BR" b="1" dirty="0" smtClean="0"/>
              <a:t> </a:t>
            </a:r>
            <a:r>
              <a:rPr lang="pt-BR" dirty="0" smtClean="0"/>
              <a:t>se </a:t>
            </a:r>
            <a:r>
              <a:rPr lang="pt-BR" dirty="0" err="1" smtClean="0"/>
              <a:t>reune</a:t>
            </a:r>
            <a:r>
              <a:rPr lang="pt-BR" dirty="0" smtClean="0"/>
              <a:t> para decidir quais tarefas serão realizadas na </a:t>
            </a:r>
            <a:r>
              <a:rPr lang="pt-BR" b="1" dirty="0" smtClean="0"/>
              <a:t>Sprint (Sprint </a:t>
            </a:r>
            <a:r>
              <a:rPr lang="pt-BR" b="1" dirty="0" err="1" smtClean="0"/>
              <a:t>Backlog</a:t>
            </a:r>
            <a:r>
              <a:rPr lang="pt-BR" b="1" dirty="0" smtClean="0"/>
              <a:t>)</a:t>
            </a:r>
          </a:p>
          <a:p>
            <a:pPr lvl="3"/>
            <a:endParaRPr lang="pt-BR" b="1" dirty="0" smtClean="0"/>
          </a:p>
          <a:p>
            <a:pPr marL="2743200" lvl="6" indent="0">
              <a:buNone/>
            </a:pPr>
            <a:endParaRPr lang="en-US" i="1" dirty="0" smtClean="0"/>
          </a:p>
          <a:p>
            <a:pPr marL="3200400" lvl="7" indent="0">
              <a:buNone/>
            </a:pPr>
            <a:endParaRPr lang="pt-BR" dirty="0" smtClean="0"/>
          </a:p>
          <a:p>
            <a:pPr marL="2743200" lvl="6" indent="0">
              <a:buNone/>
            </a:pPr>
            <a:r>
              <a:rPr lang="pt-BR" dirty="0" smtClean="0"/>
              <a:t>		</a:t>
            </a:r>
            <a:endParaRPr lang="pt-BR" dirty="0"/>
          </a:p>
          <a:p>
            <a:pPr lvl="6"/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38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/>
              <a:t>1) Criar os "entregáveis" do SPRINT  </a:t>
            </a:r>
            <a:endParaRPr lang="pt-BR" dirty="0" smtClean="0"/>
          </a:p>
          <a:p>
            <a:pPr lvl="1"/>
            <a:r>
              <a:rPr lang="pt-BR" dirty="0" smtClean="0"/>
              <a:t>2</a:t>
            </a:r>
            <a:r>
              <a:rPr lang="pt-BR" dirty="0"/>
              <a:t>) Realizar reuniões diárias rápidas de no máximo 15 </a:t>
            </a:r>
            <a:r>
              <a:rPr lang="pt-BR" dirty="0" smtClean="0"/>
              <a:t>minutos para </a:t>
            </a:r>
            <a:r>
              <a:rPr lang="pt-BR" dirty="0"/>
              <a:t>discutir problemas e progresso        3) Atualizar o quadro </a:t>
            </a:r>
            <a:r>
              <a:rPr lang="pt-BR" dirty="0" err="1"/>
              <a:t>Scrum</a:t>
            </a:r>
            <a:r>
              <a:rPr lang="pt-BR" dirty="0"/>
              <a:t> de ( A FAZER , FAZENDO, FEITO)</a:t>
            </a:r>
          </a:p>
        </p:txBody>
      </p:sp>
    </p:spTree>
    <p:extLst>
      <p:ext uri="{BB962C8B-B14F-4D97-AF65-F5344CB8AC3E}">
        <p14:creationId xmlns:p14="http://schemas.microsoft.com/office/powerpoint/2010/main" val="3704234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1405</Words>
  <Application>Microsoft Office PowerPoint</Application>
  <PresentationFormat>Apresentação na tela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Proposta </vt:lpstr>
      <vt:lpstr> Indice</vt:lpstr>
      <vt:lpstr>Scrum</vt:lpstr>
      <vt:lpstr>SCRUM</vt:lpstr>
      <vt:lpstr>Scrum </vt:lpstr>
      <vt:lpstr>Scrum</vt:lpstr>
      <vt:lpstr>Scrum</vt:lpstr>
      <vt:lpstr>Scrum</vt:lpstr>
      <vt:lpstr>Scrum</vt:lpstr>
      <vt:lpstr>Scrum</vt:lpstr>
      <vt:lpstr>Scrum + Mastery Learnign + education yeah</vt:lpstr>
      <vt:lpstr>Scrum + Mastery Learnign + education yeah</vt:lpstr>
      <vt:lpstr>Scrum + Mastery Learnign + education yeah</vt:lpstr>
      <vt:lpstr>Scrum + Mastery Learnign + education yeah</vt:lpstr>
      <vt:lpstr>Scrum + Mastery Learnign + education yeah</vt:lpstr>
      <vt:lpstr>Scrum + Mastery Learnign + education yeah</vt:lpstr>
      <vt:lpstr>Taxonomia de Bloom</vt:lpstr>
      <vt:lpstr>Taxonomina de Bloom </vt:lpstr>
      <vt:lpstr>Taxonomia de Bloom</vt:lpstr>
      <vt:lpstr>APP – Electron first born bloom</vt:lpstr>
      <vt:lpstr>Plataforma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</dc:title>
  <dc:creator>Sony</dc:creator>
  <cp:lastModifiedBy>Sony</cp:lastModifiedBy>
  <cp:revision>18</cp:revision>
  <dcterms:created xsi:type="dcterms:W3CDTF">2016-03-28T23:01:21Z</dcterms:created>
  <dcterms:modified xsi:type="dcterms:W3CDTF">2016-03-30T01:39:35Z</dcterms:modified>
</cp:coreProperties>
</file>