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7" r:id="rId5"/>
    <p:sldId id="262" r:id="rId6"/>
    <p:sldId id="277" r:id="rId7"/>
    <p:sldId id="271" r:id="rId8"/>
    <p:sldId id="269" r:id="rId9"/>
    <p:sldId id="263" r:id="rId10"/>
    <p:sldId id="284" r:id="rId11"/>
    <p:sldId id="270" r:id="rId12"/>
    <p:sldId id="272" r:id="rId13"/>
    <p:sldId id="273" r:id="rId14"/>
    <p:sldId id="285" r:id="rId15"/>
    <p:sldId id="282" r:id="rId16"/>
    <p:sldId id="280" r:id="rId17"/>
    <p:sldId id="281" r:id="rId18"/>
    <p:sldId id="276" r:id="rId19"/>
    <p:sldId id="279" r:id="rId20"/>
    <p:sldId id="278" r:id="rId21"/>
    <p:sldId id="283" r:id="rId22"/>
    <p:sldId id="288" r:id="rId23"/>
    <p:sldId id="289" r:id="rId24"/>
    <p:sldId id="290" r:id="rId25"/>
    <p:sldId id="260" r:id="rId26"/>
    <p:sldId id="261" r:id="rId27"/>
    <p:sldId id="286" r:id="rId28"/>
    <p:sldId id="274" r:id="rId29"/>
    <p:sldId id="287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>
        <p:scale>
          <a:sx n="72" d="100"/>
          <a:sy n="72" d="100"/>
        </p:scale>
        <p:origin x="-1786" y="-3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2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60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61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20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10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42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0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15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73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56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3518-2864-4E68-A1F0-D9842031A43F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66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33518-2864-4E68-A1F0-D9842031A43F}" type="datetimeFigureOut">
              <a:rPr lang="pt-BR" smtClean="0"/>
              <a:t>27/08/2020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3F3E-8C53-48F7-A876-38CE12D5F9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37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32656"/>
            <a:ext cx="8632546" cy="529991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563888" y="4797152"/>
            <a:ext cx="2115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Luiz Fernando Dias Santos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7364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67544" y="476672"/>
            <a:ext cx="83376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 smtClean="0"/>
              <a:t>Diagrama de caso de uso </a:t>
            </a:r>
            <a:r>
              <a:rPr lang="pt-BR" sz="2000" b="1" dirty="0" smtClean="0"/>
              <a:t>– Manter Condicionante</a:t>
            </a:r>
            <a:endParaRPr lang="pt-BR" sz="20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539552" y="1268759"/>
            <a:ext cx="8064896" cy="424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5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46" y="1637719"/>
            <a:ext cx="7924785" cy="387324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67544" y="1237610"/>
            <a:ext cx="806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Arial Black" panose="020B0A04020102020204" pitchFamily="34" charset="0"/>
              </a:rPr>
              <a:t>Tela de cadastro de licença ambiental</a:t>
            </a:r>
          </a:p>
        </p:txBody>
      </p:sp>
    </p:spTree>
    <p:extLst>
      <p:ext uri="{BB962C8B-B14F-4D97-AF65-F5344CB8AC3E}">
        <p14:creationId xmlns:p14="http://schemas.microsoft.com/office/powerpoint/2010/main" val="275950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7544" y="1237610"/>
            <a:ext cx="806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Arial Black" panose="020B0A04020102020204" pitchFamily="34" charset="0"/>
              </a:rPr>
              <a:t>3. Módulo Administrativo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18343" y="1794590"/>
            <a:ext cx="80688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Módulo que vai permitir o cadastro de usuário bem como os papéis ao qual terá acesso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Compreende também os cadastros básicos do sistema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Deve permitir que o usuário seja vinculado a sua habilitação, conforme é requerido por legislação específica.</a:t>
            </a:r>
          </a:p>
        </p:txBody>
      </p:sp>
    </p:spTree>
    <p:extLst>
      <p:ext uri="{BB962C8B-B14F-4D97-AF65-F5344CB8AC3E}">
        <p14:creationId xmlns:p14="http://schemas.microsoft.com/office/powerpoint/2010/main" val="9644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7544" y="1237610"/>
            <a:ext cx="806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Arial Black" panose="020B0A04020102020204" pitchFamily="34" charset="0"/>
              </a:rPr>
              <a:t>Tela de cadastro de tipo de condicionante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39552" y="1700808"/>
            <a:ext cx="7996793" cy="381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8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7544" y="1237610"/>
            <a:ext cx="806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Arial Black" panose="020B0A04020102020204" pitchFamily="34" charset="0"/>
              </a:rPr>
              <a:t>Caso de Uso – Cadastro de Usuário</a:t>
            </a:r>
            <a:endParaRPr lang="pt-BR" sz="2000" dirty="0" smtClean="0">
              <a:latin typeface="Arial Black" panose="020B0A040201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3"/>
          <a:stretch>
            <a:fillRect/>
          </a:stretch>
        </p:blipFill>
        <p:spPr>
          <a:xfrm>
            <a:off x="539552" y="1637720"/>
            <a:ext cx="8064896" cy="410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35646" y="764704"/>
            <a:ext cx="4684426" cy="47290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Requisitos </a:t>
            </a:r>
            <a:r>
              <a:rPr lang="pt-BR" sz="22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Não Funcionais</a:t>
            </a:r>
            <a:endParaRPr lang="pt-BR" sz="2200" b="1" dirty="0">
              <a:latin typeface="Arial Black" panose="020B0A04020102020204" pitchFamily="34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39552" y="1237610"/>
            <a:ext cx="7636754" cy="720080"/>
          </a:xfrm>
        </p:spPr>
        <p:txBody>
          <a:bodyPr>
            <a:normAutofit fontScale="90000"/>
          </a:bodyPr>
          <a:lstStyle/>
          <a:p>
            <a:pPr algn="l"/>
            <a:r>
              <a:rPr lang="pt-BR" sz="2200" b="1" dirty="0" smtClean="0">
                <a:latin typeface="Arial Black" panose="020B0A04020102020204" pitchFamily="34" charset="0"/>
              </a:rPr>
              <a:t>1. Persistência – O sistema deverá ser independente de banco de dados.</a:t>
            </a:r>
            <a:endParaRPr lang="pt-BR" sz="2200" b="1" dirty="0">
              <a:latin typeface="Arial Black" panose="020B0A04020102020204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2204864"/>
            <a:ext cx="7488832" cy="201622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000" i="1" dirty="0" smtClean="0"/>
              <a:t>JPA </a:t>
            </a:r>
            <a:r>
              <a:rPr lang="pt-BR" sz="2000" dirty="0" smtClean="0"/>
              <a:t>com </a:t>
            </a:r>
            <a:r>
              <a:rPr lang="pt-BR" sz="2000" i="1" dirty="0" err="1" smtClean="0"/>
              <a:t>Annotations</a:t>
            </a:r>
            <a:r>
              <a:rPr lang="pt-BR" sz="2000" dirty="0"/>
              <a:t> </a:t>
            </a:r>
            <a:r>
              <a:rPr lang="pt-BR" sz="2000" dirty="0" smtClean="0"/>
              <a:t>em detrimento de XML por apresentar maior facilidade de escrita além de ser mais legível</a:t>
            </a:r>
          </a:p>
          <a:p>
            <a:pPr algn="just"/>
            <a:r>
              <a:rPr lang="pt-BR" sz="2000" dirty="0" smtClean="0"/>
              <a:t>A aplicação contém um arquivo </a:t>
            </a:r>
            <a:r>
              <a:rPr lang="pt-BR" sz="2000" i="1" dirty="0" err="1" smtClean="0"/>
              <a:t>import.sql</a:t>
            </a:r>
            <a:r>
              <a:rPr lang="pt-BR" sz="2000" dirty="0" smtClean="0"/>
              <a:t>, nele será contido toda a carga inicial da aplicação</a:t>
            </a:r>
          </a:p>
          <a:p>
            <a:pPr algn="just"/>
            <a:r>
              <a:rPr lang="pt-BR" sz="2000" dirty="0" smtClean="0"/>
              <a:t>Facilidade de mudar de banco de dados sem necessariamente ter que reescrever toda a camada de persistência da aplicação</a:t>
            </a:r>
          </a:p>
          <a:p>
            <a:pPr algn="just"/>
            <a:r>
              <a:rPr lang="pt-BR" sz="2000" dirty="0" smtClean="0"/>
              <a:t>MySQL Server versão 8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5500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5329" y="593762"/>
            <a:ext cx="2114543" cy="720080"/>
          </a:xfrm>
        </p:spPr>
        <p:txBody>
          <a:bodyPr>
            <a:normAutofit/>
          </a:bodyPr>
          <a:lstStyle/>
          <a:p>
            <a:pPr algn="l"/>
            <a:r>
              <a:rPr lang="pt-BR" sz="2200" b="1" dirty="0" smtClean="0">
                <a:latin typeface="Arial Black" panose="020B0A04020102020204" pitchFamily="34" charset="0"/>
              </a:rPr>
              <a:t>Persistência</a:t>
            </a:r>
            <a:endParaRPr lang="pt-BR" sz="2200" b="1" dirty="0">
              <a:latin typeface="Arial Black" panose="020B0A040201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pic>
        <p:nvPicPr>
          <p:cNvPr id="6" name="Imagem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329" y="1124744"/>
            <a:ext cx="6074983" cy="460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9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620688"/>
            <a:ext cx="2114543" cy="720080"/>
          </a:xfrm>
        </p:spPr>
        <p:txBody>
          <a:bodyPr>
            <a:normAutofit/>
          </a:bodyPr>
          <a:lstStyle/>
          <a:p>
            <a:pPr algn="l"/>
            <a:r>
              <a:rPr lang="pt-BR" sz="2200" b="1" dirty="0" smtClean="0">
                <a:latin typeface="Arial Black" panose="020B0A04020102020204" pitchFamily="34" charset="0"/>
              </a:rPr>
              <a:t>Persistência</a:t>
            </a:r>
            <a:endParaRPr lang="pt-BR" sz="2200" b="1" dirty="0">
              <a:latin typeface="Arial Black" panose="020B0A040201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1124743"/>
            <a:ext cx="7632848" cy="438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2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18343" y="1794590"/>
            <a:ext cx="8068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Será utilizado um </a:t>
            </a:r>
            <a:r>
              <a:rPr lang="pt-BR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rodando com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Facilidade da aplicação se comunicar com o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como é demostrado na classe Java a ser mostrada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 site da ferramenta é disponibilizada uma imagem, bastando apenas um comando </a:t>
            </a:r>
            <a:r>
              <a:rPr lang="pt-BR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pt-BR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para sua instalação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 lidar com o tráfego e também com filas</a:t>
            </a:r>
          </a:p>
        </p:txBody>
      </p:sp>
      <p:sp>
        <p:nvSpPr>
          <p:cNvPr id="2" name="Retângulo 1"/>
          <p:cNvSpPr/>
          <p:nvPr/>
        </p:nvSpPr>
        <p:spPr>
          <a:xfrm>
            <a:off x="549362" y="692696"/>
            <a:ext cx="7839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latin typeface="Arial Black" panose="020B0A04020102020204" pitchFamily="34" charset="0"/>
              </a:rPr>
              <a:t>2. Interoperabilidade – O sistema deverá ter um mecanismo de comunicação com terceiros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6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611560" y="476672"/>
            <a:ext cx="81935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 smtClean="0"/>
              <a:t>Código que manda  a mensagem de teste</a:t>
            </a:r>
            <a:endParaRPr lang="pt-BR" sz="20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0673"/>
            <a:ext cx="7920880" cy="428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0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535646" y="2106514"/>
            <a:ext cx="1588081" cy="47290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Objetiv</a:t>
            </a:r>
            <a:r>
              <a:rPr lang="pt-BR" sz="2000" b="1" dirty="0" smtClean="0">
                <a:latin typeface="Arial Black" panose="020B0A04020102020204" pitchFamily="34" charset="0"/>
              </a:rPr>
              <a:t>o</a:t>
            </a:r>
            <a:endParaRPr lang="pt-BR" sz="2000" b="1" dirty="0">
              <a:latin typeface="Arial Black" panose="020B0A040201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5647" y="2579420"/>
            <a:ext cx="8068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Apresentar uma proposta de arquitetura de um sistema  de gestão ambiental, com o intuito de fornecer uma solução de controle  das diversas etapas do processo de aquisição de licença ambiental.</a:t>
            </a:r>
          </a:p>
        </p:txBody>
      </p:sp>
    </p:spTree>
    <p:extLst>
      <p:ext uri="{BB962C8B-B14F-4D97-AF65-F5344CB8AC3E}">
        <p14:creationId xmlns:p14="http://schemas.microsoft.com/office/powerpoint/2010/main" val="128571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611560" y="476672"/>
            <a:ext cx="81935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 smtClean="0"/>
              <a:t>Mensageria – Tela do </a:t>
            </a:r>
            <a:r>
              <a:rPr lang="pt-BR" sz="2000" b="1" i="1" dirty="0" err="1" smtClean="0"/>
              <a:t>RabbitMQ</a:t>
            </a:r>
            <a:r>
              <a:rPr lang="pt-BR" sz="2000" b="1" dirty="0" smtClean="0"/>
              <a:t> com a mensagem disparada pela aplicação</a:t>
            </a:r>
            <a:endParaRPr lang="pt-BR" sz="20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06416" y="1340768"/>
            <a:ext cx="7898032" cy="417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3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18343" y="1794590"/>
            <a:ext cx="8068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Para garantir que o código desenvolvido terá aderência aos padrões de qualidade estabelecidos, será utilizado a ferramenta </a:t>
            </a:r>
            <a:r>
              <a:rPr lang="pt-BR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Sonar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Será utilizado o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para o </a:t>
            </a:r>
            <a:r>
              <a:rPr lang="pt-BR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deverá ser desenvolvido observando as boas práticas de desenvolvimento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49362" y="692696"/>
            <a:ext cx="7839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latin typeface="Arial Black" panose="020B0A04020102020204" pitchFamily="34" charset="0"/>
              </a:rPr>
              <a:t>3</a:t>
            </a:r>
            <a:r>
              <a:rPr lang="pt-BR" b="1" dirty="0" smtClean="0">
                <a:latin typeface="Arial Black" panose="020B0A04020102020204" pitchFamily="34" charset="0"/>
              </a:rPr>
              <a:t>. Manutenabilidade – O sistema deverá ser fácil de se ajustar ou expandir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87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49362" y="692696"/>
            <a:ext cx="7839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latin typeface="Arial Black" panose="020B0A04020102020204" pitchFamily="34" charset="0"/>
              </a:rPr>
              <a:t>4</a:t>
            </a:r>
            <a:r>
              <a:rPr lang="pt-BR" b="1" dirty="0" smtClean="0">
                <a:latin typeface="Arial Black" panose="020B0A04020102020204" pitchFamily="34" charset="0"/>
              </a:rPr>
              <a:t>. Portabilidade – O sistema deverá ser acessível de diferentes plataformas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18343" y="1794590"/>
            <a:ext cx="8068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 sistema deverá ser acessível a partir de um celular ou </a:t>
            </a:r>
            <a:r>
              <a:rPr lang="pt-BR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tablet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sem que isso prejudique a usabilidade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aplicação utiliza em seu </a:t>
            </a:r>
            <a:r>
              <a:rPr lang="pt-BR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Angular em sua versão mais recente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Angular Material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7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49362" y="692696"/>
            <a:ext cx="7839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latin typeface="Arial Black" panose="020B0A04020102020204" pitchFamily="34" charset="0"/>
              </a:rPr>
              <a:t>5. Desempenho – O Sistema não deverá apresentar lentidão ou travamento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18343" y="1794590"/>
            <a:ext cx="80688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Para que o sistema apresente um bom desempenho, é fundamental que o </a:t>
            </a:r>
            <a:r>
              <a:rPr lang="pt-BR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de conexões esteja configurado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Desativar os logs de consulta ao banco de dados em produção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configuração correta também é fundamental para que o banco não seja sobrecarregado com consultas sem necessidade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6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49362" y="692696"/>
            <a:ext cx="7839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>
                <a:latin typeface="Arial Black" panose="020B0A04020102020204" pitchFamily="34" charset="0"/>
              </a:rPr>
              <a:t>Resultado</a:t>
            </a:r>
            <a:endParaRPr lang="pt-BR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19422"/>
              </p:ext>
            </p:extLst>
          </p:nvPr>
        </p:nvGraphicFramePr>
        <p:xfrm>
          <a:off x="549359" y="1268757"/>
          <a:ext cx="7983080" cy="439249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3444530"/>
                <a:gridCol w="1876979"/>
                <a:gridCol w="2661571"/>
              </a:tblGrid>
              <a:tr h="337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00" dirty="0">
                          <a:effectLst/>
                        </a:rPr>
                        <a:t>Requisitos Não funcionais</a:t>
                      </a:r>
                      <a:endParaRPr lang="pt-BR" sz="1200" kern="100" dirty="0">
                        <a:effectLst/>
                        <a:latin typeface="Liberation Serif"/>
                        <a:ea typeface="N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00">
                          <a:effectLst/>
                        </a:rPr>
                        <a:t>Testado</a:t>
                      </a:r>
                      <a:endParaRPr lang="pt-BR" sz="1200" kern="100">
                        <a:effectLst/>
                        <a:latin typeface="Liberation Serif"/>
                        <a:ea typeface="N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00">
                          <a:effectLst/>
                        </a:rPr>
                        <a:t>Homologado</a:t>
                      </a:r>
                      <a:endParaRPr lang="pt-BR" sz="1200" kern="100">
                        <a:effectLst/>
                        <a:latin typeface="Liberation Serif"/>
                        <a:ea typeface="N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757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kern="100">
                          <a:effectLst/>
                        </a:rPr>
                        <a:t>RNF 1 – O sistema deverá utilizar um framework objeto-relacional.</a:t>
                      </a:r>
                      <a:endParaRPr lang="pt-BR" sz="1200" kern="100">
                        <a:effectLst/>
                        <a:latin typeface="Liberation Serif"/>
                        <a:ea typeface="N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00">
                          <a:effectLst/>
                        </a:rPr>
                        <a:t>SIM</a:t>
                      </a:r>
                      <a:endParaRPr lang="pt-BR" sz="1200" kern="100">
                        <a:effectLst/>
                        <a:latin typeface="Liberation Serif"/>
                        <a:ea typeface="N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00">
                          <a:effectLst/>
                        </a:rPr>
                        <a:t>SIM</a:t>
                      </a:r>
                      <a:endParaRPr lang="pt-BR" sz="1200" kern="100">
                        <a:effectLst/>
                        <a:latin typeface="Liberation Serif"/>
                        <a:ea typeface="N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757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kern="100">
                          <a:effectLst/>
                        </a:rPr>
                        <a:t>RNF 2 – O sistema deverá ter boa Manutenibilidade</a:t>
                      </a:r>
                      <a:endParaRPr lang="pt-BR" sz="1200" kern="100">
                        <a:effectLst/>
                        <a:latin typeface="Liberation Serif"/>
                        <a:ea typeface="N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>
                        <a:spcAft>
                          <a:spcPts val="0"/>
                        </a:spcAft>
                      </a:pPr>
                      <a:r>
                        <a:rPr lang="pt-BR" sz="1200" kern="100">
                          <a:effectLst/>
                        </a:rPr>
                        <a:t>  SIM</a:t>
                      </a:r>
                      <a:endParaRPr lang="pt-BR" sz="1200" kern="100">
                        <a:effectLst/>
                        <a:latin typeface="Liberation Serif"/>
                        <a:ea typeface="N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00">
                          <a:effectLst/>
                        </a:rPr>
                        <a:t>SIM</a:t>
                      </a:r>
                      <a:endParaRPr lang="pt-BR" sz="1200" kern="100">
                        <a:effectLst/>
                        <a:latin typeface="Liberation Serif"/>
                        <a:ea typeface="N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13515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kern="100">
                          <a:effectLst/>
                        </a:rPr>
                        <a:t>RNF 3 – O sistema deverá ser seguro e utilizar o protocolo de segurança Oauth 2.0 implementado através do Spring Security</a:t>
                      </a:r>
                      <a:endParaRPr lang="pt-BR" sz="1200" kern="100">
                        <a:effectLst/>
                        <a:latin typeface="Liberation Serif"/>
                        <a:ea typeface="N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00">
                          <a:effectLst/>
                        </a:rPr>
                        <a:t>SIM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kern="100">
                          <a:effectLst/>
                        </a:rPr>
                        <a:t> </a:t>
                      </a:r>
                      <a:endParaRPr lang="pt-BR" sz="1200" kern="100">
                        <a:effectLst/>
                        <a:latin typeface="Liberation Serif"/>
                        <a:ea typeface="N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00">
                          <a:effectLst/>
                        </a:rPr>
                        <a:t>SIM</a:t>
                      </a:r>
                      <a:endParaRPr lang="pt-BR" sz="1200" kern="100">
                        <a:effectLst/>
                        <a:latin typeface="Liberation Serif"/>
                        <a:ea typeface="N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757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kern="100">
                          <a:effectLst/>
                        </a:rPr>
                        <a:t>RNF 4 – O sistema deverá ter boa acessibilidade</a:t>
                      </a:r>
                      <a:endParaRPr lang="pt-BR" sz="1200" kern="100">
                        <a:effectLst/>
                        <a:latin typeface="Liberation Serif"/>
                        <a:ea typeface="N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00">
                          <a:effectLst/>
                        </a:rPr>
                        <a:t>SIM</a:t>
                      </a:r>
                      <a:endParaRPr lang="pt-BR" sz="1200" kern="100">
                        <a:effectLst/>
                        <a:latin typeface="Liberation Serif"/>
                        <a:ea typeface="N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00">
                          <a:effectLst/>
                        </a:rPr>
                        <a:t>SIM</a:t>
                      </a:r>
                      <a:endParaRPr lang="pt-BR" sz="1200" kern="100">
                        <a:effectLst/>
                        <a:latin typeface="Liberation Serif"/>
                        <a:ea typeface="N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757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kern="100">
                          <a:effectLst/>
                        </a:rPr>
                        <a:t>RNF 5 – O sistema deverá ter boa comunicação</a:t>
                      </a:r>
                      <a:endParaRPr lang="pt-BR" sz="1200" kern="100">
                        <a:effectLst/>
                        <a:latin typeface="Liberation Serif"/>
                        <a:ea typeface="N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00">
                          <a:effectLst/>
                        </a:rPr>
                        <a:t>SIM</a:t>
                      </a:r>
                      <a:endParaRPr lang="pt-BR" sz="1200" kern="100">
                        <a:effectLst/>
                        <a:latin typeface="Liberation Serif"/>
                        <a:ea typeface="NSimSu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kern="100" dirty="0">
                          <a:effectLst/>
                        </a:rPr>
                        <a:t>SIM</a:t>
                      </a:r>
                      <a:endParaRPr lang="pt-BR" sz="1200" kern="100" dirty="0">
                        <a:effectLst/>
                        <a:latin typeface="Liberation Serif"/>
                        <a:ea typeface="NSimSun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96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67544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 smtClean="0"/>
              <a:t>Modelo de Componentes</a:t>
            </a:r>
            <a:endParaRPr lang="pt-BR" sz="2000" b="1" dirty="0"/>
          </a:p>
        </p:txBody>
      </p:sp>
      <p:pic>
        <p:nvPicPr>
          <p:cNvPr id="8" name="Imagem 7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06416" y="1340767"/>
            <a:ext cx="7990728" cy="417019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9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la de celular com texto preto sobre fundo branco&#10;&#10;Descrição gerada automaticament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83568" y="1412776"/>
            <a:ext cx="7776864" cy="4098189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11560" y="476672"/>
            <a:ext cx="81935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 smtClean="0"/>
              <a:t>Modelo de implantação</a:t>
            </a:r>
            <a:endParaRPr lang="pt-BR" sz="20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2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611560" y="476672"/>
            <a:ext cx="81935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 smtClean="0"/>
              <a:t>Diagrama de Processo – Resolução CONAMA nº 237</a:t>
            </a:r>
            <a:endParaRPr lang="pt-BR" sz="20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pic>
        <p:nvPicPr>
          <p:cNvPr id="7" name="Imagem 6" descr="Tela de computador com texto preto sobre fundo branco&#10;&#10;Descrição gerada automaticament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11560" y="1196753"/>
            <a:ext cx="7776864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33400" y="1371918"/>
            <a:ext cx="3102496" cy="688930"/>
          </a:xfrm>
        </p:spPr>
        <p:txBody>
          <a:bodyPr>
            <a:normAutofit/>
          </a:bodyPr>
          <a:lstStyle/>
          <a:p>
            <a:pPr algn="l"/>
            <a:r>
              <a:rPr lang="pt-BR" sz="2000" b="1" dirty="0" smtClean="0"/>
              <a:t>Conclusão</a:t>
            </a:r>
            <a:endParaRPr lang="pt-BR" sz="2000" b="1" dirty="0"/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201622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sz="2000" dirty="0" smtClean="0"/>
              <a:t>O presente trabalho apresenta a proposta de uma arquitetura baseada em </a:t>
            </a:r>
            <a:r>
              <a:rPr lang="pt-BR" sz="2000" i="1" dirty="0" smtClean="0"/>
              <a:t>Spring Boot, Spring Security, Spring MVC </a:t>
            </a:r>
            <a:r>
              <a:rPr lang="pt-BR" sz="2000" dirty="0" smtClean="0"/>
              <a:t>com autenticação baseada em Oauth2.</a:t>
            </a:r>
          </a:p>
          <a:p>
            <a:pPr algn="just"/>
            <a:r>
              <a:rPr lang="pt-BR" sz="2000" dirty="0" smtClean="0"/>
              <a:t>Para o </a:t>
            </a:r>
            <a:r>
              <a:rPr lang="pt-BR" sz="2000" i="1" dirty="0" err="1" smtClean="0"/>
              <a:t>frontend</a:t>
            </a:r>
            <a:r>
              <a:rPr lang="pt-BR" sz="2000" dirty="0" smtClean="0"/>
              <a:t> foi utilizado Angular em sua versão mais recente</a:t>
            </a:r>
          </a:p>
          <a:p>
            <a:pPr algn="just"/>
            <a:r>
              <a:rPr lang="pt-BR" sz="2000" dirty="0" smtClean="0"/>
              <a:t>Utilização de um container </a:t>
            </a:r>
            <a:r>
              <a:rPr lang="pt-BR" sz="2000" i="1" dirty="0" err="1" smtClean="0"/>
              <a:t>Docker</a:t>
            </a:r>
            <a:r>
              <a:rPr lang="pt-BR" sz="2000" dirty="0" smtClean="0"/>
              <a:t> rodando  </a:t>
            </a:r>
            <a:r>
              <a:rPr lang="pt-BR" sz="2000" i="1" dirty="0" err="1" smtClean="0"/>
              <a:t>Rabbit</a:t>
            </a:r>
            <a:r>
              <a:rPr lang="pt-BR" sz="2000" i="1" dirty="0" smtClean="0"/>
              <a:t> MQ </a:t>
            </a:r>
            <a:r>
              <a:rPr lang="pt-BR" sz="2000" dirty="0" smtClean="0"/>
              <a:t>para mensageria – interação com outros </a:t>
            </a:r>
            <a:r>
              <a:rPr lang="pt-BR" sz="2000" dirty="0" smtClean="0"/>
              <a:t>sistemas</a:t>
            </a:r>
          </a:p>
          <a:p>
            <a:pPr algn="just"/>
            <a:r>
              <a:rPr lang="pt-BR" sz="2000" dirty="0" smtClean="0"/>
              <a:t>Adoção de Sonar para o controle de qualidade e o </a:t>
            </a:r>
            <a:r>
              <a:rPr lang="pt-BR" sz="2000" dirty="0" err="1" smtClean="0"/>
              <a:t>Jenkins</a:t>
            </a:r>
            <a:r>
              <a:rPr lang="pt-BR" sz="2000" dirty="0" smtClean="0"/>
              <a:t> para o </a:t>
            </a:r>
            <a:r>
              <a:rPr lang="pt-BR" sz="2000" i="1" dirty="0" err="1" smtClean="0"/>
              <a:t>deploy</a:t>
            </a:r>
            <a:r>
              <a:rPr lang="pt-BR" sz="2000" dirty="0" smtClean="0"/>
              <a:t> da aplicação</a:t>
            </a:r>
            <a:endParaRPr lang="pt-BR" sz="2000" dirty="0" smtClean="0"/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586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275856" y="2708920"/>
            <a:ext cx="2952328" cy="688930"/>
          </a:xfrm>
        </p:spPr>
        <p:txBody>
          <a:bodyPr>
            <a:noAutofit/>
          </a:bodyPr>
          <a:lstStyle/>
          <a:p>
            <a:pPr algn="l"/>
            <a:r>
              <a:rPr lang="pt-BR" sz="3000" b="1" dirty="0" smtClean="0">
                <a:latin typeface="Arial Black" panose="020B0A04020102020204" pitchFamily="34" charset="0"/>
              </a:rPr>
              <a:t>Obrigado!</a:t>
            </a:r>
            <a:endParaRPr lang="pt-BR" sz="3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0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35646" y="1237610"/>
            <a:ext cx="806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Arial Black" panose="020B0A04020102020204" pitchFamily="34" charset="0"/>
              </a:rPr>
              <a:t>1. Módulo de autenticação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18343" y="1794590"/>
            <a:ext cx="80688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 sistema deverá possuir um método seguro de autenticação e autorização de forma a proteger contra ataques e outras formas de intrusão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 sistema deverá utilizar um mecanismo de autorização que permita integração com outras formas de autorização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tecnologia escolhida foi o </a:t>
            </a:r>
            <a:r>
              <a:rPr lang="pt-BR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Spring Security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vamos utilizar uma implementação do </a:t>
            </a:r>
            <a:r>
              <a:rPr lang="pt-B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Oauth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2.0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35646" y="764704"/>
            <a:ext cx="4684426" cy="47290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Requisitos Funcionais</a:t>
            </a:r>
            <a:endParaRPr lang="pt-BR" sz="2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37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35646" y="1237610"/>
            <a:ext cx="806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Arial Black" panose="020B0A04020102020204" pitchFamily="34" charset="0"/>
              </a:rPr>
              <a:t>1. Módulo de autenticação</a:t>
            </a:r>
          </a:p>
        </p:txBody>
      </p:sp>
      <p:pic>
        <p:nvPicPr>
          <p:cNvPr id="7" name="Imagem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16" y="1576164"/>
            <a:ext cx="7961250" cy="394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40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83" y="1268760"/>
            <a:ext cx="7920880" cy="4245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504283" y="868650"/>
            <a:ext cx="806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Arial Black" panose="020B0A04020102020204" pitchFamily="34" charset="0"/>
              </a:rPr>
              <a:t>Tela de </a:t>
            </a:r>
            <a:r>
              <a:rPr lang="pt-BR" sz="2000" dirty="0" err="1" smtClean="0">
                <a:latin typeface="Arial Black" panose="020B0A04020102020204" pitchFamily="34" charset="0"/>
              </a:rPr>
              <a:t>Login</a:t>
            </a:r>
            <a:endParaRPr lang="pt-BR" sz="2000" dirty="0" smtClean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4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04283" y="868650"/>
            <a:ext cx="806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Arial Black" panose="020B0A04020102020204" pitchFamily="34" charset="0"/>
              </a:rPr>
              <a:t>Diagrama de caso de uso – Recuperar senha</a:t>
            </a: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1560" y="1268760"/>
            <a:ext cx="7961524" cy="424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04283" y="868650"/>
            <a:ext cx="806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Arial Black" panose="020B0A04020102020204" pitchFamily="34" charset="0"/>
              </a:rPr>
              <a:t>Tela de recuperação de senha</a:t>
            </a:r>
          </a:p>
        </p:txBody>
      </p:sp>
      <p:pic>
        <p:nvPicPr>
          <p:cNvPr id="5" name="Imagem 4"/>
          <p:cNvPicPr/>
          <p:nvPr/>
        </p:nvPicPr>
        <p:blipFill>
          <a:blip r:embed="rId3"/>
          <a:stretch>
            <a:fillRect/>
          </a:stretch>
        </p:blipFill>
        <p:spPr>
          <a:xfrm>
            <a:off x="504283" y="1334770"/>
            <a:ext cx="8068801" cy="418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35646" y="1237610"/>
            <a:ext cx="8068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>
                <a:latin typeface="Arial Black" panose="020B0A04020102020204" pitchFamily="34" charset="0"/>
              </a:rPr>
              <a:t>2. Módulo de Licenciamento Ambiental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18343" y="1794590"/>
            <a:ext cx="8068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 sistema deverá armazenar o processo de aquisição da licença nas mais diferentes etapas – a saber: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Licença Prévia – LP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Licença de Instalação – LI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Licença de Operação – LO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 sistema deverá armazenar o histórico das alterações das licenças ambientais.</a:t>
            </a:r>
          </a:p>
          <a:p>
            <a:pPr algn="just"/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2217" y="1340768"/>
            <a:ext cx="8064896" cy="4170197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67544" y="476672"/>
            <a:ext cx="83376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000" b="1" dirty="0" smtClean="0"/>
              <a:t>Diagrama de caso de uso – Cadastro de Licença Ambiental</a:t>
            </a:r>
            <a:endParaRPr lang="pt-BR" sz="20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0965"/>
            <a:ext cx="1197825" cy="121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699</Words>
  <Application>Microsoft Office PowerPoint</Application>
  <PresentationFormat>Apresentação na tela (4:3)</PresentationFormat>
  <Paragraphs>84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1. Persistência – O sistema deverá ser independente de banco de dados.</vt:lpstr>
      <vt:lpstr>Persistência</vt:lpstr>
      <vt:lpstr>Persistência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Conclusão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Ambiental</dc:title>
  <dc:creator>Luiz Fernando Dias</dc:creator>
  <cp:lastModifiedBy>Luiz Fernando Dias</cp:lastModifiedBy>
  <cp:revision>121</cp:revision>
  <dcterms:created xsi:type="dcterms:W3CDTF">2020-07-20T16:14:17Z</dcterms:created>
  <dcterms:modified xsi:type="dcterms:W3CDTF">2020-08-28T02:32:58Z</dcterms:modified>
</cp:coreProperties>
</file>