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2" r:id="rId6"/>
    <p:sldId id="277" r:id="rId7"/>
    <p:sldId id="271" r:id="rId8"/>
    <p:sldId id="269" r:id="rId9"/>
    <p:sldId id="263" r:id="rId10"/>
    <p:sldId id="270" r:id="rId11"/>
    <p:sldId id="272" r:id="rId12"/>
    <p:sldId id="273" r:id="rId13"/>
    <p:sldId id="260" r:id="rId14"/>
    <p:sldId id="261" r:id="rId15"/>
    <p:sldId id="276" r:id="rId16"/>
    <p:sldId id="279" r:id="rId17"/>
    <p:sldId id="278" r:id="rId18"/>
    <p:sldId id="257" r:id="rId19"/>
    <p:sldId id="280" r:id="rId20"/>
    <p:sldId id="281" r:id="rId21"/>
    <p:sldId id="274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>
        <p:scale>
          <a:sx n="72" d="100"/>
          <a:sy n="72" d="100"/>
        </p:scale>
        <p:origin x="-1771" y="-3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26/08/2020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2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26/08/2020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60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26/08/2020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61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26/08/2020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20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26/08/2020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10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26/08/2020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42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26/08/2020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0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26/08/2020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15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26/08/2020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73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26/08/2020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56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26/08/2020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66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33518-2864-4E68-A1F0-D9842031A43F}" type="datetimeFigureOut">
              <a:rPr lang="pt-BR" smtClean="0"/>
              <a:t>26/08/2020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37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2656"/>
            <a:ext cx="8632546" cy="529991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563888" y="4797152"/>
            <a:ext cx="2115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Luiz Fernando Dias Santos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7364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46" y="1637719"/>
            <a:ext cx="7924785" cy="387324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67544" y="1237610"/>
            <a:ext cx="8068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Arial Black" panose="020B0A04020102020204" pitchFamily="34" charset="0"/>
              </a:rPr>
              <a:t>Tela de cadastro de licença ambiental</a:t>
            </a:r>
          </a:p>
        </p:txBody>
      </p:sp>
    </p:spTree>
    <p:extLst>
      <p:ext uri="{BB962C8B-B14F-4D97-AF65-F5344CB8AC3E}">
        <p14:creationId xmlns:p14="http://schemas.microsoft.com/office/powerpoint/2010/main" val="275950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7544" y="1237610"/>
            <a:ext cx="8068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Arial Black" panose="020B0A04020102020204" pitchFamily="34" charset="0"/>
              </a:rPr>
              <a:t>3. Módulo Administrativo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18343" y="1794590"/>
            <a:ext cx="80688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Módulo que vai permitir o cadastro de usuário bem como os papéis ao qual terá acesso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Compreende também os cadastros básicos do sistema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Deve permitir que o usuário seja vinculado a sua habilitação, conforme é requerido por legislação específica.</a:t>
            </a:r>
          </a:p>
        </p:txBody>
      </p:sp>
    </p:spTree>
    <p:extLst>
      <p:ext uri="{BB962C8B-B14F-4D97-AF65-F5344CB8AC3E}">
        <p14:creationId xmlns:p14="http://schemas.microsoft.com/office/powerpoint/2010/main" val="9644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7544" y="1237610"/>
            <a:ext cx="8068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Arial Black" panose="020B0A04020102020204" pitchFamily="34" charset="0"/>
              </a:rPr>
              <a:t>Tela de cadastro de tipo de condicionante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39552" y="1700808"/>
            <a:ext cx="7996793" cy="381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 smtClean="0"/>
              <a:t>Modelo de Componentes</a:t>
            </a:r>
            <a:endParaRPr lang="pt-BR" sz="2000" b="1" dirty="0"/>
          </a:p>
        </p:txBody>
      </p:sp>
      <p:pic>
        <p:nvPicPr>
          <p:cNvPr id="8" name="Imagem 7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06416" y="1340767"/>
            <a:ext cx="7990728" cy="417019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9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la de celular com texto preto sobre fundo branco&#10;&#10;Descrição gerada automaticament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83568" y="1412776"/>
            <a:ext cx="7776864" cy="4098189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11560" y="476672"/>
            <a:ext cx="81935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 smtClean="0"/>
              <a:t>Modelo de implantação</a:t>
            </a:r>
            <a:endParaRPr lang="pt-BR" sz="20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2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611560" y="476672"/>
            <a:ext cx="81935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 smtClean="0"/>
              <a:t>Mensageria</a:t>
            </a:r>
            <a:endParaRPr lang="pt-BR" sz="20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18343" y="1794590"/>
            <a:ext cx="80688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Será utilizado um </a:t>
            </a:r>
            <a:r>
              <a:rPr lang="pt-BR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rodando com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Facilidade da aplicação se comunicar com o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como é demostrado na classe Java a ser mostrada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 site da ferramenta é disponibilizada uma imagem, bastando apenas um comando </a:t>
            </a:r>
            <a:r>
              <a:rPr lang="pt-BR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pt-BR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para sua instalação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 lidar com o tráfego e também com filas</a:t>
            </a:r>
          </a:p>
        </p:txBody>
      </p:sp>
    </p:spTree>
    <p:extLst>
      <p:ext uri="{BB962C8B-B14F-4D97-AF65-F5344CB8AC3E}">
        <p14:creationId xmlns:p14="http://schemas.microsoft.com/office/powerpoint/2010/main" val="38376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611560" y="476672"/>
            <a:ext cx="81935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 smtClean="0"/>
              <a:t>Código que manda  a mensagem de teste</a:t>
            </a:r>
            <a:endParaRPr lang="pt-BR" sz="20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0673"/>
            <a:ext cx="7920880" cy="428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0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611560" y="476672"/>
            <a:ext cx="81935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 smtClean="0"/>
              <a:t>Mensageria – Tela do </a:t>
            </a:r>
            <a:r>
              <a:rPr lang="pt-BR" sz="2000" b="1" i="1" dirty="0" err="1" smtClean="0"/>
              <a:t>RabbitMQ</a:t>
            </a:r>
            <a:r>
              <a:rPr lang="pt-BR" sz="2000" b="1" dirty="0" smtClean="0"/>
              <a:t> com a mensagem disparada pela aplicação</a:t>
            </a:r>
            <a:endParaRPr lang="pt-BR" sz="20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06416" y="1340768"/>
            <a:ext cx="7898032" cy="417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3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5329" y="593762"/>
            <a:ext cx="2114543" cy="720080"/>
          </a:xfrm>
        </p:spPr>
        <p:txBody>
          <a:bodyPr>
            <a:normAutofit/>
          </a:bodyPr>
          <a:lstStyle/>
          <a:p>
            <a:pPr algn="l"/>
            <a:r>
              <a:rPr lang="pt-BR" sz="2200" b="1" dirty="0" smtClean="0">
                <a:latin typeface="Arial Black" panose="020B0A04020102020204" pitchFamily="34" charset="0"/>
              </a:rPr>
              <a:t>Persistência</a:t>
            </a:r>
            <a:endParaRPr lang="pt-BR" sz="2200" b="1" dirty="0">
              <a:latin typeface="Arial Black" panose="020B0A040201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827584" y="1268760"/>
            <a:ext cx="7848872" cy="201622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000" i="1" dirty="0" smtClean="0"/>
              <a:t>JPA </a:t>
            </a:r>
            <a:r>
              <a:rPr lang="pt-BR" sz="2000" dirty="0" smtClean="0"/>
              <a:t>com </a:t>
            </a:r>
            <a:r>
              <a:rPr lang="pt-BR" sz="2000" i="1" dirty="0" err="1" smtClean="0"/>
              <a:t>Annotations</a:t>
            </a:r>
            <a:r>
              <a:rPr lang="pt-BR" sz="2000" dirty="0"/>
              <a:t> </a:t>
            </a:r>
            <a:r>
              <a:rPr lang="pt-BR" sz="2000" dirty="0" smtClean="0"/>
              <a:t>em detrimento de XML por apresentar maior facilidade de escrita além de ser mais legível</a:t>
            </a:r>
          </a:p>
          <a:p>
            <a:pPr algn="just"/>
            <a:r>
              <a:rPr lang="pt-BR" sz="2000" dirty="0" smtClean="0"/>
              <a:t>A aplicação contém um arquivo </a:t>
            </a:r>
            <a:r>
              <a:rPr lang="pt-BR" sz="2000" i="1" dirty="0" err="1" smtClean="0"/>
              <a:t>import.sql</a:t>
            </a:r>
            <a:r>
              <a:rPr lang="pt-BR" sz="2000" dirty="0" smtClean="0"/>
              <a:t>, nele será contido toda a carga inicial da aplicação</a:t>
            </a:r>
          </a:p>
          <a:p>
            <a:pPr algn="just"/>
            <a:r>
              <a:rPr lang="pt-BR" sz="2000" dirty="0" smtClean="0"/>
              <a:t>Facilidade de mudar de banco de dados sem necessariamente ter que reescrever toda a camada de persistência da aplicação</a:t>
            </a:r>
          </a:p>
          <a:p>
            <a:pPr algn="just"/>
            <a:r>
              <a:rPr lang="pt-BR" sz="2000" dirty="0" smtClean="0"/>
              <a:t>MySQL Server versão 8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072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5329" y="593762"/>
            <a:ext cx="2114543" cy="720080"/>
          </a:xfrm>
        </p:spPr>
        <p:txBody>
          <a:bodyPr>
            <a:normAutofit/>
          </a:bodyPr>
          <a:lstStyle/>
          <a:p>
            <a:pPr algn="l"/>
            <a:r>
              <a:rPr lang="pt-BR" sz="2200" b="1" dirty="0" smtClean="0">
                <a:latin typeface="Arial Black" panose="020B0A04020102020204" pitchFamily="34" charset="0"/>
              </a:rPr>
              <a:t>Persistência</a:t>
            </a:r>
            <a:endParaRPr lang="pt-BR" sz="2200" b="1" dirty="0">
              <a:latin typeface="Arial Black" panose="020B0A040201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329" y="1124744"/>
            <a:ext cx="6074983" cy="460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9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535646" y="2106514"/>
            <a:ext cx="1588081" cy="47290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Objetiv</a:t>
            </a:r>
            <a:r>
              <a:rPr lang="pt-BR" sz="2000" b="1" dirty="0" smtClean="0">
                <a:latin typeface="Arial Black" panose="020B0A04020102020204" pitchFamily="34" charset="0"/>
              </a:rPr>
              <a:t>o</a:t>
            </a:r>
            <a:endParaRPr lang="pt-BR" sz="2000" b="1" dirty="0">
              <a:latin typeface="Arial Black" panose="020B0A040201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5647" y="2579420"/>
            <a:ext cx="8068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Apresentar uma proposta de arquitetura de um sistema  de gestão ambiental, com o intuito de fornecer uma solução de controle  das diversas etapas do processo de aquisição de licença ambiental.</a:t>
            </a:r>
          </a:p>
        </p:txBody>
      </p:sp>
    </p:spTree>
    <p:extLst>
      <p:ext uri="{BB962C8B-B14F-4D97-AF65-F5344CB8AC3E}">
        <p14:creationId xmlns:p14="http://schemas.microsoft.com/office/powerpoint/2010/main" val="128571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2114543" cy="720080"/>
          </a:xfrm>
        </p:spPr>
        <p:txBody>
          <a:bodyPr>
            <a:normAutofit/>
          </a:bodyPr>
          <a:lstStyle/>
          <a:p>
            <a:pPr algn="l"/>
            <a:r>
              <a:rPr lang="pt-BR" sz="2200" b="1" dirty="0" smtClean="0">
                <a:latin typeface="Arial Black" panose="020B0A04020102020204" pitchFamily="34" charset="0"/>
              </a:rPr>
              <a:t>Persistência</a:t>
            </a:r>
            <a:endParaRPr lang="pt-BR" sz="2200" b="1" dirty="0">
              <a:latin typeface="Arial Black" panose="020B0A040201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1124743"/>
            <a:ext cx="7632848" cy="438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2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33400" y="1371918"/>
            <a:ext cx="3102496" cy="688930"/>
          </a:xfrm>
        </p:spPr>
        <p:txBody>
          <a:bodyPr>
            <a:normAutofit/>
          </a:bodyPr>
          <a:lstStyle/>
          <a:p>
            <a:pPr algn="l"/>
            <a:r>
              <a:rPr lang="pt-BR" sz="2000" b="1" dirty="0" smtClean="0"/>
              <a:t>Conclusão</a:t>
            </a:r>
            <a:endParaRPr lang="pt-BR" sz="20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2016224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000" dirty="0" smtClean="0"/>
              <a:t>O presente trabalho apresenta a proposta de uma arquitetura baseada em </a:t>
            </a:r>
            <a:r>
              <a:rPr lang="pt-BR" sz="2000" i="1" dirty="0" smtClean="0"/>
              <a:t>Spring Boot, Spring Security, Spring MVC </a:t>
            </a:r>
            <a:r>
              <a:rPr lang="pt-BR" sz="2000" dirty="0" smtClean="0"/>
              <a:t>com autenticação baseada em Oauth2.</a:t>
            </a:r>
          </a:p>
          <a:p>
            <a:pPr algn="just"/>
            <a:r>
              <a:rPr lang="pt-BR" sz="2000" dirty="0" smtClean="0"/>
              <a:t>Para o </a:t>
            </a:r>
            <a:r>
              <a:rPr lang="pt-BR" sz="2000" i="1" dirty="0" err="1" smtClean="0"/>
              <a:t>frontend</a:t>
            </a:r>
            <a:r>
              <a:rPr lang="pt-BR" sz="2000" dirty="0" smtClean="0"/>
              <a:t> foi utilizado Angular em sua versão mais recente</a:t>
            </a:r>
          </a:p>
          <a:p>
            <a:pPr algn="just"/>
            <a:r>
              <a:rPr lang="pt-BR" sz="2000" dirty="0" smtClean="0"/>
              <a:t>Utilização de um container </a:t>
            </a:r>
            <a:r>
              <a:rPr lang="pt-BR" sz="2000" i="1" dirty="0" err="1" smtClean="0"/>
              <a:t>Docker</a:t>
            </a:r>
            <a:r>
              <a:rPr lang="pt-BR" sz="2000" dirty="0" smtClean="0"/>
              <a:t> rodando  </a:t>
            </a:r>
            <a:r>
              <a:rPr lang="pt-BR" sz="2000" i="1" dirty="0" err="1" smtClean="0"/>
              <a:t>Rabbit</a:t>
            </a:r>
            <a:r>
              <a:rPr lang="pt-BR" sz="2000" i="1" dirty="0" smtClean="0"/>
              <a:t> MQ </a:t>
            </a:r>
            <a:r>
              <a:rPr lang="pt-BR" sz="2000" dirty="0" smtClean="0"/>
              <a:t>para mensageria – interação com outros sistemas</a:t>
            </a:r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5869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535646" y="764704"/>
            <a:ext cx="4684426" cy="47290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2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Requisitos Funcionais</a:t>
            </a:r>
            <a:endParaRPr lang="pt-BR" sz="2200" b="1" dirty="0">
              <a:latin typeface="Arial Black" panose="020B0A040201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35646" y="1237610"/>
            <a:ext cx="8068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Arial Black" panose="020B0A04020102020204" pitchFamily="34" charset="0"/>
              </a:rPr>
              <a:t>1. Módulo de autenticação</a:t>
            </a:r>
          </a:p>
        </p:txBody>
      </p:sp>
      <p:pic>
        <p:nvPicPr>
          <p:cNvPr id="7" name="Imagem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16" y="1576164"/>
            <a:ext cx="7961250" cy="394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40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35646" y="1237610"/>
            <a:ext cx="8068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Arial Black" panose="020B0A04020102020204" pitchFamily="34" charset="0"/>
              </a:rPr>
              <a:t>1. Módulo de autenticação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18343" y="1794590"/>
            <a:ext cx="80688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 sistema deverá possuir um método seguro de autenticação e autorização de forma a proteger contra ataques e outras formas de intrusão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 sistema deverá utilizar um mecanismo de autorização que permita integração com outras formas de autorização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tecnologia escolhida foi o </a:t>
            </a:r>
            <a:r>
              <a:rPr lang="pt-BR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vamos utilizar uma implementação do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Oauth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2.0</a:t>
            </a:r>
          </a:p>
        </p:txBody>
      </p:sp>
    </p:spTree>
    <p:extLst>
      <p:ext uri="{BB962C8B-B14F-4D97-AF65-F5344CB8AC3E}">
        <p14:creationId xmlns:p14="http://schemas.microsoft.com/office/powerpoint/2010/main" val="268137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83" y="1268760"/>
            <a:ext cx="7920880" cy="4245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504283" y="868650"/>
            <a:ext cx="8068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Arial Black" panose="020B0A04020102020204" pitchFamily="34" charset="0"/>
              </a:rPr>
              <a:t>Tela de </a:t>
            </a:r>
            <a:r>
              <a:rPr lang="pt-BR" sz="2000" dirty="0" err="1" smtClean="0">
                <a:latin typeface="Arial Black" panose="020B0A04020102020204" pitchFamily="34" charset="0"/>
              </a:rPr>
              <a:t>Login</a:t>
            </a:r>
            <a:endParaRPr lang="pt-BR" sz="20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4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04283" y="868650"/>
            <a:ext cx="8068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Arial Black" panose="020B0A04020102020204" pitchFamily="34" charset="0"/>
              </a:rPr>
              <a:t>Diagrama de caso de uso – Recuperar senha</a:t>
            </a: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1268760"/>
            <a:ext cx="7961524" cy="424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04283" y="868650"/>
            <a:ext cx="8068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Arial Black" panose="020B0A04020102020204" pitchFamily="34" charset="0"/>
              </a:rPr>
              <a:t>Tela de recuperação de senha</a:t>
            </a: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504283" y="1334770"/>
            <a:ext cx="8068801" cy="418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35646" y="1237610"/>
            <a:ext cx="8068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Arial Black" panose="020B0A04020102020204" pitchFamily="34" charset="0"/>
              </a:rPr>
              <a:t>2. Módulo de Licenciamento Ambiental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18343" y="1794590"/>
            <a:ext cx="8068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 sistema deverá armazenar o processo de aquisição da licença nas mais diferentes etapas – a saber: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Licença Prévia – LP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Licença de Instalação – LI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Licença de Operação – LO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 sistema deverá armazenar o histórico das alterações das licenças ambientais.</a:t>
            </a:r>
          </a:p>
          <a:p>
            <a:pPr algn="just"/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2217" y="1340768"/>
            <a:ext cx="8064896" cy="4170197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67544" y="476672"/>
            <a:ext cx="83376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 smtClean="0"/>
              <a:t>Diagrama de caso de uso – Cadastro de Licença Ambiental</a:t>
            </a:r>
            <a:endParaRPr lang="pt-BR" sz="20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400</Words>
  <Application>Microsoft Office PowerPoint</Application>
  <PresentationFormat>Apresentação na tela (4:3)</PresentationFormat>
  <Paragraphs>45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Persistência</vt:lpstr>
      <vt:lpstr>Persistência</vt:lpstr>
      <vt:lpstr>Persistência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Ambiental</dc:title>
  <dc:creator>Luiz Fernando Dias</dc:creator>
  <cp:lastModifiedBy>Luiz Fernando Dias</cp:lastModifiedBy>
  <cp:revision>96</cp:revision>
  <dcterms:created xsi:type="dcterms:W3CDTF">2020-07-20T16:14:17Z</dcterms:created>
  <dcterms:modified xsi:type="dcterms:W3CDTF">2020-08-27T04:03:18Z</dcterms:modified>
</cp:coreProperties>
</file>