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70" r:id="rId4"/>
    <p:sldId id="275" r:id="rId5"/>
    <p:sldId id="269" r:id="rId6"/>
    <p:sldId id="263" r:id="rId7"/>
    <p:sldId id="271" r:id="rId8"/>
    <p:sldId id="273" r:id="rId9"/>
    <p:sldId id="272" r:id="rId10"/>
    <p:sldId id="274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6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88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54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343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21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172835C3-014A-8E40-B09B-0C23BDEF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04544"/>
            <a:ext cx="7007606" cy="3257931"/>
          </a:xfrm>
        </p:spPr>
        <p:txBody>
          <a:bodyPr anchor="ctr">
            <a:noAutofit/>
          </a:bodyPr>
          <a:lstStyle>
            <a:lvl1pPr>
              <a:defRPr lang="pt-BR" sz="7200" b="0" i="0" kern="1200" dirty="0" smtClean="0">
                <a:gradFill flip="none" rotWithShape="1">
                  <a:gsLst>
                    <a:gs pos="0">
                      <a:srgbClr val="6A5AFF"/>
                    </a:gs>
                    <a:gs pos="100000">
                      <a:srgbClr val="00D3C3"/>
                    </a:gs>
                  </a:gsLst>
                  <a:lin ang="18900000" scaled="0"/>
                </a:gradFill>
                <a:latin typeface="Aeonik" panose="02010503030300000000" pitchFamily="2" charset="0"/>
                <a:ea typeface="Aeonik" panose="02010503030300000000" pitchFamily="2" charset="0"/>
                <a:cs typeface="Aeonik" panose="020105030303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="" xmlns:a16="http://schemas.microsoft.com/office/drawing/2014/main" id="{CB45C1DD-941F-074E-A1B3-E2A3310E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07606" cy="963993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eonik" panose="020105030303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4027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8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58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6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6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96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88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9065-0088-4098-8720-12D821269F90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CAB09-F40C-4FE7-86BB-D0DCA8F8A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1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penweathermap.org/curren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="" xmlns:a16="http://schemas.microsoft.com/office/drawing/2014/main" id="{8608D376-EC49-C349-849C-842791EA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68179"/>
            <a:ext cx="7007606" cy="953499"/>
          </a:xfrm>
        </p:spPr>
        <p:txBody>
          <a:bodyPr/>
          <a:lstStyle/>
          <a:p>
            <a:pPr algn="ctr"/>
            <a:r>
              <a:rPr lang="pt-BR" sz="3600" dirty="0" smtClean="0"/>
              <a:t>Trilha QA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1012335" y="2821678"/>
            <a:ext cx="6646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02D3C4"/>
              </a:buClr>
            </a:pPr>
            <a:r>
              <a:rPr lang="pt-BR" sz="4800" b="1" dirty="0" smtClean="0">
                <a:solidFill>
                  <a:srgbClr val="02D3C4"/>
                </a:solidFill>
                <a:latin typeface="Aeonik Light" panose="02010503030300000000"/>
              </a:rPr>
              <a:t>Teste Prático Qualidade</a:t>
            </a:r>
            <a:endParaRPr lang="pt-BR" sz="4800" b="1" dirty="0">
              <a:solidFill>
                <a:srgbClr val="02D3C4"/>
              </a:solidFill>
              <a:latin typeface="Aeonik Light" panose="020105030303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84716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9783" y="958667"/>
            <a:ext cx="11347253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Para </a:t>
            </a:r>
            <a:r>
              <a:rPr lang="pt-BR" sz="2000" dirty="0"/>
              <a:t>criar os testes acima, você pode escolher qualquer linguagem de programação, framework etc que se sinta mais confortável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/>
              <a:t>Não se esqueça de fornecer uma documentação detalhada sobre como instalar e executar os </a:t>
            </a:r>
            <a:r>
              <a:rPr lang="pt-BR" sz="2000" b="1" dirty="0" smtClean="0"/>
              <a:t>testes</a:t>
            </a:r>
          </a:p>
          <a:p>
            <a:endParaRPr lang="pt-BR" sz="2000" dirty="0"/>
          </a:p>
          <a:p>
            <a:r>
              <a:rPr lang="pt-BR" sz="2000" dirty="0" smtClean="0"/>
              <a:t>Este </a:t>
            </a:r>
            <a:r>
              <a:rPr lang="pt-BR" sz="2000" dirty="0"/>
              <a:t>teste será avaliado pela equipe </a:t>
            </a:r>
            <a:r>
              <a:rPr lang="pt-BR" sz="2000" dirty="0" smtClean="0"/>
              <a:t>de Qualidade da Via – Jornada Logística.</a:t>
            </a:r>
            <a:br>
              <a:rPr lang="pt-BR" sz="2000" dirty="0" smtClean="0"/>
            </a:br>
            <a:endParaRPr lang="pt-BR" sz="2000" dirty="0"/>
          </a:p>
          <a:p>
            <a:r>
              <a:rPr lang="pt-BR" sz="2000" dirty="0"/>
              <a:t>Se você tiver algum problema com o desafio, sinta-se à vontade para entrar em contato conosco. Boa sorte</a:t>
            </a:r>
            <a:r>
              <a:rPr lang="pt-BR" sz="2000" dirty="0" smtClean="0"/>
              <a:t>!</a:t>
            </a:r>
          </a:p>
          <a:p>
            <a:endParaRPr lang="pt-BR" sz="2000" dirty="0" smtClean="0"/>
          </a:p>
          <a:p>
            <a:r>
              <a:rPr lang="pt-BR" sz="2000" b="1" i="1" u="sng" dirty="0"/>
              <a:t>Como entregá-lo</a:t>
            </a:r>
          </a:p>
          <a:p>
            <a:endParaRPr lang="pt-BR" sz="2000" dirty="0"/>
          </a:p>
          <a:p>
            <a:r>
              <a:rPr lang="pt-BR" sz="2000" dirty="0"/>
              <a:t>Por favor, use o </a:t>
            </a:r>
            <a:r>
              <a:rPr lang="pt-BR" sz="2000" dirty="0" err="1"/>
              <a:t>Github</a:t>
            </a:r>
            <a:r>
              <a:rPr lang="pt-BR" sz="2000" dirty="0"/>
              <a:t> para hospedar seu código e adicione </a:t>
            </a:r>
            <a:r>
              <a:rPr lang="pt-BR" sz="2000" dirty="0" smtClean="0"/>
              <a:t>@</a:t>
            </a:r>
            <a:r>
              <a:rPr lang="pt-BR" sz="2000" dirty="0" err="1" smtClean="0">
                <a:solidFill>
                  <a:srgbClr val="FF0000"/>
                </a:solidFill>
              </a:rPr>
              <a:t>xxx</a:t>
            </a:r>
            <a:r>
              <a:rPr lang="pt-BR" sz="2000" dirty="0" smtClean="0"/>
              <a:t> (a ser fornecido) </a:t>
            </a:r>
            <a:r>
              <a:rPr lang="pt-BR" sz="2000" dirty="0"/>
              <a:t>como colaborador para ele. Esta conta do </a:t>
            </a:r>
            <a:r>
              <a:rPr lang="pt-BR" sz="2000" dirty="0" err="1"/>
              <a:t>Github</a:t>
            </a:r>
            <a:r>
              <a:rPr lang="pt-BR" sz="2000" dirty="0"/>
              <a:t> </a:t>
            </a:r>
            <a:r>
              <a:rPr lang="pt-BR" sz="2000" dirty="0" smtClean="0"/>
              <a:t>(@</a:t>
            </a:r>
            <a:r>
              <a:rPr lang="pt-BR" sz="2000" dirty="0" err="1" smtClean="0">
                <a:solidFill>
                  <a:srgbClr val="FF0000"/>
                </a:solidFill>
              </a:rPr>
              <a:t>xxx</a:t>
            </a:r>
            <a:r>
              <a:rPr lang="pt-BR" sz="2000" dirty="0" smtClean="0"/>
              <a:t>) </a:t>
            </a:r>
            <a:r>
              <a:rPr lang="pt-BR" sz="2000" dirty="0"/>
              <a:t>é usada exclusivamente </a:t>
            </a:r>
            <a:r>
              <a:rPr lang="pt-BR" sz="2000" dirty="0" smtClean="0"/>
              <a:t>pelo time de Qualidade da Via – Jornada Logística para </a:t>
            </a:r>
            <a:r>
              <a:rPr lang="pt-BR" sz="2000" dirty="0"/>
              <a:t>baixar seu código e revisá-lo</a:t>
            </a:r>
          </a:p>
        </p:txBody>
      </p:sp>
      <p:sp>
        <p:nvSpPr>
          <p:cNvPr id="8" name="Retângulo 7"/>
          <p:cNvSpPr/>
          <p:nvPr/>
        </p:nvSpPr>
        <p:spPr>
          <a:xfrm>
            <a:off x="2953512" y="-41564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3" y="313127"/>
            <a:ext cx="1069262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36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Considerações finais </a:t>
            </a:r>
            <a:endParaRPr lang="pt-BR" sz="3600" b="1" dirty="0">
              <a:ln w="0"/>
              <a:gradFill flip="none" rotWithShape="1">
                <a:gsLst>
                  <a:gs pos="0">
                    <a:srgbClr val="3B90E3"/>
                  </a:gs>
                  <a:gs pos="100000">
                    <a:srgbClr val="00D3C2"/>
                  </a:gs>
                </a:gsLst>
                <a:lin ang="0" scaled="1"/>
                <a:tileRect/>
              </a:gra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7" y="-51955"/>
            <a:ext cx="1266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2358" y="3012287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pt-BR" sz="6000" b="1">
              <a:solidFill>
                <a:srgbClr val="00D3C4"/>
              </a:solidFill>
              <a:latin typeface="Aeonik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64592" y="100584"/>
            <a:ext cx="2523744" cy="1216152"/>
          </a:xfrm>
          <a:prstGeom prst="rect">
            <a:avLst/>
          </a:prstGeom>
          <a:solidFill>
            <a:srgbClr val="231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662820F4-44DA-457D-AAD0-7302CBB927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83635" y="2533217"/>
            <a:ext cx="4234161" cy="1373247"/>
          </a:xfrm>
          <a:prstGeom prst="rect">
            <a:avLst/>
          </a:prstGeom>
          <a:effectLst>
            <a:outerShdw blurRad="448370" sx="101000" sy="101000" algn="ctr" rotWithShape="0">
              <a:prstClr val="black"/>
            </a:outerShdw>
          </a:effectLst>
        </p:spPr>
      </p:pic>
      <p:sp>
        <p:nvSpPr>
          <p:cNvPr id="5" name="CaixaDeTexto 2">
            <a:extLst>
              <a:ext uri="{FF2B5EF4-FFF2-40B4-BE49-F238E27FC236}">
                <a16:creationId xmlns:a16="http://schemas.microsoft.com/office/drawing/2014/main" xmlns="" id="{59D04D4F-6F5C-45F3-9AF5-5E3AFF86D153}"/>
              </a:ext>
            </a:extLst>
          </p:cNvPr>
          <p:cNvSpPr txBox="1"/>
          <p:nvPr/>
        </p:nvSpPr>
        <p:spPr>
          <a:xfrm>
            <a:off x="4750601" y="4086394"/>
            <a:ext cx="280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>
                <a:solidFill>
                  <a:srgbClr val="6A5AFF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9661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53512" y="706585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3" y="250781"/>
            <a:ext cx="729230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40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Introdução</a:t>
            </a:r>
            <a:endParaRPr lang="pt-BR" sz="4000" b="1" dirty="0">
              <a:ln w="0"/>
              <a:solidFill>
                <a:srgbClr val="3B90E3"/>
              </a:soli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893"/>
            <a:ext cx="1266825" cy="48577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603" y="958667"/>
            <a:ext cx="8726869" cy="515482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633091" y="-10715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4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53512" y="-41564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3" y="250781"/>
            <a:ext cx="729230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40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No que acreditamos</a:t>
            </a:r>
            <a:endParaRPr lang="pt-BR" sz="4000" b="1" dirty="0">
              <a:ln w="0"/>
              <a:solidFill>
                <a:srgbClr val="3B90E3"/>
              </a:soli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7" y="-51955"/>
            <a:ext cx="1266825" cy="4857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36" y="1160819"/>
            <a:ext cx="8274924" cy="485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53512" y="-41564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2" y="250781"/>
            <a:ext cx="10235427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40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Venha fazer parte do nosso time de </a:t>
            </a:r>
            <a:r>
              <a:rPr lang="pt-BR" sz="4000" b="1" dirty="0" err="1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QA’s</a:t>
            </a:r>
            <a:endParaRPr lang="pt-BR" sz="4000" b="1" dirty="0">
              <a:ln w="0"/>
              <a:solidFill>
                <a:srgbClr val="3B90E3"/>
              </a:soli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7" y="-51955"/>
            <a:ext cx="1266825" cy="485775"/>
          </a:xfrm>
          <a:prstGeom prst="rect">
            <a:avLst/>
          </a:prstGeom>
        </p:spPr>
      </p:pic>
      <p:pic>
        <p:nvPicPr>
          <p:cNvPr id="2050" name="Picture 2" descr="Quality Assurance Automation | IT Quality Assurance | Vues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82" y="1720470"/>
            <a:ext cx="56864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9782" y="958667"/>
            <a:ext cx="11347253" cy="463203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pt-BR" sz="2800" dirty="0" smtClean="0"/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2800" dirty="0" smtClean="0"/>
              <a:t>Boas práticas e padrões;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2800" dirty="0" smtClean="0"/>
              <a:t>Estrutura </a:t>
            </a:r>
            <a:r>
              <a:rPr lang="pt-BR" sz="2800" dirty="0"/>
              <a:t>de pastas e código</a:t>
            </a:r>
            <a:r>
              <a:rPr lang="pt-BR" sz="2800" dirty="0" smtClean="0"/>
              <a:t>;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/>
              <a:buChar char="•"/>
              <a:defRPr/>
            </a:pPr>
            <a:r>
              <a:rPr lang="pt-BR" sz="2800" dirty="0"/>
              <a:t>Facilidade de entender o código (não há </a:t>
            </a:r>
            <a:r>
              <a:rPr lang="pt-BR" sz="2800" dirty="0" smtClean="0"/>
              <a:t>necessidade de </a:t>
            </a:r>
            <a:r>
              <a:rPr lang="pt-BR" sz="2800" dirty="0"/>
              <a:t>coisas sofisticadas</a:t>
            </a:r>
            <a:r>
              <a:rPr lang="pt-BR" sz="2800" dirty="0" smtClean="0"/>
              <a:t>).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Sinta-se </a:t>
            </a:r>
            <a:r>
              <a:rPr lang="pt-BR" sz="2800" dirty="0"/>
              <a:t>livre para implementá-lo da maneira que </a:t>
            </a:r>
            <a:r>
              <a:rPr lang="pt-BR" sz="2800" dirty="0" smtClean="0"/>
              <a:t>você preferir!</a:t>
            </a:r>
            <a:br>
              <a:rPr lang="pt-BR" sz="2800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/>
              <a:t>A ENTREGA deverá ser realizada a partir da </a:t>
            </a:r>
            <a:r>
              <a:rPr lang="pt-BR" sz="2800" dirty="0" smtClean="0"/>
              <a:t>submissão no GIT num prazo de 7 dias.</a:t>
            </a:r>
            <a:endParaRPr lang="pt-BR" sz="2800" dirty="0">
              <a:ea typeface="+mn-lt"/>
              <a:cs typeface="+mn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953512" y="-41564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3" y="250781"/>
            <a:ext cx="977822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40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O que será avaliado neste Tes</a:t>
            </a:r>
            <a:r>
              <a:rPr lang="pt-BR" sz="40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te </a:t>
            </a:r>
            <a:r>
              <a:rPr lang="pt-BR" sz="4000" b="1" dirty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P</a:t>
            </a:r>
            <a:r>
              <a:rPr lang="pt-BR" sz="40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rático</a:t>
            </a:r>
            <a:endParaRPr lang="pt-BR" sz="4000" b="1" dirty="0">
              <a:ln w="0"/>
              <a:solidFill>
                <a:srgbClr val="3B90E3"/>
              </a:soli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7" y="-51955"/>
            <a:ext cx="1266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9782" y="958667"/>
            <a:ext cx="11347253" cy="31085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pt-BR" sz="2800" dirty="0" smtClean="0"/>
          </a:p>
          <a:p>
            <a:endParaRPr lang="pt-BR" sz="2800" dirty="0"/>
          </a:p>
          <a:p>
            <a:r>
              <a:rPr lang="pt-BR" sz="2800" dirty="0" smtClean="0"/>
              <a:t>Não </a:t>
            </a:r>
            <a:r>
              <a:rPr lang="pt-BR" sz="2800" dirty="0"/>
              <a:t>queremos que nossos clientes tenham problemas e bugs ao usar </a:t>
            </a:r>
            <a:r>
              <a:rPr lang="pt-BR" sz="2800" dirty="0" smtClean="0"/>
              <a:t>nossas plataformas.</a:t>
            </a:r>
          </a:p>
          <a:p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T</a:t>
            </a:r>
            <a:r>
              <a:rPr lang="pt-BR" sz="2800" dirty="0" smtClean="0"/>
              <a:t>endo </a:t>
            </a:r>
            <a:r>
              <a:rPr lang="pt-BR" sz="2800" dirty="0"/>
              <a:t>isso em mente, devemos implementar alguns testes para minimizar esse </a:t>
            </a:r>
            <a:r>
              <a:rPr lang="pt-BR" sz="2800" dirty="0" smtClean="0"/>
              <a:t>risco divididos em 3 etapas: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2953512" y="-41564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3" y="250781"/>
            <a:ext cx="729230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40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Sobre o desafio</a:t>
            </a:r>
            <a:endParaRPr lang="pt-BR" sz="4000" b="1" dirty="0">
              <a:ln w="0"/>
              <a:solidFill>
                <a:srgbClr val="3B90E3"/>
              </a:soli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7" y="-51955"/>
            <a:ext cx="1266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4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9783" y="958667"/>
            <a:ext cx="11347253" cy="526297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dirty="0"/>
              <a:t>P</a:t>
            </a:r>
            <a:r>
              <a:rPr lang="pt-BR" sz="2800" dirty="0" smtClean="0"/>
              <a:t>ara </a:t>
            </a:r>
            <a:r>
              <a:rPr lang="pt-BR" sz="2800" dirty="0"/>
              <a:t>esta primeira parte do desafio de código, você pode escolher </a:t>
            </a:r>
            <a:r>
              <a:rPr lang="pt-BR" sz="2800" dirty="0" smtClean="0"/>
              <a:t>uma das nossas 3 bandeiras que temos: Casas Bahia, Ponto ou Extra.</a:t>
            </a:r>
            <a:br>
              <a:rPr lang="pt-BR" sz="2800" dirty="0" smtClean="0"/>
            </a:br>
            <a:endParaRPr lang="pt-BR" sz="2800" dirty="0"/>
          </a:p>
          <a:p>
            <a:r>
              <a:rPr lang="pt-BR" sz="2800" dirty="0" smtClean="0"/>
              <a:t>Identifique</a:t>
            </a:r>
            <a:r>
              <a:rPr lang="pt-BR" sz="2800" dirty="0"/>
              <a:t> </a:t>
            </a:r>
            <a:r>
              <a:rPr lang="pt-BR" sz="2800" b="1" dirty="0"/>
              <a:t>5</a:t>
            </a:r>
            <a:r>
              <a:rPr lang="pt-BR" sz="2800" b="1" dirty="0" smtClean="0"/>
              <a:t> </a:t>
            </a:r>
            <a:r>
              <a:rPr lang="pt-BR" sz="2800" b="1" dirty="0"/>
              <a:t>fluxos importantes</a:t>
            </a:r>
            <a:r>
              <a:rPr lang="pt-BR" sz="2800" dirty="0"/>
              <a:t> que mantêm a aplicação funcionando corretamente. 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Login</a:t>
            </a:r>
            <a:r>
              <a:rPr lang="pt-BR" sz="2800" dirty="0"/>
              <a:t> (O </a:t>
            </a:r>
            <a:r>
              <a:rPr lang="pt-BR" sz="2800" dirty="0" err="1"/>
              <a:t>login</a:t>
            </a:r>
            <a:r>
              <a:rPr lang="pt-BR" sz="2800" dirty="0"/>
              <a:t> é um fluxo importante porque o usuário precisa estar </a:t>
            </a:r>
            <a:r>
              <a:rPr lang="pt-BR" sz="2800" dirty="0" err="1"/>
              <a:t>logado</a:t>
            </a:r>
            <a:r>
              <a:rPr lang="pt-BR" sz="2800" dirty="0"/>
              <a:t> para finalizar uma compra)</a:t>
            </a:r>
          </a:p>
          <a:p>
            <a:endParaRPr lang="pt-BR" sz="2800" dirty="0"/>
          </a:p>
          <a:p>
            <a:r>
              <a:rPr lang="pt-BR" sz="2800" dirty="0" smtClean="0"/>
              <a:t>Forneça </a:t>
            </a:r>
            <a:r>
              <a:rPr lang="pt-BR" sz="2800" dirty="0"/>
              <a:t>uma explicação detalhada de por que esses fluxos são importantes para que o usuário possa comprar seus produtos</a:t>
            </a:r>
          </a:p>
          <a:p>
            <a:endParaRPr lang="pt-BR" sz="2800" dirty="0" smtClean="0"/>
          </a:p>
          <a:p>
            <a:r>
              <a:rPr lang="pt-BR" sz="2800" dirty="0" smtClean="0"/>
              <a:t>Dica</a:t>
            </a:r>
            <a:r>
              <a:rPr lang="pt-BR" sz="2800" dirty="0"/>
              <a:t>: </a:t>
            </a:r>
            <a:r>
              <a:rPr lang="pt-BR" sz="2800" b="1" dirty="0"/>
              <a:t>Escolhendo os fluxos mais críticos e detalhando-os o máximo possível, você obterá pontuações mais altas nesta parte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2953512" y="-41564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3" y="250781"/>
            <a:ext cx="729230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40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1- Identifique fluxos críticos</a:t>
            </a:r>
            <a:endParaRPr lang="pt-BR" sz="4000" b="1" dirty="0">
              <a:ln w="0"/>
              <a:solidFill>
                <a:srgbClr val="3B90E3"/>
              </a:soli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7" y="-51955"/>
            <a:ext cx="1266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9783" y="958667"/>
            <a:ext cx="11347253" cy="493981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100" dirty="0"/>
              <a:t>Nesta etapa, você terá que criar um conjunto de </a:t>
            </a:r>
            <a:r>
              <a:rPr lang="pt-BR" sz="2100" dirty="0" smtClean="0"/>
              <a:t>automação de testes:</a:t>
            </a:r>
          </a:p>
          <a:p>
            <a:endParaRPr lang="pt-BR" sz="2100" dirty="0"/>
          </a:p>
          <a:p>
            <a:r>
              <a:rPr lang="pt-BR" sz="2100" b="1" i="1" u="sng" dirty="0" smtClean="0"/>
              <a:t>Automação Web</a:t>
            </a:r>
            <a:br>
              <a:rPr lang="pt-BR" sz="2100" b="1" i="1" u="sng" dirty="0" smtClean="0"/>
            </a:br>
            <a:endParaRPr lang="pt-BR" sz="2100" b="1" i="1" u="sng" dirty="0"/>
          </a:p>
          <a:p>
            <a:r>
              <a:rPr lang="pt-BR" sz="2100" dirty="0" smtClean="0"/>
              <a:t>Escolha 3 dos fluxos que você criou na etapa anterior (1- Identifique </a:t>
            </a:r>
            <a:r>
              <a:rPr lang="pt-BR" sz="2100" dirty="0"/>
              <a:t>fluxos críticos</a:t>
            </a:r>
            <a:r>
              <a:rPr lang="pt-BR" sz="2100" dirty="0" smtClean="0"/>
              <a:t>) e crie uma automação para elas.</a:t>
            </a:r>
          </a:p>
          <a:p>
            <a:r>
              <a:rPr lang="pt-BR" sz="2100" dirty="0" smtClean="0"/>
              <a:t/>
            </a:r>
            <a:br>
              <a:rPr lang="pt-BR" sz="2100" dirty="0" smtClean="0"/>
            </a:br>
            <a:r>
              <a:rPr lang="pt-BR" sz="2100" dirty="0"/>
              <a:t>Por favor, forneça um resumo com diretrizes das decisões que você tomou (por exemplo, explique por que você escolheu tal linguagem de programação, framework, etc</a:t>
            </a:r>
            <a:r>
              <a:rPr lang="pt-BR" sz="2100" dirty="0" smtClean="0"/>
              <a:t>).</a:t>
            </a:r>
            <a:br>
              <a:rPr lang="pt-BR" sz="2100" dirty="0" smtClean="0"/>
            </a:br>
            <a:r>
              <a:rPr lang="pt-BR" sz="2100" dirty="0" smtClean="0"/>
              <a:t/>
            </a:r>
            <a:br>
              <a:rPr lang="pt-BR" sz="2100" dirty="0" smtClean="0"/>
            </a:br>
            <a:r>
              <a:rPr lang="pt-BR" sz="2100" b="1" dirty="0"/>
              <a:t>Forneça um arquivo leia-me detalhado com instruções claras sobre como configurar o ambiente e executar os testes em nossas máquinas locais</a:t>
            </a:r>
            <a:r>
              <a:rPr lang="pt-BR" sz="2100" b="1" dirty="0" smtClean="0"/>
              <a:t>!</a:t>
            </a:r>
            <a:br>
              <a:rPr lang="pt-BR" sz="2100" b="1" dirty="0" smtClean="0"/>
            </a:br>
            <a:r>
              <a:rPr lang="pt-BR" sz="2100" b="1" dirty="0" smtClean="0"/>
              <a:t/>
            </a:r>
            <a:br>
              <a:rPr lang="pt-BR" sz="2100" b="1" dirty="0" smtClean="0"/>
            </a:br>
            <a:r>
              <a:rPr lang="pt-BR" sz="2100" dirty="0"/>
              <a:t>Dica: </a:t>
            </a:r>
            <a:r>
              <a:rPr lang="pt-BR" sz="2100" b="1" dirty="0"/>
              <a:t>Escolher o fluxo mais crítico para manter o aplicativo funcionando corretamente lhe dará pontuações mais altas!</a:t>
            </a:r>
            <a:endParaRPr lang="pt-BR" sz="2100" dirty="0"/>
          </a:p>
        </p:txBody>
      </p:sp>
      <p:sp>
        <p:nvSpPr>
          <p:cNvPr id="8" name="Retângulo 7"/>
          <p:cNvSpPr/>
          <p:nvPr/>
        </p:nvSpPr>
        <p:spPr>
          <a:xfrm>
            <a:off x="2953512" y="-41564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3" y="313127"/>
            <a:ext cx="1069262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36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2- Automação de Testes Web</a:t>
            </a:r>
            <a:endParaRPr lang="pt-BR" sz="3600" b="1" dirty="0">
              <a:ln w="0"/>
              <a:gradFill flip="none" rotWithShape="1">
                <a:gsLst>
                  <a:gs pos="0">
                    <a:srgbClr val="3B90E3"/>
                  </a:gs>
                  <a:gs pos="100000">
                    <a:srgbClr val="00D3C2"/>
                  </a:gs>
                </a:gsLst>
                <a:lin ang="0" scaled="1"/>
                <a:tileRect/>
              </a:gra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87" y="-51955"/>
            <a:ext cx="1266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4592" y="48629"/>
            <a:ext cx="2523744" cy="121615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9783" y="958667"/>
            <a:ext cx="11347253" cy="34778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dirty="0" smtClean="0"/>
              <a:t>Elaborar um conjunto de testes automatizados para a API </a:t>
            </a:r>
            <a:r>
              <a:rPr lang="pt-BR" sz="2800" dirty="0"/>
              <a:t>Open </a:t>
            </a:r>
            <a:r>
              <a:rPr lang="pt-BR" sz="2800" dirty="0" err="1" smtClean="0"/>
              <a:t>Weather</a:t>
            </a:r>
            <a:r>
              <a:rPr lang="pt-BR" sz="2800" dirty="0" smtClean="0"/>
              <a:t> (</a:t>
            </a:r>
            <a:r>
              <a:rPr lang="pt-BR" sz="2800" dirty="0" smtClean="0">
                <a:hlinkClick r:id="rId2"/>
              </a:rPr>
              <a:t>http</a:t>
            </a:r>
            <a:r>
              <a:rPr lang="pt-BR" sz="2800" dirty="0">
                <a:hlinkClick r:id="rId2"/>
              </a:rPr>
              <a:t>://</a:t>
            </a:r>
            <a:r>
              <a:rPr lang="pt-BR" sz="2800" dirty="0" smtClean="0">
                <a:hlinkClick r:id="rId2"/>
              </a:rPr>
              <a:t>openweathermap.org/current</a:t>
            </a:r>
            <a:r>
              <a:rPr lang="pt-BR" sz="2800" dirty="0" smtClean="0"/>
              <a:t>) esta API foi criada para se obter o clima.</a:t>
            </a:r>
            <a:endParaRPr lang="pt-BR" sz="2800" b="1" dirty="0" smtClean="0"/>
          </a:p>
          <a:p>
            <a:endParaRPr lang="pt-BR" sz="2800" dirty="0"/>
          </a:p>
          <a:p>
            <a:r>
              <a:rPr lang="pt-BR" sz="2800" dirty="0" smtClean="0"/>
              <a:t>Obs.: Será necessário realizar um breve cadastro para a utilização da API.</a:t>
            </a: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b="1" dirty="0" smtClean="0"/>
              <a:t/>
            </a:r>
            <a:br>
              <a:rPr lang="pt-BR" sz="2400" b="1" dirty="0" smtClean="0"/>
            </a:br>
            <a:r>
              <a:rPr lang="pt-BR" sz="2400" dirty="0"/>
              <a:t>Dica: </a:t>
            </a:r>
            <a:r>
              <a:rPr lang="pt-BR" sz="2800" b="1" dirty="0"/>
              <a:t> Cobrir mais cenários e ser flexível para diferentes tipos de respostas lhe dará pontuações mais altas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953512" y="-41564"/>
            <a:ext cx="1225296" cy="37728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Aeonik" panose="02010503030300000000" pitchFamily="50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9783" y="313127"/>
            <a:ext cx="1069262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3600" b="1" dirty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3</a:t>
            </a:r>
            <a:r>
              <a:rPr lang="pt-BR" sz="3600" b="1" dirty="0" smtClean="0">
                <a:ln w="0"/>
                <a:gradFill flip="none" rotWithShape="1">
                  <a:gsLst>
                    <a:gs pos="0">
                      <a:srgbClr val="3B90E3"/>
                    </a:gs>
                    <a:gs pos="100000">
                      <a:srgbClr val="00D3C2"/>
                    </a:gs>
                  </a:gsLst>
                  <a:lin ang="0" scaled="1"/>
                  <a:tileRect/>
                </a:gradFill>
                <a:latin typeface="Aeonik"/>
                <a:ea typeface="+mj-ea"/>
                <a:cs typeface="+mj-cs"/>
              </a:rPr>
              <a:t>- Automação de Testes de API</a:t>
            </a:r>
            <a:endParaRPr lang="pt-BR" sz="3600" b="1" dirty="0">
              <a:ln w="0"/>
              <a:gradFill flip="none" rotWithShape="1">
                <a:gsLst>
                  <a:gs pos="0">
                    <a:srgbClr val="3B90E3"/>
                  </a:gs>
                  <a:gs pos="100000">
                    <a:srgbClr val="00D3C2"/>
                  </a:gs>
                </a:gsLst>
                <a:lin ang="0" scaled="1"/>
                <a:tileRect/>
              </a:gradFill>
              <a:latin typeface="Aeonik"/>
              <a:ea typeface="+mj-ea"/>
              <a:cs typeface="+mj-cs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87" y="-51955"/>
            <a:ext cx="1266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218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Aeonik</vt:lpstr>
      <vt:lpstr>Aeonik Light</vt:lpstr>
      <vt:lpstr>Arial</vt:lpstr>
      <vt:lpstr>Calibri</vt:lpstr>
      <vt:lpstr>Calibri Light</vt:lpstr>
      <vt:lpstr>Tema do Office</vt:lpstr>
      <vt:lpstr>Trilha QA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JOSE MACEDO</dc:creator>
  <cp:lastModifiedBy>SILVIO JOSE MACEDO</cp:lastModifiedBy>
  <cp:revision>16</cp:revision>
  <dcterms:created xsi:type="dcterms:W3CDTF">2022-06-13T12:21:38Z</dcterms:created>
  <dcterms:modified xsi:type="dcterms:W3CDTF">2022-06-20T22:30:48Z</dcterms:modified>
</cp:coreProperties>
</file>