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64" r:id="rId2"/>
    <p:sldId id="257" r:id="rId3"/>
    <p:sldId id="258" r:id="rId4"/>
    <p:sldId id="265" r:id="rId5"/>
    <p:sldId id="259" r:id="rId6"/>
    <p:sldId id="267" r:id="rId7"/>
    <p:sldId id="276" r:id="rId8"/>
    <p:sldId id="269" r:id="rId9"/>
    <p:sldId id="270" r:id="rId10"/>
    <p:sldId id="271" r:id="rId11"/>
    <p:sldId id="273" r:id="rId12"/>
    <p:sldId id="272" r:id="rId13"/>
    <p:sldId id="261" r:id="rId14"/>
    <p:sldId id="275" r:id="rId15"/>
    <p:sldId id="26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4F7F9-BA66-69B8-B05F-4C658989CF8E}" v="209" dt="2024-06-19T05:07:59.883"/>
    <p1510:client id="{A58567ED-23E2-7F41-B188-10751B6FAAF0}" v="2249" dt="2024-06-18T06:30:09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899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5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82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693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2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793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06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9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0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5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6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95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6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2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4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1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5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fER0SMfViUA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zCH14GWl3iY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eleMidia/ginga" TargetMode="External"/><Relationship Id="rId5" Type="http://schemas.openxmlformats.org/officeDocument/2006/relationships/hyperlink" Target="http://www.inf.puc-rio.br/wp-content/uploads/2013/10/Programando-em-NCL-3.0_1.pdf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8">
            <a:extLst>
              <a:ext uri="{FF2B5EF4-FFF2-40B4-BE49-F238E27FC236}">
                <a16:creationId xmlns:a16="http://schemas.microsoft.com/office/drawing/2014/main" id="{03E8C8A2-D2DA-42F8-84AA-AC5AB425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A5D1FE1-4883-49B4-AD3E-D0A3F8DCE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829EAE-7CB1-410F-BAF1-55BD6DC24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EA5F8CE-974F-4443-AB3C-4799C332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94075D0C-1739-4729-A5C8-5C5707A94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0DFD28A6-39F3-425F-8050-E5BF1B45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9B347087-DEE1-4F23-8486-A2690AA19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44BB81AE-EE4A-4AA4-8941-104B6C94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54" name="Straight Connector 20">
            <a:extLst>
              <a:ext uri="{FF2B5EF4-FFF2-40B4-BE49-F238E27FC236}">
                <a16:creationId xmlns:a16="http://schemas.microsoft.com/office/drawing/2014/main" id="{4AA791FC-1AEF-4561-93B5-6B9E981BB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21280" y="3594428"/>
            <a:ext cx="69494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2">
            <a:extLst>
              <a:ext uri="{FF2B5EF4-FFF2-40B4-BE49-F238E27FC236}">
                <a16:creationId xmlns:a16="http://schemas.microsoft.com/office/drawing/2014/main" id="{AAA2202F-2A68-464D-8E53-CEBE9303D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64" name="Group 24">
            <a:extLst>
              <a:ext uri="{FF2B5EF4-FFF2-40B4-BE49-F238E27FC236}">
                <a16:creationId xmlns:a16="http://schemas.microsoft.com/office/drawing/2014/main" id="{5B129734-DF6D-46B8-A0E0-4F178B3A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8956"/>
            <a:ext cx="12234672" cy="658368"/>
            <a:chOff x="-18288" y="3128956"/>
            <a:chExt cx="12234672" cy="658368"/>
          </a:xfrm>
        </p:grpSpPr>
        <p:sp useBgFill="1">
          <p:nvSpPr>
            <p:cNvPr id="26" name="Rounded Rectangle 21">
              <a:extLst>
                <a:ext uri="{FF2B5EF4-FFF2-40B4-BE49-F238E27FC236}">
                  <a16:creationId xmlns:a16="http://schemas.microsoft.com/office/drawing/2014/main" id="{6A986578-4991-4E9B-94B7-056F6B09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2303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5" name="Picture 26">
              <a:extLst>
                <a:ext uri="{FF2B5EF4-FFF2-40B4-BE49-F238E27FC236}">
                  <a16:creationId xmlns:a16="http://schemas.microsoft.com/office/drawing/2014/main" id="{257D0097-ACF2-46A6-804C-C5D55A18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8288" y="3154680"/>
              <a:ext cx="777240" cy="606425"/>
            </a:xfrm>
            <a:prstGeom prst="rect">
              <a:avLst/>
            </a:prstGeom>
          </p:spPr>
        </p:pic>
        <p:sp useBgFill="1">
          <p:nvSpPr>
            <p:cNvPr id="66" name="Rounded Rectangle 27">
              <a:extLst>
                <a:ext uri="{FF2B5EF4-FFF2-40B4-BE49-F238E27FC236}">
                  <a16:creationId xmlns:a16="http://schemas.microsoft.com/office/drawing/2014/main" id="{A71DA5EB-109A-4C2F-A093-7E5F6490B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14377" y="3128956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pic>
          <p:nvPicPr>
            <p:cNvPr id="68" name="Picture 28">
              <a:extLst>
                <a:ext uri="{FF2B5EF4-FFF2-40B4-BE49-F238E27FC236}">
                  <a16:creationId xmlns:a16="http://schemas.microsoft.com/office/drawing/2014/main" id="{DA85B8CE-EB01-4DD0-8B39-D413503D7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11439144" y="3154680"/>
              <a:ext cx="777240" cy="606425"/>
            </a:xfrm>
            <a:prstGeom prst="rect">
              <a:avLst/>
            </a:prstGeom>
          </p:spPr>
        </p:pic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D3A383-8995-CE52-AD7D-00B768C708FC}"/>
              </a:ext>
            </a:extLst>
          </p:cNvPr>
          <p:cNvSpPr txBox="1"/>
          <p:nvPr/>
        </p:nvSpPr>
        <p:spPr>
          <a:xfrm>
            <a:off x="2224403" y="1113698"/>
            <a:ext cx="8229600" cy="2345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0"/>
              </a:spcBef>
              <a:spcAft>
                <a:spcPts val="600"/>
              </a:spcAft>
            </a:pPr>
            <a:r>
              <a:rPr lang="pt-BR" sz="7200" err="1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TeleAula</a:t>
            </a:r>
            <a:r>
              <a:rPr lang="pt-BR" sz="720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​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010A931-62DC-CDD8-41B2-E1968620407F}"/>
              </a:ext>
            </a:extLst>
          </p:cNvPr>
          <p:cNvSpPr txBox="1"/>
          <p:nvPr/>
        </p:nvSpPr>
        <p:spPr>
          <a:xfrm>
            <a:off x="2453003" y="3729894"/>
            <a:ext cx="7772400" cy="13208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100">
                <a:solidFill>
                  <a:schemeClr val="bg1"/>
                </a:solidFill>
              </a:rPr>
              <a:t>INF2893 - TOP HIPERTEXTO/MULTIMIDIA IV​​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DC5B89-23D5-0919-5E3A-766ED8043081}"/>
              </a:ext>
            </a:extLst>
          </p:cNvPr>
          <p:cNvSpPr>
            <a:spLocks noGrp="1"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2" algn="r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dirty="0">
                <a:solidFill>
                  <a:schemeClr val="bg1"/>
                </a:solidFill>
              </a:rPr>
              <a:t>Luiz Fernando Vieira Costa</a:t>
            </a:r>
          </a:p>
        </p:txBody>
      </p:sp>
    </p:spTree>
    <p:extLst>
      <p:ext uri="{BB962C8B-B14F-4D97-AF65-F5344CB8AC3E}">
        <p14:creationId xmlns:p14="http://schemas.microsoft.com/office/powerpoint/2010/main" val="415903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FDB90DDD-6D78-F4F2-3D3A-58E701715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681" y="1343024"/>
            <a:ext cx="4720812" cy="40283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FAAAEE-EC86-A18F-198B-41A7FF982236}"/>
              </a:ext>
            </a:extLst>
          </p:cNvPr>
          <p:cNvSpPr txBox="1"/>
          <p:nvPr/>
        </p:nvSpPr>
        <p:spPr>
          <a:xfrm>
            <a:off x="6237356" y="980661"/>
            <a:ext cx="517276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function handler2 (</a:t>
            </a:r>
            <a:r>
              <a:rPr lang="en-US" err="1">
                <a:solidFill>
                  <a:srgbClr val="0070C0"/>
                </a:solidFill>
              </a:rPr>
              <a:t>evt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/>
              <a:t>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if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evt.class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=='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ncl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 and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evt.type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=='presentation' and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evt.action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=='start' and 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evt.label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=='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fim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' then </a:t>
            </a:r>
          </a:p>
          <a:p>
            <a:endParaRPr lang="en-US" dirty="0"/>
          </a:p>
          <a:p>
            <a:r>
              <a:rPr lang="en-US" dirty="0"/>
              <a:t>   </a:t>
            </a:r>
            <a:r>
              <a:rPr lang="en-US" dirty="0" err="1"/>
              <a:t>canvas:attrColor</a:t>
            </a:r>
            <a:r>
              <a:rPr lang="en-US" dirty="0"/>
              <a:t> (0, 0, 0, 0)</a:t>
            </a:r>
          </a:p>
          <a:p>
            <a:r>
              <a:rPr lang="en-US" dirty="0"/>
              <a:t>   </a:t>
            </a:r>
            <a:r>
              <a:rPr lang="en-US" dirty="0" err="1"/>
              <a:t>canvas:clear</a:t>
            </a:r>
            <a:r>
              <a:rPr lang="en-US" dirty="0"/>
              <a:t> ()  </a:t>
            </a:r>
          </a:p>
          <a:p>
            <a:r>
              <a:rPr lang="en-US" dirty="0"/>
              <a:t>   </a:t>
            </a:r>
            <a:r>
              <a:rPr lang="en-US" dirty="0" err="1"/>
              <a:t>canvas:attrColor</a:t>
            </a:r>
            <a:r>
              <a:rPr lang="en-US" dirty="0"/>
              <a:t> ('red')</a:t>
            </a:r>
          </a:p>
          <a:p>
            <a:r>
              <a:rPr lang="en-US" dirty="0"/>
              <a:t>   </a:t>
            </a:r>
            <a:r>
              <a:rPr lang="en-US" dirty="0" err="1"/>
              <a:t>canvas:attrFont</a:t>
            </a:r>
            <a:r>
              <a:rPr lang="en-US" dirty="0"/>
              <a:t> ('vera', 20, 'bold')</a:t>
            </a:r>
          </a:p>
          <a:p>
            <a:r>
              <a:rPr lang="en-US" dirty="0"/>
              <a:t>   </a:t>
            </a:r>
            <a:r>
              <a:rPr lang="en-US" err="1"/>
              <a:t>canvas:drawText</a:t>
            </a:r>
            <a:r>
              <a:rPr lang="en-US" dirty="0"/>
              <a:t> (560, 560 , </a:t>
            </a:r>
          </a:p>
          <a:p>
            <a:pPr>
              <a:lnSpc>
                <a:spcPct val="150000"/>
              </a:lnSpc>
            </a:pPr>
            <a:r>
              <a:rPr lang="en-US" dirty="0"/>
              <a:t>       </a:t>
            </a:r>
            <a:r>
              <a:rPr lang="en-US" b="1" dirty="0">
                <a:solidFill>
                  <a:srgbClr val="FF0000"/>
                </a:solidFill>
              </a:rPr>
              <a:t>'</a:t>
            </a:r>
            <a:r>
              <a:rPr lang="en-US" b="1" err="1">
                <a:solidFill>
                  <a:srgbClr val="FF0000"/>
                </a:solidFill>
              </a:rPr>
              <a:t>Pontuação</a:t>
            </a:r>
            <a:r>
              <a:rPr lang="en-US" b="1" dirty="0">
                <a:solidFill>
                  <a:srgbClr val="FF0000"/>
                </a:solidFill>
              </a:rPr>
              <a:t>: '..</a:t>
            </a:r>
            <a:r>
              <a:rPr lang="en-US" b="1" err="1">
                <a:solidFill>
                  <a:srgbClr val="FF0000"/>
                </a:solidFill>
              </a:rPr>
              <a:t>pontos</a:t>
            </a:r>
            <a:r>
              <a:rPr lang="en-US" b="1" dirty="0">
                <a:solidFill>
                  <a:srgbClr val="FF0000"/>
                </a:solidFill>
              </a:rPr>
              <a:t>..' / '..counter)</a:t>
            </a:r>
          </a:p>
          <a:p>
            <a:r>
              <a:rPr lang="en-US" dirty="0"/>
              <a:t>   </a:t>
            </a:r>
            <a:r>
              <a:rPr lang="en-US" b="1" err="1">
                <a:solidFill>
                  <a:srgbClr val="FF0000"/>
                </a:solidFill>
              </a:rPr>
              <a:t>canvas:flush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  </a:t>
            </a:r>
          </a:p>
          <a:p>
            <a:r>
              <a:rPr lang="en-US" dirty="0"/>
              <a:t>  </a:t>
            </a:r>
            <a:r>
              <a:rPr lang="en-US" b="1" dirty="0">
                <a:solidFill>
                  <a:srgbClr val="FF0000"/>
                </a:solidFill>
              </a:rPr>
              <a:t>counter = counter + 1 </a:t>
            </a:r>
          </a:p>
          <a:p>
            <a:endParaRPr lang="en-US"/>
          </a:p>
          <a:p>
            <a:r>
              <a:rPr lang="en-US" dirty="0"/>
              <a:t>  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end</a:t>
            </a:r>
          </a:p>
          <a:p>
            <a:r>
              <a:rPr lang="en-US" dirty="0">
                <a:solidFill>
                  <a:srgbClr val="0070C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0862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AAAEE-EC86-A18F-198B-41A7FF982236}"/>
              </a:ext>
            </a:extLst>
          </p:cNvPr>
          <p:cNvSpPr txBox="1"/>
          <p:nvPr/>
        </p:nvSpPr>
        <p:spPr>
          <a:xfrm>
            <a:off x="6237356" y="980661"/>
            <a:ext cx="520589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function handler3 (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evt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)</a:t>
            </a:r>
            <a:endParaRPr lang="pt-BR" dirty="0"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...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if </a:t>
            </a:r>
            <a:r>
              <a:rPr lang="en-US" b="1" err="1">
                <a:solidFill>
                  <a:srgbClr val="FF0000"/>
                </a:solidFill>
                <a:ea typeface="+mn-lt"/>
                <a:cs typeface="+mn-lt"/>
              </a:rPr>
              <a:t>pontos</a:t>
            </a:r>
            <a:r>
              <a:rPr lang="en-US" b="1" dirty="0">
                <a:solidFill>
                  <a:srgbClr val="FF0000"/>
                </a:solidFill>
                <a:ea typeface="+mn-lt"/>
                <a:cs typeface="+mn-lt"/>
              </a:rPr>
              <a:t> &gt;= Meta</a:t>
            </a:r>
            <a:r>
              <a:rPr lang="en-US" dirty="0">
                <a:ea typeface="+mn-lt"/>
                <a:cs typeface="+mn-lt"/>
              </a:rPr>
              <a:t> then 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canvas:compose</a:t>
            </a:r>
            <a:r>
              <a:rPr lang="en-US" dirty="0">
                <a:ea typeface="+mn-lt"/>
                <a:cs typeface="+mn-lt"/>
              </a:rPr>
              <a:t>(150, 160,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img_parab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canvas:attrColor</a:t>
            </a:r>
            <a:r>
              <a:rPr lang="en-US" dirty="0">
                <a:ea typeface="+mn-lt"/>
                <a:cs typeface="+mn-lt"/>
              </a:rPr>
              <a:t> ('yellow')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canvas:attrFont</a:t>
            </a:r>
            <a:r>
              <a:rPr lang="en-US" dirty="0">
                <a:ea typeface="+mn-lt"/>
                <a:cs typeface="+mn-lt"/>
              </a:rPr>
              <a:t> ('vera', 35, 'bold')</a:t>
            </a:r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canvas:drawText</a:t>
            </a:r>
            <a:r>
              <a:rPr lang="en-US" dirty="0">
                <a:ea typeface="+mn-lt"/>
                <a:cs typeface="+mn-lt"/>
              </a:rPr>
              <a:t> (50, 30, '\t \t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Parabéns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!!! \n Sua   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Pontuação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final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foi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 '..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pontos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..' de '..counter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...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    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canvas:flush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end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end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3" name="Imagem 2" descr="Tela de celular com foto de pessoas&#10;&#10;Descrição gerada automaticamente">
            <a:extLst>
              <a:ext uri="{FF2B5EF4-FFF2-40B4-BE49-F238E27FC236}">
                <a16:creationId xmlns:a16="http://schemas.microsoft.com/office/drawing/2014/main" id="{F2689470-8540-408E-D0EE-0D6AF29B2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312" y="1335223"/>
            <a:ext cx="4799635" cy="40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7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FAAAEE-EC86-A18F-198B-41A7FF982236}"/>
              </a:ext>
            </a:extLst>
          </p:cNvPr>
          <p:cNvSpPr txBox="1"/>
          <p:nvPr/>
        </p:nvSpPr>
        <p:spPr>
          <a:xfrm>
            <a:off x="6237356" y="980661"/>
            <a:ext cx="5205895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function handler3 (</a:t>
            </a:r>
            <a:r>
              <a:rPr lang="en-US" dirty="0" err="1">
                <a:solidFill>
                  <a:srgbClr val="0070C0"/>
                </a:solidFill>
                <a:ea typeface="+mn-lt"/>
                <a:cs typeface="+mn-lt"/>
              </a:rPr>
              <a:t>evt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)</a:t>
            </a:r>
            <a:endParaRPr lang="pt-BR" dirty="0">
              <a:ea typeface="+mn-lt"/>
              <a:cs typeface="+mn-lt"/>
            </a:endParaRP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 ...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 else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canvas:compose</a:t>
            </a:r>
            <a:r>
              <a:rPr lang="en-US" dirty="0">
                <a:ea typeface="+mn-lt"/>
                <a:cs typeface="+mn-lt"/>
              </a:rPr>
              <a:t>(150, 160,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img_inc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   </a:t>
            </a:r>
            <a:r>
              <a:rPr lang="en-US" err="1">
                <a:ea typeface="+mn-lt"/>
                <a:cs typeface="+mn-lt"/>
              </a:rPr>
              <a:t>canvas:attrColor</a:t>
            </a:r>
            <a:r>
              <a:rPr lang="en-US" dirty="0">
                <a:ea typeface="+mn-lt"/>
                <a:cs typeface="+mn-lt"/>
              </a:rPr>
              <a:t> ('yellow')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canvas:attrFont</a:t>
            </a:r>
            <a:r>
              <a:rPr lang="en-US" dirty="0">
                <a:ea typeface="+mn-lt"/>
                <a:cs typeface="+mn-lt"/>
              </a:rPr>
              <a:t> ('vera', 35, 'bold')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        </a:t>
            </a:r>
            <a:r>
              <a:rPr lang="en-US" err="1">
                <a:ea typeface="+mn-lt"/>
                <a:cs typeface="+mn-lt"/>
              </a:rPr>
              <a:t>canvas:drawText</a:t>
            </a:r>
            <a:r>
              <a:rPr lang="en-US" dirty="0">
                <a:ea typeface="+mn-lt"/>
                <a:cs typeface="+mn-lt"/>
              </a:rPr>
              <a:t> (50, 30, '\t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Melhore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seus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estudos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\n Sua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Pontuação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 final 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foi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: '..</a:t>
            </a:r>
            <a:r>
              <a:rPr lang="en-US" err="1">
                <a:solidFill>
                  <a:srgbClr val="FF0000"/>
                </a:solidFill>
                <a:ea typeface="+mn-lt"/>
                <a:cs typeface="+mn-lt"/>
              </a:rPr>
              <a:t>pontos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..' de '..counter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r>
              <a:rPr lang="en-US" dirty="0">
                <a:ea typeface="+mn-lt"/>
                <a:cs typeface="+mn-lt"/>
              </a:rPr>
              <a:t>      end</a:t>
            </a:r>
            <a:endParaRPr lang="en-US" dirty="0"/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    </a:t>
            </a:r>
            <a:endParaRPr lang="en-US"/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    </a:t>
            </a:r>
            <a:r>
              <a:rPr lang="en-US" dirty="0" err="1">
                <a:ea typeface="+mn-lt"/>
                <a:cs typeface="+mn-lt"/>
              </a:rPr>
              <a:t>canvas:flush</a:t>
            </a:r>
            <a:r>
              <a:rPr lang="en-US" dirty="0">
                <a:ea typeface="+mn-lt"/>
                <a:cs typeface="+mn-lt"/>
              </a:rPr>
              <a:t>()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 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end</a:t>
            </a:r>
          </a:p>
          <a:p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end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" name="Imagem 1" descr="Texto sobre foto de homem&#10;&#10;Descrição gerada automaticamente">
            <a:extLst>
              <a:ext uri="{FF2B5EF4-FFF2-40B4-BE49-F238E27FC236}">
                <a16:creationId xmlns:a16="http://schemas.microsoft.com/office/drawing/2014/main" id="{735D567A-6CF9-6155-0110-C799D221D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48" y="1390440"/>
            <a:ext cx="4798118" cy="39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6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9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39" name="Straight Connector 35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37">
            <a:extLst>
              <a:ext uri="{FF2B5EF4-FFF2-40B4-BE49-F238E27FC236}">
                <a16:creationId xmlns:a16="http://schemas.microsoft.com/office/drawing/2014/main" id="{75E66D3F-14EA-4BCD-819B-EEF581746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9">
            <a:extLst>
              <a:ext uri="{FF2B5EF4-FFF2-40B4-BE49-F238E27FC236}">
                <a16:creationId xmlns:a16="http://schemas.microsoft.com/office/drawing/2014/main" id="{D49D3EDE-CC3B-4573-A04B-26F32F1B2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00D0D4B-CC81-434D-B595-71AA6919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047919-8C66-4EF3-9979-FB7112EB6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C00195C4-7BCF-469C-A003-AC2F0D2F9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EE82425-33CD-4CF1-9623-91BECE68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94412" y="982132"/>
            <a:ext cx="4802185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Conclusão</a:t>
            </a:r>
          </a:p>
        </p:txBody>
      </p:sp>
      <p:sp>
        <p:nvSpPr>
          <p:cNvPr id="49" name="Rectangle 45">
            <a:extLst>
              <a:ext uri="{FF2B5EF4-FFF2-40B4-BE49-F238E27FC236}">
                <a16:creationId xmlns:a16="http://schemas.microsoft.com/office/drawing/2014/main" id="{DD5289D1-D3B7-4C53-823E-280A79C02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4517009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AF65BCB5-8660-0BC4-0B6E-BEC04435B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9295" y="1410208"/>
            <a:ext cx="3103576" cy="3858780"/>
          </a:xfrm>
          <a:prstGeom prst="rect">
            <a:avLst/>
          </a:prstGeom>
        </p:spPr>
      </p:pic>
      <p:cxnSp>
        <p:nvCxnSpPr>
          <p:cNvPr id="51" name="Straight Connector 47">
            <a:extLst>
              <a:ext uri="{FF2B5EF4-FFF2-40B4-BE49-F238E27FC236}">
                <a16:creationId xmlns:a16="http://schemas.microsoft.com/office/drawing/2014/main" id="{A456CE10-0EE3-4503-ACF3-1D53A6FDB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2" y="2400639"/>
            <a:ext cx="48021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12" y="2556932"/>
            <a:ext cx="480218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Resultado</a:t>
            </a:r>
            <a:r>
              <a:rPr lang="en-US" dirty="0">
                <a:solidFill>
                  <a:srgbClr val="262626"/>
                </a:solidFill>
              </a:rPr>
              <a:t> </a:t>
            </a:r>
            <a:r>
              <a:rPr lang="en-US" dirty="0" err="1">
                <a:solidFill>
                  <a:srgbClr val="262626"/>
                </a:solidFill>
              </a:rPr>
              <a:t>obtido</a:t>
            </a:r>
          </a:p>
          <a:p>
            <a:pPr algn="l">
              <a:buChar char="•"/>
            </a:pPr>
            <a:endParaRPr lang="en-US">
              <a:solidFill>
                <a:srgbClr val="262626"/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Melhorias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Futuras</a:t>
            </a:r>
          </a:p>
          <a:p>
            <a:pPr marL="742950" lvl="1" indent="-342900" algn="l"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Melhora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na</a:t>
            </a:r>
            <a:r>
              <a:rPr lang="en-US" dirty="0">
                <a:solidFill>
                  <a:srgbClr val="262626"/>
                </a:solidFill>
              </a:rPr>
              <a:t> </a:t>
            </a:r>
            <a:r>
              <a:rPr lang="en-US" dirty="0" err="1">
                <a:solidFill>
                  <a:srgbClr val="262626"/>
                </a:solidFill>
              </a:rPr>
              <a:t>parte</a:t>
            </a:r>
            <a:r>
              <a:rPr lang="en-US" dirty="0">
                <a:solidFill>
                  <a:srgbClr val="262626"/>
                </a:solidFill>
              </a:rPr>
              <a:t> da </a:t>
            </a:r>
            <a:r>
              <a:rPr lang="en-US" dirty="0" err="1">
                <a:solidFill>
                  <a:srgbClr val="262626"/>
                </a:solidFill>
              </a:rPr>
              <a:t>compra</a:t>
            </a:r>
          </a:p>
          <a:p>
            <a:pPr marL="742950" lvl="1" indent="-342900" algn="l"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Api para </a:t>
            </a:r>
            <a:r>
              <a:rPr lang="en-US" dirty="0" err="1">
                <a:solidFill>
                  <a:srgbClr val="262626"/>
                </a:solidFill>
              </a:rPr>
              <a:t>perguntas</a:t>
            </a:r>
          </a:p>
          <a:p>
            <a:pPr algn="l"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59C2C63-D709-4949-9465-29A52CBED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FD2038-15D6-4003-8350-AFEC394EE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F519C2-F6BE-41BE-A50E-54B98359C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67AD93-AD3E-4C62-97D5-E54E14B2E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37" name="Rounded Rectangle 17">
              <a:extLst>
                <a:ext uri="{FF2B5EF4-FFF2-40B4-BE49-F238E27FC236}">
                  <a16:creationId xmlns:a16="http://schemas.microsoft.com/office/drawing/2014/main" id="{AA443E8D-EC07-4B8F-B370-2A1153F35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41F0AA1-D12D-4FDB-BF66-D9398ED9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39" name="Rounded Rectangle 20">
              <a:extLst>
                <a:ext uri="{FF2B5EF4-FFF2-40B4-BE49-F238E27FC236}">
                  <a16:creationId xmlns:a16="http://schemas.microsoft.com/office/drawing/2014/main" id="{E2B949DE-0178-4942-80DE-811C1AA4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84AA86D-EAE1-4E3F-A54C-7F1E390B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Perguntas 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72CE55-4C36-44F1-A9BD-379BEB843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C7FF9342-670D-B93D-741C-3CB18EE60748}"/>
              </a:ext>
            </a:extLst>
          </p:cNvPr>
          <p:cNvSpPr txBox="1">
            <a:spLocks/>
          </p:cNvSpPr>
          <p:nvPr/>
        </p:nvSpPr>
        <p:spPr>
          <a:xfrm>
            <a:off x="2712276" y="3558574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80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935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Referências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9703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 algn="l">
              <a:buSzPct val="114999"/>
              <a:buFont typeface="Arial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Slides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Linguagem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NCL - Alvaro da Veiga</a:t>
            </a:r>
            <a:endParaRPr lang="pt-BR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Livro Programando em NCL – Luiz Fernando Gomes Soares / Simone Barbosa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SzPct val="114999"/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TeleMidia/Ginga/master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r>
              <a:rPr lang="en-US" dirty="0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Quiz MATEMÁTICA com raiz quadrada – Saber Mais</a:t>
            </a:r>
            <a:endParaRPr lang="en-US"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r>
              <a:rPr lang="en-US" dirty="0"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RAIZ QUADRADA 🚀 O que é a RAIZ QUADRADA? 👩🏻‍🚀 Matemática para crianças - Smile and Learn - Português</a:t>
            </a:r>
            <a:endParaRPr lang="en-US" dirty="0"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SzPct val="114999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AutoNum type="arabicPeriod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AutoNum type="arabicPeriod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AutoNum type="arabicPeriod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AutoNum type="arabicPeriod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0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52108" y="954756"/>
            <a:ext cx="2730414" cy="4946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Introdução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9891" y="635553"/>
            <a:ext cx="5953630" cy="558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SzPct val="114999"/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SzPct val="114999"/>
              <a:buFont typeface="Arial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Contexto do vídeo</a:t>
            </a:r>
          </a:p>
          <a:p>
            <a:pPr algn="l"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Elementos da linguagem utilizados</a:t>
            </a:r>
          </a:p>
          <a:p>
            <a:pPr marL="742950" lvl="1" indent="-285750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Mídias</a:t>
            </a:r>
          </a:p>
          <a:p>
            <a:pPr marL="742950" lvl="1" indent="-285750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Conectores</a:t>
            </a:r>
          </a:p>
          <a:p>
            <a:pPr marL="742950" lvl="1" indent="-285750" algn="l">
              <a:buSzPct val="114999"/>
              <a:buFont typeface="Courier New"/>
              <a:buChar char="o"/>
            </a:pP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Ncl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Lua</a:t>
            </a:r>
          </a:p>
          <a:p>
            <a:pPr marL="285750" indent="-285750" algn="l">
              <a:buSzPct val="114999"/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 algn="l">
              <a:buSzPct val="114999"/>
              <a:buFont typeface="Arial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Conclusões</a:t>
            </a:r>
          </a:p>
          <a:p>
            <a:pPr lvl="1" algn="l">
              <a:buFont typeface="Courier New"/>
              <a:buChar char="o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03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8" name="Picture 5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pt-BR" sz="4400" dirty="0">
                <a:solidFill>
                  <a:srgbClr val="FFFFFF"/>
                </a:solidFill>
              </a:rPr>
              <a:t>Contexto do vídeo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8710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Aplicação de uma tema educacional para a televisão Digital</a:t>
            </a:r>
            <a:endParaRPr lang="pt-BR" dirty="0"/>
          </a:p>
          <a:p>
            <a:pPr marL="742950" lvl="1" indent="-285750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Telecurso , Teleaulas e </a:t>
            </a:r>
            <a:r>
              <a:rPr lang="pt-BR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Quiz</a:t>
            </a:r>
          </a:p>
          <a:p>
            <a:pPr marL="742950" lvl="1" indent="-285750" algn="l">
              <a:buSzPct val="114999"/>
              <a:buFont typeface="Courier New"/>
              <a:buChar char="o"/>
            </a:pPr>
            <a:endParaRPr lang="pt-BR" noProof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 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Dificuldades com o roteiro de um Telecurso</a:t>
            </a:r>
          </a:p>
          <a:p>
            <a:pPr lvl="1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Abordagem de assuntos abrangentes e estrutura</a:t>
            </a:r>
          </a:p>
          <a:p>
            <a:pPr algn="l"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SzPct val="114999"/>
              <a:buFont typeface="Arial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Mescla de uma aula simples com um quis</a:t>
            </a:r>
          </a:p>
          <a:p>
            <a:pPr algn="l">
              <a:buSzPct val="114999"/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 Adequação da mídia a programação televisiva</a:t>
            </a: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15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48" name="Picture 51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49" name="Rectangle 52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4400" dirty="0">
                <a:solidFill>
                  <a:srgbClr val="FFFFFF"/>
                </a:solidFill>
              </a:rPr>
              <a:t>Resumo do Vídeo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1" y="2612256"/>
            <a:ext cx="9601196" cy="32636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SzPct val="114999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Vídeo Aula  , no caso de 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radiciação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Menu de opções iterativo</a:t>
            </a:r>
          </a:p>
          <a:p>
            <a:pPr marL="342900" indent="-342900" algn="l">
              <a:buSzPct val="114999"/>
              <a:buFont typeface="Arial"/>
              <a:buChar char="•"/>
            </a:pPr>
            <a:endParaRPr lang="pt-B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SzPct val="114999"/>
              <a:buFont typeface="Arial"/>
              <a:buChar char="•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Opções</a:t>
            </a:r>
          </a:p>
          <a:p>
            <a:pPr marL="800100" lvl="1" indent="-342900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Rever a vídeo aula </a:t>
            </a:r>
          </a:p>
          <a:p>
            <a:pPr marL="800100" lvl="1" indent="-342900" algn="l">
              <a:buSzPct val="114999"/>
              <a:buFont typeface="Courier New"/>
              <a:buChar char="o"/>
            </a:pP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Realizar a revisão</a:t>
            </a: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buFont typeface="Arial"/>
              <a:buChar char="•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1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52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Elementos </a:t>
            </a:r>
            <a:r>
              <a:rPr lang="pt-BR" err="1"/>
              <a:t>Ncl</a:t>
            </a:r>
            <a:r>
              <a:rPr lang="pt-BR"/>
              <a:t> Abordados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har char="•"/>
            </a:pPr>
            <a:r>
              <a:rPr lang="en-US" dirty="0"/>
              <a:t> </a:t>
            </a:r>
            <a:r>
              <a:rPr lang="pt-BR" dirty="0"/>
              <a:t>Criação de um contexto principal. 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73887FCC-EDD7-F739-7312-9DF2870F9A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00" b="-3"/>
          <a:stretch/>
        </p:blipFill>
        <p:spPr>
          <a:xfrm>
            <a:off x="1412683" y="1410208"/>
            <a:ext cx="4348925" cy="385878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8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9F1F6E2E-E2E7-4689-9E5D-51F37CB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B728A18-FF26-43E9-AF31-9608EBA3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29962" cy="6856214"/>
            <a:chOff x="-15736" y="0"/>
            <a:chExt cx="12229962" cy="685621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D418D479-7A49-4E09-A270-87C36ABE5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5AC523-B142-409D-BB68-747EDDCE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8FD6A06-A68E-49C5-8F1D-8945DD8C0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6794A3D-A7E9-4DC9-98E4-02104E24A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/>
              <a:t>Elementos </a:t>
            </a:r>
            <a:r>
              <a:rPr lang="pt-BR" err="1"/>
              <a:t>Ncl</a:t>
            </a:r>
            <a:r>
              <a:rPr lang="pt-BR"/>
              <a:t> Abordados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har char="•"/>
            </a:pPr>
            <a:r>
              <a:rPr lang="pt-BR" dirty="0"/>
              <a:t>Criação de um menu</a:t>
            </a:r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  <a:p>
            <a:pPr>
              <a:buFont typeface="Arial"/>
              <a:buChar char="•"/>
            </a:pPr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31DD8B-7A0A-47A0-BF6B-EBB4F9709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209FBC8-5339-8BE5-63D3-E3DF8C7AC1A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8" r="3431" b="286"/>
          <a:stretch/>
        </p:blipFill>
        <p:spPr>
          <a:xfrm>
            <a:off x="1412683" y="1465425"/>
            <a:ext cx="4345582" cy="3792597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0A370BF-9768-4FA0-8887-C3777F3A9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29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>
                <a:solidFill>
                  <a:srgbClr val="262626"/>
                </a:solidFill>
              </a:rPr>
              <a:t>Elementos Ncl Abordados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B9E9300-488C-5EAC-47B0-7B6719B55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algn="l">
              <a:buChar char="•"/>
            </a:pPr>
            <a:r>
              <a:rPr lang="pt-BR" dirty="0">
                <a:solidFill>
                  <a:srgbClr val="000000"/>
                </a:solidFill>
              </a:rPr>
              <a:t>Contexto de revisão</a:t>
            </a:r>
            <a:endParaRPr lang="pt-BR" dirty="0"/>
          </a:p>
          <a:p>
            <a:pPr marL="800100" lvl="1" indent="-342900" algn="l">
              <a:buSzPct val="114999"/>
              <a:buFont typeface="Courier New"/>
              <a:buChar char="o"/>
            </a:pPr>
            <a:r>
              <a:rPr lang="pt-BR" dirty="0">
                <a:solidFill>
                  <a:srgbClr val="000000"/>
                </a:solidFill>
              </a:rPr>
              <a:t>Menu sobre o vídeo quiz.</a:t>
            </a:r>
          </a:p>
          <a:p>
            <a:pPr marL="800100" lvl="1" indent="-342900" algn="l">
              <a:buSzPct val="114999"/>
              <a:buFont typeface="Courier New"/>
              <a:buChar char="o"/>
            </a:pPr>
            <a:r>
              <a:rPr lang="pt-BR" dirty="0">
                <a:solidFill>
                  <a:srgbClr val="000000"/>
                </a:solidFill>
              </a:rPr>
              <a:t>Tempos de transição</a:t>
            </a:r>
          </a:p>
          <a:p>
            <a:pPr marL="800100" lvl="1" indent="-342900" algn="l">
              <a:buFont typeface="Courier New,monospace"/>
              <a:buChar char="o"/>
            </a:pPr>
            <a:r>
              <a:rPr lang="pt-BR" dirty="0">
                <a:solidFill>
                  <a:srgbClr val="000000"/>
                </a:solidFill>
              </a:rPr>
              <a:t>Identificação da seleção</a:t>
            </a:r>
            <a:endParaRPr lang="en-US" dirty="0">
              <a:solidFill>
                <a:srgbClr val="000000"/>
              </a:solidFill>
            </a:endParaRPr>
          </a:p>
          <a:p>
            <a:pPr>
              <a:buSzPct val="114999"/>
              <a:buFont typeface="Arial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orma, Retângulo&#10;&#10;Descrição gerada automaticamente">
            <a:extLst>
              <a:ext uri="{FF2B5EF4-FFF2-40B4-BE49-F238E27FC236}">
                <a16:creationId xmlns:a16="http://schemas.microsoft.com/office/drawing/2014/main" id="{369DA050-DF0D-DE90-47C2-57B407311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485869"/>
            <a:ext cx="4348925" cy="370745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orma, Retângulo&#10;&#10;Descrição gerada automaticamente">
            <a:extLst>
              <a:ext uri="{FF2B5EF4-FFF2-40B4-BE49-F238E27FC236}">
                <a16:creationId xmlns:a16="http://schemas.microsoft.com/office/drawing/2014/main" id="{369DA050-DF0D-DE90-47C2-57B407311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485869"/>
            <a:ext cx="4348925" cy="370745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A7FF2E-0ECF-4142-7F46-3E6784CC322D}"/>
              </a:ext>
            </a:extLst>
          </p:cNvPr>
          <p:cNvSpPr txBox="1"/>
          <p:nvPr/>
        </p:nvSpPr>
        <p:spPr>
          <a:xfrm>
            <a:off x="6373791" y="1338805"/>
            <a:ext cx="4884517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&lt;link </a:t>
            </a:r>
            <a:r>
              <a:rPr lang="en-US" dirty="0" err="1">
                <a:solidFill>
                  <a:srgbClr val="0070C0"/>
                </a:solidFill>
              </a:rPr>
              <a:t>xconnector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dirty="0" err="1">
                <a:solidFill>
                  <a:srgbClr val="0070C0"/>
                </a:solidFill>
              </a:rPr>
              <a:t>conn#onBeginStart</a:t>
            </a:r>
            <a:r>
              <a:rPr lang="en-US" dirty="0">
                <a:solidFill>
                  <a:srgbClr val="0070C0"/>
                </a:solidFill>
              </a:rPr>
              <a:t>"&gt;</a:t>
            </a:r>
          </a:p>
          <a:p>
            <a:r>
              <a:rPr lang="en-US" dirty="0"/>
              <a:t> &lt;bind role="</a:t>
            </a:r>
            <a:r>
              <a:rPr lang="en-US" err="1"/>
              <a:t>onBegin</a:t>
            </a:r>
            <a:r>
              <a:rPr lang="en-US" dirty="0"/>
              <a:t>" component="</a:t>
            </a:r>
            <a:r>
              <a:rPr lang="en-US" err="1"/>
              <a:t>videoQuiz</a:t>
            </a:r>
            <a:r>
              <a:rPr lang="en-US" dirty="0"/>
              <a:t>"  interface=</a:t>
            </a:r>
            <a:r>
              <a:rPr lang="en-US" b="1" dirty="0"/>
              <a:t>"area01"</a:t>
            </a:r>
            <a:r>
              <a:rPr lang="en-US" dirty="0"/>
              <a:t> /&gt;</a:t>
            </a:r>
          </a:p>
          <a:p>
            <a:r>
              <a:rPr lang="en-US" dirty="0"/>
              <a:t> &lt;bind role="start" component="menu"/&gt;</a:t>
            </a:r>
          </a:p>
          <a:p>
            <a:r>
              <a:rPr lang="en-US" dirty="0">
                <a:solidFill>
                  <a:srgbClr val="0070C0"/>
                </a:solidFill>
              </a:rPr>
              <a:t>&lt;/link&gt;</a:t>
            </a:r>
          </a:p>
          <a:p>
            <a:endParaRPr lang="en-US" sz="1600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&lt;link  </a:t>
            </a:r>
            <a:r>
              <a:rPr lang="en-US" err="1">
                <a:solidFill>
                  <a:srgbClr val="0070C0"/>
                </a:solidFill>
              </a:rPr>
              <a:t>xconnector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err="1">
                <a:solidFill>
                  <a:srgbClr val="0070C0"/>
                </a:solidFill>
              </a:rPr>
              <a:t>conn#onEndStopStart_delay</a:t>
            </a:r>
            <a:r>
              <a:rPr lang="en-US" dirty="0">
                <a:solidFill>
                  <a:srgbClr val="0070C0"/>
                </a:solidFill>
              </a:rPr>
              <a:t>"&gt;</a:t>
            </a:r>
          </a:p>
          <a:p>
            <a:r>
              <a:rPr lang="en-US" dirty="0">
                <a:solidFill>
                  <a:srgbClr val="000000"/>
                </a:solidFill>
              </a:rPr>
              <a:t> &lt;bind role="</a:t>
            </a:r>
            <a:r>
              <a:rPr lang="en-US" dirty="0" err="1">
                <a:solidFill>
                  <a:srgbClr val="000000"/>
                </a:solidFill>
              </a:rPr>
              <a:t>onEnd</a:t>
            </a:r>
            <a:r>
              <a:rPr lang="en-US" dirty="0">
                <a:solidFill>
                  <a:srgbClr val="000000"/>
                </a:solidFill>
              </a:rPr>
              <a:t>" component="</a:t>
            </a:r>
            <a:r>
              <a:rPr lang="en-US" dirty="0" err="1">
                <a:solidFill>
                  <a:srgbClr val="000000"/>
                </a:solidFill>
              </a:rPr>
              <a:t>videoQuiz</a:t>
            </a:r>
            <a:r>
              <a:rPr lang="en-US" dirty="0">
                <a:solidFill>
                  <a:srgbClr val="000000"/>
                </a:solidFill>
              </a:rPr>
              <a:t>"  interface=</a:t>
            </a:r>
            <a:r>
              <a:rPr lang="en-US" b="1" dirty="0">
                <a:solidFill>
                  <a:srgbClr val="000000"/>
                </a:solidFill>
              </a:rPr>
              <a:t>"area01" </a:t>
            </a:r>
            <a:r>
              <a:rPr lang="en-US" dirty="0">
                <a:solidFill>
                  <a:srgbClr val="000000"/>
                </a:solidFill>
              </a:rPr>
              <a:t>/&gt;</a:t>
            </a:r>
          </a:p>
          <a:p>
            <a:r>
              <a:rPr lang="en-US" dirty="0">
                <a:solidFill>
                  <a:srgbClr val="000000"/>
                </a:solidFill>
              </a:rPr>
              <a:t> &lt;bind role="stop" component="menu"/&gt;</a:t>
            </a:r>
          </a:p>
          <a:p>
            <a:r>
              <a:rPr lang="en-US" dirty="0">
                <a:solidFill>
                  <a:srgbClr val="000000"/>
                </a:solidFill>
              </a:rPr>
              <a:t> &lt;bind role="start" component="clicks" </a:t>
            </a:r>
            <a:r>
              <a:rPr lang="en-US" b="1" dirty="0">
                <a:solidFill>
                  <a:srgbClr val="000000"/>
                </a:solidFill>
              </a:rPr>
              <a:t>   interface="print"</a:t>
            </a:r>
            <a:r>
              <a:rPr lang="en-US" dirty="0">
                <a:solidFill>
                  <a:srgbClr val="000000"/>
                </a:solidFill>
              </a:rPr>
              <a:t> &gt;</a:t>
            </a:r>
          </a:p>
          <a:p>
            <a:r>
              <a:rPr lang="en-US" dirty="0">
                <a:solidFill>
                  <a:srgbClr val="000000"/>
                </a:solidFill>
              </a:rPr>
              <a:t> &lt;</a:t>
            </a:r>
            <a:r>
              <a:rPr lang="en-US" dirty="0" err="1">
                <a:solidFill>
                  <a:srgbClr val="000000"/>
                </a:solidFill>
              </a:rPr>
              <a:t>bindParam</a:t>
            </a:r>
            <a:r>
              <a:rPr lang="en-US" dirty="0">
                <a:solidFill>
                  <a:srgbClr val="000000"/>
                </a:solidFill>
              </a:rPr>
              <a:t> name="</a:t>
            </a:r>
            <a:r>
              <a:rPr lang="en-US" dirty="0" err="1">
                <a:solidFill>
                  <a:srgbClr val="000000"/>
                </a:solidFill>
              </a:rPr>
              <a:t>aDelay</a:t>
            </a:r>
            <a:r>
              <a:rPr lang="en-US" dirty="0">
                <a:solidFill>
                  <a:srgbClr val="000000"/>
                </a:solidFill>
              </a:rPr>
              <a:t>" value="1s"/&gt;</a:t>
            </a:r>
          </a:p>
          <a:p>
            <a:r>
              <a:rPr lang="en-US" dirty="0">
                <a:solidFill>
                  <a:srgbClr val="000000"/>
                </a:solidFill>
              </a:rPr>
              <a:t>&lt;/bind&gt;</a:t>
            </a:r>
          </a:p>
          <a:p>
            <a:r>
              <a:rPr lang="en-US" dirty="0">
                <a:solidFill>
                  <a:srgbClr val="0070C0"/>
                </a:solidFill>
              </a:rPr>
              <a:t>&lt;/link&gt;</a:t>
            </a:r>
          </a:p>
        </p:txBody>
      </p:sp>
    </p:spTree>
    <p:extLst>
      <p:ext uri="{BB962C8B-B14F-4D97-AF65-F5344CB8AC3E}">
        <p14:creationId xmlns:p14="http://schemas.microsoft.com/office/powerpoint/2010/main" val="193531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Forma, Retângulo&#10;&#10;Descrição gerada automaticamente">
            <a:extLst>
              <a:ext uri="{FF2B5EF4-FFF2-40B4-BE49-F238E27FC236}">
                <a16:creationId xmlns:a16="http://schemas.microsoft.com/office/drawing/2014/main" id="{369DA050-DF0D-DE90-47C2-57B407311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683" y="1485869"/>
            <a:ext cx="4348925" cy="3707458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926E1B-9DFB-C780-29AA-D14F31606E27}"/>
              </a:ext>
            </a:extLst>
          </p:cNvPr>
          <p:cNvSpPr txBox="1"/>
          <p:nvPr/>
        </p:nvSpPr>
        <p:spPr>
          <a:xfrm>
            <a:off x="6171096" y="936488"/>
            <a:ext cx="5305286" cy="3200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link  </a:t>
            </a:r>
            <a:r>
              <a:rPr lang="en-US" err="1">
                <a:solidFill>
                  <a:srgbClr val="0070C0"/>
                </a:solidFill>
              </a:rPr>
              <a:t>xconnector</a:t>
            </a:r>
            <a:r>
              <a:rPr lang="en-US" dirty="0">
                <a:solidFill>
                  <a:srgbClr val="0070C0"/>
                </a:solidFill>
              </a:rPr>
              <a:t>="</a:t>
            </a:r>
            <a:r>
              <a:rPr lang="en-US" err="1">
                <a:solidFill>
                  <a:srgbClr val="0070C0"/>
                </a:solidFill>
              </a:rPr>
              <a:t>conn#onSelectionStopSet</a:t>
            </a:r>
            <a:r>
              <a:rPr lang="en-US" dirty="0">
                <a:solidFill>
                  <a:srgbClr val="0070C0"/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/>
              <a:t> &lt;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bind component="menu"                                      interface="pMenuItem1" role="</a:t>
            </a:r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onSelection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 /&gt; </a:t>
            </a:r>
          </a:p>
          <a:p>
            <a:r>
              <a:rPr lang="en-US" dirty="0"/>
              <a:t> &lt;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bind role="set" component="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clicks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                           interface="</a:t>
            </a:r>
            <a:r>
              <a:rPr lang="en-US" sz="2000" b="1" u="sng" dirty="0">
                <a:solidFill>
                  <a:schemeClr val="accent2">
                    <a:lumMod val="75000"/>
                  </a:schemeClr>
                </a:solidFill>
              </a:rPr>
              <a:t>add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dirty="0"/>
              <a:t>&gt;</a:t>
            </a:r>
          </a:p>
          <a:p>
            <a:r>
              <a:rPr lang="en-US" dirty="0"/>
              <a:t>  &lt;</a:t>
            </a:r>
            <a:r>
              <a:rPr lang="en-US" err="1">
                <a:solidFill>
                  <a:srgbClr val="FF0000"/>
                </a:solidFill>
              </a:rPr>
              <a:t>bindParam</a:t>
            </a:r>
            <a:r>
              <a:rPr lang="en-US" dirty="0">
                <a:solidFill>
                  <a:srgbClr val="FF0000"/>
                </a:solidFill>
              </a:rPr>
              <a:t> name="var" </a:t>
            </a:r>
            <a:r>
              <a:rPr lang="en-US" sz="2000" b="1" u="sng" dirty="0">
                <a:solidFill>
                  <a:srgbClr val="FF0000"/>
                </a:solidFill>
              </a:rPr>
              <a:t>value="1"</a:t>
            </a:r>
            <a:r>
              <a:rPr lang="en-US" dirty="0"/>
              <a:t>/&gt;</a:t>
            </a:r>
          </a:p>
          <a:p>
            <a:r>
              <a:rPr lang="en-US" dirty="0"/>
              <a:t> &lt;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/bind</a:t>
            </a:r>
            <a:r>
              <a:rPr lang="en-US" dirty="0"/>
              <a:t>&gt;</a:t>
            </a:r>
          </a:p>
          <a:p>
            <a:r>
              <a:rPr lang="en-US" dirty="0"/>
              <a:t> &lt;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bind role="stop" component="menu"</a:t>
            </a:r>
            <a:r>
              <a:rPr lang="en-US" dirty="0"/>
              <a:t>/&gt;</a:t>
            </a:r>
          </a:p>
          <a:p>
            <a:r>
              <a:rPr lang="en-US" dirty="0"/>
              <a:t>&lt;</a:t>
            </a:r>
            <a:r>
              <a:rPr lang="en-US" dirty="0">
                <a:solidFill>
                  <a:srgbClr val="0070C0"/>
                </a:solidFill>
              </a:rPr>
              <a:t>/link</a:t>
            </a:r>
            <a:r>
              <a:rPr lang="en-US" dirty="0"/>
              <a:t>&gt;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D110BD9-196B-5887-7E6D-9EFE079CF530}"/>
              </a:ext>
            </a:extLst>
          </p:cNvPr>
          <p:cNvSpPr txBox="1"/>
          <p:nvPr/>
        </p:nvSpPr>
        <p:spPr>
          <a:xfrm>
            <a:off x="6182139" y="3818835"/>
            <a:ext cx="637650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cs typeface="Segoe UI"/>
              </a:rPr>
              <a:t>function handler1 (</a:t>
            </a:r>
            <a:r>
              <a:rPr lang="en-US" err="1">
                <a:solidFill>
                  <a:srgbClr val="0070C0"/>
                </a:solidFill>
                <a:cs typeface="Segoe UI"/>
              </a:rPr>
              <a:t>evt</a:t>
            </a:r>
            <a:r>
              <a:rPr lang="en-US" dirty="0">
                <a:solidFill>
                  <a:srgbClr val="0070C0"/>
                </a:solidFill>
                <a:cs typeface="Segoe UI"/>
              </a:rPr>
              <a:t>)​</a:t>
            </a:r>
          </a:p>
          <a:p>
            <a:r>
              <a:rPr lang="en-US" dirty="0">
                <a:cs typeface="Segoe UI"/>
              </a:rPr>
              <a:t>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 if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evt.class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=='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ncl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' and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evt.type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=='attribution' and                               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evt.action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=='start' and evt.name=='add' then ​</a:t>
            </a:r>
          </a:p>
          <a:p>
            <a:r>
              <a:rPr lang="en-US" dirty="0">
                <a:cs typeface="Segoe UI"/>
              </a:rPr>
              <a:t>      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if </a:t>
            </a:r>
            <a:r>
              <a:rPr lang="en-US" b="1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evt.value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 == </a:t>
            </a:r>
            <a:r>
              <a:rPr lang="en-US" b="1" err="1">
                <a:solidFill>
                  <a:schemeClr val="accent2">
                    <a:lumMod val="75000"/>
                  </a:schemeClr>
                </a:solidFill>
                <a:cs typeface="Segoe UI"/>
              </a:rPr>
              <a:t>respostas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[counter]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 then​</a:t>
            </a:r>
          </a:p>
          <a:p>
            <a:r>
              <a:rPr lang="en-US" dirty="0">
                <a:cs typeface="Segoe UI"/>
              </a:rPr>
              <a:t>         </a:t>
            </a:r>
            <a:r>
              <a:rPr lang="en-US" b="1" err="1">
                <a:solidFill>
                  <a:srgbClr val="FF0000"/>
                </a:solidFill>
                <a:cs typeface="Segoe UI"/>
              </a:rPr>
              <a:t>pontos</a:t>
            </a:r>
            <a:r>
              <a:rPr lang="en-US" b="1" dirty="0">
                <a:solidFill>
                  <a:srgbClr val="FF0000"/>
                </a:solidFill>
                <a:cs typeface="Segoe UI"/>
              </a:rPr>
              <a:t> = </a:t>
            </a:r>
            <a:r>
              <a:rPr lang="en-US" b="1" err="1">
                <a:solidFill>
                  <a:srgbClr val="FF0000"/>
                </a:solidFill>
                <a:cs typeface="Segoe UI"/>
              </a:rPr>
              <a:t>pontos</a:t>
            </a:r>
            <a:r>
              <a:rPr lang="en-US" b="1" dirty="0">
                <a:solidFill>
                  <a:srgbClr val="FF0000"/>
                </a:solidFill>
                <a:cs typeface="Segoe UI"/>
              </a:rPr>
              <a:t> + 1 ​</a:t>
            </a:r>
          </a:p>
          <a:p>
            <a:r>
              <a:rPr lang="en-US" dirty="0">
                <a:cs typeface="Segoe UI"/>
              </a:rPr>
              <a:t>       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end​</a:t>
            </a:r>
          </a:p>
          <a:p>
            <a:r>
              <a:rPr lang="en-US" dirty="0">
                <a:cs typeface="Segoe UI"/>
              </a:rPr>
              <a:t>  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Segoe UI"/>
              </a:rPr>
              <a:t>end​</a:t>
            </a:r>
          </a:p>
          <a:p>
            <a:r>
              <a:rPr lang="en-US" dirty="0">
                <a:solidFill>
                  <a:srgbClr val="0070C0"/>
                </a:solidFill>
                <a:cs typeface="Segoe UI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89900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Organic</vt:lpstr>
      <vt:lpstr>Apresentação do PowerPoint</vt:lpstr>
      <vt:lpstr>Introdução</vt:lpstr>
      <vt:lpstr>Contexto do vídeo</vt:lpstr>
      <vt:lpstr>Resumo do Vídeo</vt:lpstr>
      <vt:lpstr>Elementos Ncl Abordados</vt:lpstr>
      <vt:lpstr>Elementos Ncl Abordados</vt:lpstr>
      <vt:lpstr>Elementos Ncl Abordados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Perguntas 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763</cp:revision>
  <dcterms:created xsi:type="dcterms:W3CDTF">2024-06-18T02:04:35Z</dcterms:created>
  <dcterms:modified xsi:type="dcterms:W3CDTF">2024-06-19T05:08:43Z</dcterms:modified>
</cp:coreProperties>
</file>