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9" r:id="rId3"/>
    <p:sldId id="340" r:id="rId4"/>
    <p:sldId id="338" r:id="rId5"/>
    <p:sldId id="303" r:id="rId6"/>
    <p:sldId id="304" r:id="rId7"/>
    <p:sldId id="301" r:id="rId8"/>
    <p:sldId id="306" r:id="rId9"/>
    <p:sldId id="348" r:id="rId10"/>
    <p:sldId id="349" r:id="rId11"/>
    <p:sldId id="347" r:id="rId12"/>
    <p:sldId id="315" r:id="rId13"/>
    <p:sldId id="323" r:id="rId14"/>
    <p:sldId id="324" r:id="rId15"/>
    <p:sldId id="325" r:id="rId16"/>
    <p:sldId id="305" r:id="rId17"/>
    <p:sldId id="302" r:id="rId18"/>
    <p:sldId id="313" r:id="rId19"/>
    <p:sldId id="321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F88F-4AE1-4E95-B71D-7D80850E5883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9C1D-AF24-411A-A058-492EB50F9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78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F88F-4AE1-4E95-B71D-7D80850E5883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9C1D-AF24-411A-A058-492EB50F9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52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F88F-4AE1-4E95-B71D-7D80850E5883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9C1D-AF24-411A-A058-492EB50F9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68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F88F-4AE1-4E95-B71D-7D80850E5883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9C1D-AF24-411A-A058-492EB50F9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41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F88F-4AE1-4E95-B71D-7D80850E5883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9C1D-AF24-411A-A058-492EB50F9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61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F88F-4AE1-4E95-B71D-7D80850E5883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9C1D-AF24-411A-A058-492EB50F9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20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F88F-4AE1-4E95-B71D-7D80850E5883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9C1D-AF24-411A-A058-492EB50F9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18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F88F-4AE1-4E95-B71D-7D80850E5883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9C1D-AF24-411A-A058-492EB50F9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63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F88F-4AE1-4E95-B71D-7D80850E5883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9C1D-AF24-411A-A058-492EB50F9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43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F88F-4AE1-4E95-B71D-7D80850E5883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9C1D-AF24-411A-A058-492EB50F9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07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F88F-4AE1-4E95-B71D-7D80850E5883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9C1D-AF24-411A-A058-492EB50F9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66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BF88F-4AE1-4E95-B71D-7D80850E5883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D9C1D-AF24-411A-A058-492EB50F9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37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PessimistsArc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PessimistsArc" TargetMode="Externa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2130425"/>
            <a:ext cx="8064896" cy="1470025"/>
          </a:xfrm>
        </p:spPr>
        <p:txBody>
          <a:bodyPr/>
          <a:lstStyle/>
          <a:p>
            <a:r>
              <a:rPr lang="pt-BR"/>
              <a:t>Lógica de Programação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Pedro R. Andrade</a:t>
            </a:r>
          </a:p>
        </p:txBody>
      </p:sp>
    </p:spTree>
    <p:extLst>
      <p:ext uri="{BB962C8B-B14F-4D97-AF65-F5344CB8AC3E}">
        <p14:creationId xmlns:p14="http://schemas.microsoft.com/office/powerpoint/2010/main" val="326897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Autômato Finito Determinístico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4" t="35507" r="33397" b="32246"/>
          <a:stretch/>
        </p:blipFill>
        <p:spPr bwMode="auto">
          <a:xfrm>
            <a:off x="3059832" y="1572090"/>
            <a:ext cx="3156025" cy="181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016B57B-8305-452E-9159-94F05FD280BC}"/>
              </a:ext>
            </a:extLst>
          </p:cNvPr>
          <p:cNvSpPr txBox="1"/>
          <p:nvPr/>
        </p:nvSpPr>
        <p:spPr>
          <a:xfrm>
            <a:off x="827584" y="3861048"/>
            <a:ext cx="72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Fita</a:t>
            </a:r>
          </a:p>
          <a:p>
            <a:endParaRPr lang="pt-BR" sz="2400" dirty="0"/>
          </a:p>
          <a:p>
            <a:r>
              <a:rPr lang="pt-BR" sz="2400" dirty="0"/>
              <a:t>010</a:t>
            </a:r>
          </a:p>
          <a:p>
            <a:endParaRPr lang="pt-BR" sz="2400" dirty="0"/>
          </a:p>
          <a:p>
            <a:r>
              <a:rPr lang="pt-BR" sz="2400" dirty="0"/>
              <a:t>é aceita pela máquina acima?</a:t>
            </a:r>
          </a:p>
        </p:txBody>
      </p:sp>
    </p:spTree>
    <p:extLst>
      <p:ext uri="{BB962C8B-B14F-4D97-AF65-F5344CB8AC3E}">
        <p14:creationId xmlns:p14="http://schemas.microsoft.com/office/powerpoint/2010/main" val="254574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Autômato Finito Determinístico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4" t="35507" r="33397" b="32246"/>
          <a:stretch/>
        </p:blipFill>
        <p:spPr bwMode="auto">
          <a:xfrm>
            <a:off x="3059832" y="1572090"/>
            <a:ext cx="3156025" cy="181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827584" y="429309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Quais destas fitas são aceitas pelo autômato?</a:t>
            </a:r>
            <a:endParaRPr lang="pt-BR" sz="2400" b="1" dirty="0"/>
          </a:p>
          <a:p>
            <a:r>
              <a:rPr lang="pt-BR" sz="2400" b="1" dirty="0"/>
              <a:t>01</a:t>
            </a:r>
          </a:p>
          <a:p>
            <a:r>
              <a:rPr lang="pt-BR" sz="2400" b="1" dirty="0"/>
              <a:t>10010</a:t>
            </a:r>
          </a:p>
          <a:p>
            <a:r>
              <a:rPr lang="pt-BR" sz="2400" b="1" dirty="0"/>
              <a:t>010101011001011</a:t>
            </a:r>
          </a:p>
          <a:p>
            <a:r>
              <a:rPr lang="pt-BR" sz="2400" b="1" dirty="0"/>
              <a:t>00010010</a:t>
            </a:r>
          </a:p>
          <a:p>
            <a:r>
              <a:rPr lang="pt-BR" sz="2400" b="1" dirty="0"/>
              <a:t>01001101001</a:t>
            </a:r>
          </a:p>
        </p:txBody>
      </p:sp>
    </p:spTree>
    <p:extLst>
      <p:ext uri="{BB962C8B-B14F-4D97-AF65-F5344CB8AC3E}">
        <p14:creationId xmlns:p14="http://schemas.microsoft.com/office/powerpoint/2010/main" val="2112518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Exercícios AFD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9552" y="1916832"/>
            <a:ext cx="79208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Elabore autômatos finitos determinísticos que reconheçam as seguintes fitas: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Termina com 01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Tenha dois zeros consecutivos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01  0, n &gt;= 0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Tenha número par de ocorrências de zeros e de uns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0  1  , sendo </a:t>
            </a:r>
            <a:r>
              <a:rPr lang="pt-BR" sz="2400" dirty="0" err="1"/>
              <a:t>m+n</a:t>
            </a:r>
            <a:r>
              <a:rPr lang="pt-BR" sz="2400" dirty="0"/>
              <a:t> um número ímpar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Cada 0 está entre dois 1s</a:t>
            </a:r>
          </a:p>
          <a:p>
            <a:pPr marL="342900" indent="-342900">
              <a:buFontTx/>
              <a:buChar char="-"/>
            </a:pPr>
            <a:endParaRPr lang="pt-BR" sz="2400" dirty="0"/>
          </a:p>
          <a:p>
            <a:pPr marL="342900" indent="-342900">
              <a:buFontTx/>
              <a:buChar char="-"/>
            </a:pPr>
            <a:endParaRPr lang="pt-BR" sz="2400" dirty="0"/>
          </a:p>
          <a:p>
            <a:pPr marL="342900" indent="-342900">
              <a:buFontTx/>
              <a:buChar char="-"/>
            </a:pP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91249" y="33264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n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58654" y="40677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n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322803" y="40677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131678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Máquina de Turing</a:t>
            </a:r>
          </a:p>
        </p:txBody>
      </p:sp>
      <p:pic>
        <p:nvPicPr>
          <p:cNvPr id="1030" name="Picture 6" descr="Image result for turing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508" y="2132856"/>
            <a:ext cx="7619133" cy="472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u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266429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24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niversal turing mach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" t="4497" r="4984" b="5686"/>
          <a:stretch/>
        </p:blipFill>
        <p:spPr bwMode="auto">
          <a:xfrm>
            <a:off x="19845" y="188640"/>
            <a:ext cx="9016651" cy="64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962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Máquina Universal</a:t>
            </a:r>
          </a:p>
        </p:txBody>
      </p:sp>
      <p:pic>
        <p:nvPicPr>
          <p:cNvPr id="3" name="Picture 2" descr="Image result for von neumann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515891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069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pt-BR"/>
              <a:t>Programação de computadores</a:t>
            </a:r>
          </a:p>
        </p:txBody>
      </p:sp>
      <p:pic>
        <p:nvPicPr>
          <p:cNvPr id="4098" name="Picture 2" descr="Image result for computer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77686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899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Linguagens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31840" y="2359421"/>
            <a:ext cx="2736304" cy="3445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Python/R/Lua</a:t>
            </a:r>
          </a:p>
          <a:p>
            <a:pPr marL="0" indent="0">
              <a:buNone/>
            </a:pPr>
            <a:r>
              <a:rPr lang="pt-BR" sz="2400" dirty="0"/>
              <a:t>C++/Java</a:t>
            </a:r>
          </a:p>
          <a:p>
            <a:pPr marL="0" indent="0">
              <a:buNone/>
            </a:pPr>
            <a:r>
              <a:rPr lang="pt-BR" sz="2400" dirty="0"/>
              <a:t>C</a:t>
            </a:r>
          </a:p>
          <a:p>
            <a:pPr marL="0" indent="0">
              <a:buNone/>
            </a:pPr>
            <a:r>
              <a:rPr lang="pt-BR" sz="2400" dirty="0"/>
              <a:t>Fortran</a:t>
            </a:r>
          </a:p>
          <a:p>
            <a:pPr marL="0" indent="0">
              <a:buNone/>
            </a:pPr>
            <a:r>
              <a:rPr lang="pt-BR" sz="2400" dirty="0" err="1"/>
              <a:t>Cobol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Assembly</a:t>
            </a:r>
          </a:p>
          <a:p>
            <a:pPr marL="0" indent="0">
              <a:buNone/>
            </a:pPr>
            <a:r>
              <a:rPr lang="pt-BR" sz="2400" dirty="0"/>
              <a:t>Código de máquina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2699792" y="2132856"/>
            <a:ext cx="0" cy="35283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6084168" y="2132856"/>
            <a:ext cx="0" cy="3528392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899592" y="3429000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/>
              <a:t>Maior abstração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084168" y="3164775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/>
              <a:t>Maior eficiência</a:t>
            </a:r>
          </a:p>
          <a:p>
            <a:pPr algn="ctr"/>
            <a:r>
              <a:rPr lang="pt-BR" sz="2400"/>
              <a:t>computacional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E87D25-106C-4DAB-BDE6-A8A40B03F85F}"/>
              </a:ext>
            </a:extLst>
          </p:cNvPr>
          <p:cNvSpPr txBox="1"/>
          <p:nvPr/>
        </p:nvSpPr>
        <p:spPr>
          <a:xfrm>
            <a:off x="971600" y="1426864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 hangingPunct="0">
              <a:spcBef>
                <a:spcPts val="500"/>
              </a:spcBef>
              <a:spcAft>
                <a:spcPct val="0"/>
              </a:spcAft>
              <a:buClr>
                <a:srgbClr val="00007D"/>
              </a:buClr>
              <a:buSzPct val="100000"/>
              <a:defRPr/>
            </a:pPr>
            <a:r>
              <a:rPr lang="pt-BR" sz="2400" dirty="0"/>
              <a:t>Regras formais de como o código-fonte pode ser escrito</a:t>
            </a:r>
          </a:p>
        </p:txBody>
      </p:sp>
    </p:spTree>
    <p:extLst>
      <p:ext uri="{BB962C8B-B14F-4D97-AF65-F5344CB8AC3E}">
        <p14:creationId xmlns:p14="http://schemas.microsoft.com/office/powerpoint/2010/main" val="4072263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code.org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" t="16522" r="69674" b="31739"/>
          <a:stretch/>
        </p:blipFill>
        <p:spPr bwMode="auto">
          <a:xfrm>
            <a:off x="179512" y="1412776"/>
            <a:ext cx="2278934" cy="225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2" t="35652" r="61331" b="24783"/>
          <a:stretch/>
        </p:blipFill>
        <p:spPr bwMode="auto">
          <a:xfrm>
            <a:off x="2681713" y="1484784"/>
            <a:ext cx="569734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36C3F98-D9F4-4E7A-BE63-CDF06C66D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" t="25942" r="70489" b="33913"/>
          <a:stretch/>
        </p:blipFill>
        <p:spPr bwMode="auto">
          <a:xfrm flipH="1">
            <a:off x="2199065" y="4380747"/>
            <a:ext cx="2976557" cy="246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44F6A41E-C8FE-4F88-94C3-2D1CFBE6E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3" t="35943" r="59457" b="4492"/>
          <a:stretch/>
        </p:blipFill>
        <p:spPr bwMode="auto">
          <a:xfrm flipH="1">
            <a:off x="5364088" y="4236731"/>
            <a:ext cx="68679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31C5142-7A4D-4BE5-A938-F4EF60827E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" t="16232" r="73097" b="38260"/>
          <a:stretch/>
        </p:blipFill>
        <p:spPr bwMode="auto">
          <a:xfrm>
            <a:off x="4716016" y="1356023"/>
            <a:ext cx="2279436" cy="228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2D8A2E36-143E-429A-AA0D-4232D0B526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8" t="37391" r="60027" b="29565"/>
          <a:stretch/>
        </p:blipFill>
        <p:spPr bwMode="auto">
          <a:xfrm>
            <a:off x="7424764" y="1412776"/>
            <a:ext cx="1262036" cy="194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885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Google Grasshooper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9" y="1628800"/>
            <a:ext cx="8675811" cy="486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53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media/EHK4ANaXkAAQ0PC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682" y="2092"/>
            <a:ext cx="5956344" cy="324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pbs.twimg.com/media/EHK4GwcXkAIKOwn.pn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38" y="2348880"/>
            <a:ext cx="5434580" cy="365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pbs.twimg.com/media/EHK4J6QWwAE8UcJ.jpg:lar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3" t="6671"/>
          <a:stretch/>
        </p:blipFill>
        <p:spPr bwMode="auto">
          <a:xfrm>
            <a:off x="4582632" y="3430108"/>
            <a:ext cx="4885911" cy="340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07504" y="6381328"/>
            <a:ext cx="333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hlinkClick r:id="rId5"/>
              </a:rPr>
              <a:t>https://twitter.com/PessimistsArc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36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pbs.twimg.com/media/EHK4ANaXkAAQ0PC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682" y="2092"/>
            <a:ext cx="5956344" cy="324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pbs.twimg.com/media/EHK4GwcXkAIKOwn.pn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38" y="2348880"/>
            <a:ext cx="5434580" cy="365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pbs.twimg.com/media/EHK4J6QWwAE8UcJ.jpg:lar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3" t="6671"/>
          <a:stretch/>
        </p:blipFill>
        <p:spPr bwMode="auto">
          <a:xfrm>
            <a:off x="4582632" y="3430108"/>
            <a:ext cx="4885911" cy="340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485114" y="1486208"/>
            <a:ext cx="1223412" cy="70788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sz="4000" b="1">
                <a:solidFill>
                  <a:srgbClr val="FF0000"/>
                </a:solidFill>
              </a:rPr>
              <a:t>1885</a:t>
            </a:r>
            <a:endParaRPr lang="pt-BR" sz="2000" b="1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826757" y="3933056"/>
            <a:ext cx="1223412" cy="70788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sz="4000" b="1">
                <a:solidFill>
                  <a:srgbClr val="FF0000"/>
                </a:solidFill>
              </a:rPr>
              <a:t>1940</a:t>
            </a:r>
            <a:endParaRPr lang="pt-BR" sz="2000" b="1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064847" y="5034708"/>
            <a:ext cx="1223412" cy="70788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sz="4000" b="1">
                <a:solidFill>
                  <a:srgbClr val="FF0000"/>
                </a:solidFill>
              </a:rPr>
              <a:t>1956</a:t>
            </a:r>
            <a:endParaRPr lang="pt-BR" sz="2000" b="1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7504" y="6381328"/>
            <a:ext cx="333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hlinkClick r:id="rId5"/>
              </a:rPr>
              <a:t>https://twitter.com/PessimistsArc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62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é um computador?</a:t>
            </a:r>
          </a:p>
        </p:txBody>
      </p:sp>
      <p:pic>
        <p:nvPicPr>
          <p:cNvPr id="4" name="Picture 2" descr="Image result for von neumann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515891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91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pt-BR"/>
              <a:t>Qual a diferença entre um computador e outras máquinas?</a:t>
            </a:r>
          </a:p>
        </p:txBody>
      </p:sp>
      <p:pic>
        <p:nvPicPr>
          <p:cNvPr id="1026" name="Picture 2" descr="Image result for calcul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205775"/>
            <a:ext cx="3168352" cy="317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ffee mach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44824"/>
            <a:ext cx="3692674" cy="369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52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pt-BR"/>
              <a:t>Qual a diferença entre um computador e outras máquinas?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7505" y="5517232"/>
            <a:ext cx="88726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O computador é uma máquina universal</a:t>
            </a:r>
          </a:p>
        </p:txBody>
      </p:sp>
      <p:pic>
        <p:nvPicPr>
          <p:cNvPr id="6" name="Picture 2" descr="Image result for calcul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205775"/>
            <a:ext cx="3168352" cy="317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coffee mach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44824"/>
            <a:ext cx="3692674" cy="369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19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Máquinas e Abstrações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4" t="35507" r="33397" b="32246"/>
          <a:stretch/>
        </p:blipFill>
        <p:spPr bwMode="auto">
          <a:xfrm>
            <a:off x="5508104" y="1556792"/>
            <a:ext cx="3156025" cy="181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Image result for turing machine anb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832" y="4077072"/>
            <a:ext cx="44005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utomato de pilh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9" y="1628800"/>
            <a:ext cx="5076825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42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Autômato Finito Determinístico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4" t="35507" r="33397" b="32246"/>
          <a:stretch/>
        </p:blipFill>
        <p:spPr bwMode="auto">
          <a:xfrm>
            <a:off x="3059832" y="1572090"/>
            <a:ext cx="3156025" cy="181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39552" y="3789040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Autômato Finito Determinístico consiste em: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/>
              <a:t>um conjunto finito de símbolos de entrada chamado Alfabeto (0 e 1)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/>
              <a:t>um conjunto finito de estados (q1, q2)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/>
              <a:t>uma função de transição entre estados (setas ligando estados)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/>
              <a:t>um estado inicial (q1)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/>
              <a:t>um conjunto não vazio de estados de aceitação (q2)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25407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Autômato Finito Determinístico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4" t="35507" r="33397" b="32246"/>
          <a:stretch/>
        </p:blipFill>
        <p:spPr bwMode="auto">
          <a:xfrm>
            <a:off x="3059832" y="1572090"/>
            <a:ext cx="3156025" cy="181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39552" y="3789040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/>
              <a:t>Recebe uma fita de entrada e começa no estado inicial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/>
              <a:t>Lê a fita da esquerda para direita, fazendo uma transição na máquina a cada valor lido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/>
              <a:t>Se, ao final do último símbolo lido da fita de entrada, o autômato estiver no estado final, a fita é considerada aceita, caso contrário ela é rejeitada.</a:t>
            </a:r>
          </a:p>
        </p:txBody>
      </p:sp>
    </p:spTree>
    <p:extLst>
      <p:ext uri="{BB962C8B-B14F-4D97-AF65-F5344CB8AC3E}">
        <p14:creationId xmlns:p14="http://schemas.microsoft.com/office/powerpoint/2010/main" val="870814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26436</TotalTime>
  <Words>309</Words>
  <Application>Microsoft Office PowerPoint</Application>
  <PresentationFormat>Apresentação na tela (4:3)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Tema do Office</vt:lpstr>
      <vt:lpstr>Lógica de Programação</vt:lpstr>
      <vt:lpstr>Apresentação do PowerPoint</vt:lpstr>
      <vt:lpstr>Apresentação do PowerPoint</vt:lpstr>
      <vt:lpstr>O que é um computador?</vt:lpstr>
      <vt:lpstr>Qual a diferença entre um computador e outras máquinas?</vt:lpstr>
      <vt:lpstr>Qual a diferença entre um computador e outras máquinas?</vt:lpstr>
      <vt:lpstr>Máquinas e Abstrações</vt:lpstr>
      <vt:lpstr>Autômato Finito Determinístico</vt:lpstr>
      <vt:lpstr>Autômato Finito Determinístico</vt:lpstr>
      <vt:lpstr>Autômato Finito Determinístico</vt:lpstr>
      <vt:lpstr>Autômato Finito Determinístico</vt:lpstr>
      <vt:lpstr>Exercícios AFD</vt:lpstr>
      <vt:lpstr>Máquina de Turing</vt:lpstr>
      <vt:lpstr>Apresentação do PowerPoint</vt:lpstr>
      <vt:lpstr>Máquina Universal</vt:lpstr>
      <vt:lpstr>Programação de computadores</vt:lpstr>
      <vt:lpstr>Linguagens de Programação</vt:lpstr>
      <vt:lpstr>code.org</vt:lpstr>
      <vt:lpstr>Google Grasshooper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Pacote vein e dados GTFS</dc:title>
  <dc:creator>pedrorib81 pedrorib81</dc:creator>
  <cp:lastModifiedBy>Pedro R Andrade</cp:lastModifiedBy>
  <cp:revision>186</cp:revision>
  <dcterms:created xsi:type="dcterms:W3CDTF">2019-03-18T12:54:52Z</dcterms:created>
  <dcterms:modified xsi:type="dcterms:W3CDTF">2023-06-14T02:05:45Z</dcterms:modified>
</cp:coreProperties>
</file>