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2" r:id="rId3"/>
    <p:sldId id="264" r:id="rId4"/>
    <p:sldId id="263" r:id="rId5"/>
    <p:sldId id="265" r:id="rId6"/>
    <p:sldId id="261" r:id="rId7"/>
    <p:sldId id="266" r:id="rId8"/>
    <p:sldId id="267" r:id="rId9"/>
  </p:sldIdLst>
  <p:sldSz cx="18288000" cy="10287000"/>
  <p:notesSz cx="6858000" cy="9144000"/>
  <p:embeddedFontLst>
    <p:embeddedFont>
      <p:font typeface="Muli Regular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uli Bold" panose="020B0604020202020204" charset="0"/>
      <p:regular r:id="rId15"/>
    </p:embeddedFont>
    <p:embeddedFont>
      <p:font typeface="Inknut Antiqua Medium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3" d="100"/>
          <a:sy n="33" d="100"/>
        </p:scale>
        <p:origin x="96" y="10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05785" y="3508418"/>
            <a:ext cx="6450066" cy="4618896"/>
            <a:chOff x="0" y="0"/>
            <a:chExt cx="1835257" cy="13142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35257" cy="1314229"/>
            </a:xfrm>
            <a:custGeom>
              <a:avLst/>
              <a:gdLst/>
              <a:ahLst/>
              <a:cxnLst/>
              <a:rect l="l" t="t" r="r" b="b"/>
              <a:pathLst>
                <a:path w="1835257" h="1314229">
                  <a:moveTo>
                    <a:pt x="1710797" y="1314229"/>
                  </a:moveTo>
                  <a:lnTo>
                    <a:pt x="124460" y="1314229"/>
                  </a:lnTo>
                  <a:cubicBezTo>
                    <a:pt x="55880" y="1314229"/>
                    <a:pt x="0" y="1258349"/>
                    <a:pt x="0" y="11897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10797" y="0"/>
                  </a:lnTo>
                  <a:cubicBezTo>
                    <a:pt x="1779377" y="0"/>
                    <a:pt x="1835257" y="55880"/>
                    <a:pt x="1835257" y="124460"/>
                  </a:cubicBezTo>
                  <a:lnTo>
                    <a:pt x="1835257" y="1189769"/>
                  </a:lnTo>
                  <a:cubicBezTo>
                    <a:pt x="1835257" y="1258349"/>
                    <a:pt x="1779377" y="1314229"/>
                    <a:pt x="1710797" y="131422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698918" y="609475"/>
            <a:ext cx="2151110" cy="200053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805200" y="-1161387"/>
            <a:ext cx="2151110" cy="200053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1139" y="8986654"/>
            <a:ext cx="2151110" cy="200053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218997">
            <a:off x="13325123" y="1331362"/>
            <a:ext cx="2629673" cy="1078166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9405785" y="2113389"/>
            <a:ext cx="6444243" cy="3418474"/>
            <a:chOff x="0" y="0"/>
            <a:chExt cx="1833600" cy="972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33600" cy="972669"/>
            </a:xfrm>
            <a:custGeom>
              <a:avLst/>
              <a:gdLst/>
              <a:ahLst/>
              <a:cxnLst/>
              <a:rect l="l" t="t" r="r" b="b"/>
              <a:pathLst>
                <a:path w="1833600" h="972669">
                  <a:moveTo>
                    <a:pt x="1709140" y="972669"/>
                  </a:moveTo>
                  <a:lnTo>
                    <a:pt x="124460" y="972669"/>
                  </a:lnTo>
                  <a:cubicBezTo>
                    <a:pt x="55880" y="972669"/>
                    <a:pt x="0" y="916789"/>
                    <a:pt x="0" y="84820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9140" y="0"/>
                  </a:lnTo>
                  <a:cubicBezTo>
                    <a:pt x="1777721" y="0"/>
                    <a:pt x="1833600" y="55880"/>
                    <a:pt x="1833600" y="124460"/>
                  </a:cubicBezTo>
                  <a:lnTo>
                    <a:pt x="1833600" y="848209"/>
                  </a:lnTo>
                  <a:cubicBezTo>
                    <a:pt x="1833600" y="916789"/>
                    <a:pt x="1777721" y="972669"/>
                    <a:pt x="1709140" y="972669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964580" y="4272520"/>
            <a:ext cx="2692088" cy="110375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1139" y="6701427"/>
            <a:ext cx="2151110" cy="200053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028700" y="2019503"/>
            <a:ext cx="6217302" cy="3867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143"/>
              </a:lnSpc>
            </a:pPr>
            <a:r>
              <a:rPr lang="en-US" sz="13767" spc="-137">
                <a:solidFill>
                  <a:srgbClr val="FFFFFF"/>
                </a:solidFill>
                <a:latin typeface="Muli Bold"/>
              </a:rPr>
              <a:t>Ponto</a:t>
            </a:r>
          </a:p>
          <a:p>
            <a:pPr>
              <a:lnSpc>
                <a:spcPts val="15143"/>
              </a:lnSpc>
            </a:pPr>
            <a:r>
              <a:rPr lang="en-US" sz="13767" spc="-137">
                <a:solidFill>
                  <a:srgbClr val="FFFFFF"/>
                </a:solidFill>
                <a:latin typeface="Muli Bold"/>
              </a:rPr>
              <a:t>Certo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858379" y="3729390"/>
            <a:ext cx="7984363" cy="45111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676006" y="7594153"/>
            <a:ext cx="1383430" cy="128659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7519900" y="7594153"/>
            <a:ext cx="9739400" cy="1804154"/>
            <a:chOff x="0" y="0"/>
            <a:chExt cx="4026687" cy="7459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26688" cy="745915"/>
            </a:xfrm>
            <a:custGeom>
              <a:avLst/>
              <a:gdLst/>
              <a:ahLst/>
              <a:cxnLst/>
              <a:rect l="l" t="t" r="r" b="b"/>
              <a:pathLst>
                <a:path w="4026688" h="745915">
                  <a:moveTo>
                    <a:pt x="3902227" y="745915"/>
                  </a:moveTo>
                  <a:lnTo>
                    <a:pt x="124460" y="745915"/>
                  </a:lnTo>
                  <a:cubicBezTo>
                    <a:pt x="55880" y="745915"/>
                    <a:pt x="0" y="690035"/>
                    <a:pt x="0" y="6214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902227" y="0"/>
                  </a:lnTo>
                  <a:cubicBezTo>
                    <a:pt x="3970808" y="0"/>
                    <a:pt x="4026688" y="55880"/>
                    <a:pt x="4026688" y="124460"/>
                  </a:cubicBezTo>
                  <a:lnTo>
                    <a:pt x="4026688" y="621455"/>
                  </a:lnTo>
                  <a:cubicBezTo>
                    <a:pt x="4026688" y="690035"/>
                    <a:pt x="3970808" y="745915"/>
                    <a:pt x="3902227" y="745915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7512358" y="7305190"/>
            <a:ext cx="9746942" cy="1864517"/>
            <a:chOff x="0" y="0"/>
            <a:chExt cx="4029806" cy="7708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29806" cy="770872"/>
            </a:xfrm>
            <a:custGeom>
              <a:avLst/>
              <a:gdLst/>
              <a:ahLst/>
              <a:cxnLst/>
              <a:rect l="l" t="t" r="r" b="b"/>
              <a:pathLst>
                <a:path w="4029806" h="770872">
                  <a:moveTo>
                    <a:pt x="3905345" y="770872"/>
                  </a:moveTo>
                  <a:lnTo>
                    <a:pt x="124460" y="770872"/>
                  </a:lnTo>
                  <a:cubicBezTo>
                    <a:pt x="55880" y="770872"/>
                    <a:pt x="0" y="714992"/>
                    <a:pt x="0" y="64641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905346" y="0"/>
                  </a:lnTo>
                  <a:cubicBezTo>
                    <a:pt x="3973926" y="0"/>
                    <a:pt x="4029806" y="55880"/>
                    <a:pt x="4029806" y="124460"/>
                  </a:cubicBezTo>
                  <a:lnTo>
                    <a:pt x="4029806" y="646412"/>
                  </a:lnTo>
                  <a:cubicBezTo>
                    <a:pt x="4029806" y="714992"/>
                    <a:pt x="3973926" y="770872"/>
                    <a:pt x="3905346" y="77087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76194" y="5102613"/>
            <a:ext cx="1383430" cy="128659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7253137" y="1934254"/>
            <a:ext cx="10006163" cy="1597318"/>
            <a:chOff x="0" y="0"/>
            <a:chExt cx="4136979" cy="660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136979" cy="660400"/>
            </a:xfrm>
            <a:custGeom>
              <a:avLst/>
              <a:gdLst/>
              <a:ahLst/>
              <a:cxnLst/>
              <a:rect l="l" t="t" r="r" b="b"/>
              <a:pathLst>
                <a:path w="4136979" h="660400">
                  <a:moveTo>
                    <a:pt x="4012519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12519" y="0"/>
                  </a:lnTo>
                  <a:cubicBezTo>
                    <a:pt x="4081099" y="0"/>
                    <a:pt x="4136979" y="55880"/>
                    <a:pt x="4136979" y="124460"/>
                  </a:cubicBezTo>
                  <a:lnTo>
                    <a:pt x="4136979" y="535940"/>
                  </a:lnTo>
                  <a:cubicBezTo>
                    <a:pt x="4136979" y="604520"/>
                    <a:pt x="4081099" y="660400"/>
                    <a:pt x="4012519" y="6604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523689" y="1955751"/>
            <a:ext cx="1383430" cy="128659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7253137" y="1424213"/>
            <a:ext cx="10006163" cy="1818129"/>
            <a:chOff x="0" y="0"/>
            <a:chExt cx="4136979" cy="7516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136979" cy="751693"/>
            </a:xfrm>
            <a:custGeom>
              <a:avLst/>
              <a:gdLst/>
              <a:ahLst/>
              <a:cxnLst/>
              <a:rect l="l" t="t" r="r" b="b"/>
              <a:pathLst>
                <a:path w="4136979" h="751693">
                  <a:moveTo>
                    <a:pt x="4012519" y="751693"/>
                  </a:moveTo>
                  <a:lnTo>
                    <a:pt x="124460" y="751693"/>
                  </a:lnTo>
                  <a:cubicBezTo>
                    <a:pt x="55880" y="751693"/>
                    <a:pt x="0" y="695813"/>
                    <a:pt x="0" y="62723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12519" y="0"/>
                  </a:lnTo>
                  <a:cubicBezTo>
                    <a:pt x="4081099" y="0"/>
                    <a:pt x="4136979" y="55880"/>
                    <a:pt x="4136979" y="124460"/>
                  </a:cubicBezTo>
                  <a:lnTo>
                    <a:pt x="4136979" y="627233"/>
                  </a:lnTo>
                  <a:cubicBezTo>
                    <a:pt x="4136979" y="695813"/>
                    <a:pt x="4081099" y="751693"/>
                    <a:pt x="4012519" y="75169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8145748" y="4889143"/>
            <a:ext cx="8530258" cy="1597318"/>
            <a:chOff x="0" y="0"/>
            <a:chExt cx="3526776" cy="660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526776" cy="660400"/>
            </a:xfrm>
            <a:custGeom>
              <a:avLst/>
              <a:gdLst/>
              <a:ahLst/>
              <a:cxnLst/>
              <a:rect l="l" t="t" r="r" b="b"/>
              <a:pathLst>
                <a:path w="3526776" h="660400">
                  <a:moveTo>
                    <a:pt x="340231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2316" y="0"/>
                  </a:lnTo>
                  <a:cubicBezTo>
                    <a:pt x="3470896" y="0"/>
                    <a:pt x="3526776" y="55880"/>
                    <a:pt x="3526776" y="124460"/>
                  </a:cubicBezTo>
                  <a:lnTo>
                    <a:pt x="3526776" y="535940"/>
                  </a:lnTo>
                  <a:cubicBezTo>
                    <a:pt x="3526776" y="604520"/>
                    <a:pt x="3470896" y="660400"/>
                    <a:pt x="3402316" y="6604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8145748" y="4302902"/>
            <a:ext cx="8530258" cy="1878760"/>
            <a:chOff x="0" y="0"/>
            <a:chExt cx="3526776" cy="77676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526776" cy="776760"/>
            </a:xfrm>
            <a:custGeom>
              <a:avLst/>
              <a:gdLst/>
              <a:ahLst/>
              <a:cxnLst/>
              <a:rect l="l" t="t" r="r" b="b"/>
              <a:pathLst>
                <a:path w="3526776" h="776760">
                  <a:moveTo>
                    <a:pt x="3402316" y="776760"/>
                  </a:moveTo>
                  <a:lnTo>
                    <a:pt x="124460" y="776760"/>
                  </a:lnTo>
                  <a:cubicBezTo>
                    <a:pt x="55880" y="776760"/>
                    <a:pt x="0" y="720880"/>
                    <a:pt x="0" y="6523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2316" y="0"/>
                  </a:lnTo>
                  <a:cubicBezTo>
                    <a:pt x="3470896" y="0"/>
                    <a:pt x="3526776" y="55880"/>
                    <a:pt x="3526776" y="124460"/>
                  </a:cubicBezTo>
                  <a:lnTo>
                    <a:pt x="3526776" y="652300"/>
                  </a:lnTo>
                  <a:cubicBezTo>
                    <a:pt x="3526776" y="720880"/>
                    <a:pt x="3470896" y="776760"/>
                    <a:pt x="3402316" y="7767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0270448" y="1874307"/>
            <a:ext cx="5481941" cy="917974"/>
            <a:chOff x="0" y="-28575"/>
            <a:chExt cx="7309254" cy="1223964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28575"/>
              <a:ext cx="7309254" cy="596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800" u="none" spc="-28">
                  <a:solidFill>
                    <a:srgbClr val="0048CD"/>
                  </a:solidFill>
                  <a:latin typeface="Inknut Antiqua Medium Bold"/>
                </a:rPr>
                <a:t>Jhonatan Candido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614632"/>
              <a:ext cx="7309254" cy="5807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92"/>
                </a:lnSpc>
              </a:pPr>
              <a:r>
                <a:rPr lang="en-US" sz="2600" u="sng" dirty="0">
                  <a:solidFill>
                    <a:srgbClr val="000000"/>
                  </a:solidFill>
                  <a:latin typeface="Muli Regular"/>
                </a:rPr>
                <a:t>RA: 082170016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270448" y="4732575"/>
            <a:ext cx="5586012" cy="1004439"/>
            <a:chOff x="0" y="-28575"/>
            <a:chExt cx="7448016" cy="1339251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28575"/>
              <a:ext cx="7448016" cy="596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40"/>
                </a:lnSpc>
                <a:spcBef>
                  <a:spcPct val="0"/>
                </a:spcBef>
              </a:pPr>
              <a:r>
                <a:rPr lang="en-US" sz="2800" u="none" spc="-28">
                  <a:solidFill>
                    <a:srgbClr val="0048CD"/>
                  </a:solidFill>
                  <a:latin typeface="Inknut Antiqua Medium Bold"/>
                </a:rPr>
                <a:t>Thiago Fernandes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729919"/>
              <a:ext cx="7448016" cy="5807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92"/>
                </a:lnSpc>
              </a:pPr>
              <a:r>
                <a:rPr lang="en-US" sz="2600" u="sng" dirty="0">
                  <a:solidFill>
                    <a:srgbClr val="000000"/>
                  </a:solidFill>
                  <a:latin typeface="Muli Regular"/>
                </a:rPr>
                <a:t>RA: 082170029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270448" y="7781770"/>
            <a:ext cx="5501324" cy="896384"/>
            <a:chOff x="0" y="-28575"/>
            <a:chExt cx="7335099" cy="1195180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28575"/>
              <a:ext cx="7335099" cy="596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40"/>
                </a:lnSpc>
                <a:spcBef>
                  <a:spcPct val="0"/>
                </a:spcBef>
              </a:pPr>
              <a:r>
                <a:rPr lang="en-US" sz="2800" u="none" spc="-28">
                  <a:solidFill>
                    <a:srgbClr val="0048CD"/>
                  </a:solidFill>
                  <a:latin typeface="Inknut Antiqua Medium Bold"/>
                </a:rPr>
                <a:t>Luiz Gustavo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585847"/>
              <a:ext cx="7335099" cy="580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91"/>
                </a:lnSpc>
              </a:pPr>
              <a:r>
                <a:rPr lang="en-US" sz="2599" u="sng" dirty="0">
                  <a:solidFill>
                    <a:srgbClr val="000000"/>
                  </a:solidFill>
                  <a:latin typeface="Muli Regular"/>
                </a:rPr>
                <a:t>RA: 082170039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028700" y="4796384"/>
            <a:ext cx="4697606" cy="1020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>
                <a:solidFill>
                  <a:srgbClr val="FFFFFF"/>
                </a:solidFill>
                <a:latin typeface="Muli Bold"/>
              </a:rPr>
              <a:t>Equipe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52600" y="876300"/>
            <a:ext cx="15392402" cy="8325941"/>
            <a:chOff x="-3" y="-536807"/>
            <a:chExt cx="20523200" cy="11101255"/>
          </a:xfrm>
        </p:grpSpPr>
        <p:sp>
          <p:nvSpPr>
            <p:cNvPr id="3" name="TextBox 3"/>
            <p:cNvSpPr txBox="1"/>
            <p:nvPr/>
          </p:nvSpPr>
          <p:spPr>
            <a:xfrm>
              <a:off x="-3" y="783993"/>
              <a:ext cx="20523200" cy="9780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O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usuário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poderá fazer a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consulta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do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itinerário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do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fretado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 smtClean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O usuário deve ser capaz de utilizar o fretado que mais se adequar ao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destino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desejado, 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com 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base no </a:t>
              </a:r>
              <a:r>
                <a:rPr lang="pt-BR" sz="2400" u="sng" dirty="0" smtClean="0">
                  <a:solidFill>
                    <a:srgbClr val="000000"/>
                  </a:solidFill>
                  <a:latin typeface="Muli Regular"/>
                </a:rPr>
                <a:t>catálogo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 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obtido após a 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consulta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O cadastro do itinerário só poderá ser feito pelos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funcionários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do setor de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transporte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e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benefícios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O método de pesquisa será por meio do </a:t>
              </a:r>
              <a:r>
                <a:rPr lang="pt-BR" sz="2400" dirty="0" err="1">
                  <a:solidFill>
                    <a:srgbClr val="000000"/>
                  </a:solidFill>
                  <a:latin typeface="Muli Regular"/>
                </a:rPr>
                <a:t>cep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ou rua, e então o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sistema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irá mostrar o fretado que passa pela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localidade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informada, ou que passa próximo à localidade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Ao cadastrar um novo itinerário, o funcionário poderá informar tanto o </a:t>
              </a:r>
              <a:r>
                <a:rPr lang="pt-BR" sz="2400" dirty="0" err="1">
                  <a:solidFill>
                    <a:srgbClr val="000000"/>
                  </a:solidFill>
                  <a:latin typeface="Muli Regular"/>
                </a:rPr>
                <a:t>cep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quanto o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endereço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que o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ônibus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irá passar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O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cadastro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,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atualização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ou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remoção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de fretado também só poderá ser realizado pelo setor de transporte e benefícios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Só poderá ter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acesso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ao sistema os funcionários do setor correspondente, e quem optar pelo 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benefício.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 smtClean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O cadastro de usuários só poderá ser feito pelos funcionários do setor de transporte e benefícios.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 smtClean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Os 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funcionários terão acesso a parte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administrativa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do sistema que cuida da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inclusão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, entre outros, de fretados e itinerários</a:t>
              </a:r>
              <a:r>
                <a:rPr lang="pt-BR" sz="2400" dirty="0" smtClean="0">
                  <a:solidFill>
                    <a:srgbClr val="000000"/>
                  </a:solidFill>
                  <a:latin typeface="Muli Regular"/>
                </a:rPr>
                <a:t>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2400" dirty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Os usuários poderão apenas fazer </a:t>
              </a:r>
              <a:r>
                <a:rPr lang="pt-BR" sz="2400" u="sng" dirty="0">
                  <a:solidFill>
                    <a:srgbClr val="000000"/>
                  </a:solidFill>
                  <a:latin typeface="Muli Regular"/>
                </a:rPr>
                <a:t>consulta</a:t>
              </a:r>
              <a:r>
                <a:rPr lang="pt-BR" sz="2400" dirty="0">
                  <a:solidFill>
                    <a:srgbClr val="000000"/>
                  </a:solidFill>
                  <a:latin typeface="Muli Regular"/>
                </a:rPr>
                <a:t> dos itinerários.</a:t>
              </a: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1596" dirty="0" smtClean="0">
                <a:solidFill>
                  <a:srgbClr val="000000"/>
                </a:solidFill>
                <a:latin typeface="Muli Regular"/>
              </a:endParaRPr>
            </a:p>
            <a:p>
              <a:pPr>
                <a:lnSpc>
                  <a:spcPts val="2234"/>
                </a:lnSpc>
                <a:spcBef>
                  <a:spcPct val="0"/>
                </a:spcBef>
              </a:pPr>
              <a:endParaRPr lang="pt-BR" sz="1596" dirty="0">
                <a:solidFill>
                  <a:srgbClr val="000000"/>
                </a:solidFill>
                <a:latin typeface="Muli Regula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36807"/>
              <a:ext cx="17678395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15"/>
                </a:lnSpc>
              </a:pPr>
              <a:r>
                <a:rPr lang="en-US" sz="7200" spc="-41" dirty="0">
                  <a:solidFill>
                    <a:srgbClr val="0048CD"/>
                  </a:solidFill>
                  <a:latin typeface="Muli Bold"/>
                </a:rPr>
                <a:t>REQUISITOS EM ALTO NÍVEL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730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2057400" y="3548380"/>
            <a:ext cx="13563600" cy="342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1219200" y="952500"/>
            <a:ext cx="10934700" cy="2026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pt-BR" sz="7200" spc="-72" dirty="0">
                <a:solidFill>
                  <a:srgbClr val="FFFFFF"/>
                </a:solidFill>
                <a:latin typeface="Muli Bold"/>
              </a:rPr>
              <a:t>Modelo de domínio com análise textual</a:t>
            </a:r>
            <a:endParaRPr lang="en-US" sz="7200" spc="-72" dirty="0">
              <a:solidFill>
                <a:srgbClr val="FFFFFF"/>
              </a:solidFill>
              <a:latin typeface="Muli Bold"/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945006"/>
              </p:ext>
            </p:extLst>
          </p:nvPr>
        </p:nvGraphicFramePr>
        <p:xfrm>
          <a:off x="2743200" y="4152900"/>
          <a:ext cx="12192000" cy="2219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Usuário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Consulta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Itinerário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Funcionários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Transporte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Benefícios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Cep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Rua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Localidade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Cadastro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Atualização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Remoção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Acesso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Administrativa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Inclusão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Fretado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Ônibus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Sistema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Destino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effectLst/>
                        </a:rPr>
                        <a:t>Catálogo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Método de pesquisa</a:t>
                      </a:r>
                      <a:endParaRPr lang="pt-BR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53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17068" y="2007393"/>
            <a:ext cx="12801600" cy="6324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C:\Users\Usuario\Downloads\Untitled Diagram (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628900"/>
            <a:ext cx="7348537" cy="50815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8"/>
          <p:cNvSpPr txBox="1"/>
          <p:nvPr/>
        </p:nvSpPr>
        <p:spPr>
          <a:xfrm>
            <a:off x="1295400" y="683542"/>
            <a:ext cx="8191500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 dirty="0" err="1" smtClean="0">
                <a:solidFill>
                  <a:srgbClr val="FFFFFF"/>
                </a:solidFill>
                <a:latin typeface="Muli Bold"/>
              </a:rPr>
              <a:t>Modelo</a:t>
            </a:r>
            <a:r>
              <a:rPr lang="en-US" sz="7200" spc="-72" dirty="0" smtClean="0">
                <a:solidFill>
                  <a:srgbClr val="FFFFFF"/>
                </a:solidFill>
                <a:latin typeface="Muli Bold"/>
              </a:rPr>
              <a:t> </a:t>
            </a:r>
            <a:r>
              <a:rPr lang="en-US" sz="7200" spc="-72" dirty="0">
                <a:solidFill>
                  <a:srgbClr val="FFFFFF"/>
                </a:solidFill>
                <a:latin typeface="Muli Bold"/>
              </a:rPr>
              <a:t>de </a:t>
            </a:r>
            <a:r>
              <a:rPr lang="en-US" sz="7200" spc="-72" dirty="0" err="1">
                <a:solidFill>
                  <a:srgbClr val="FFFFFF"/>
                </a:solidFill>
                <a:latin typeface="Muli Bold"/>
              </a:rPr>
              <a:t>domínio</a:t>
            </a:r>
            <a:endParaRPr lang="en-US" sz="7200" spc="-72" dirty="0">
              <a:solidFill>
                <a:srgbClr val="FFFFFF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144533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600200" y="1028700"/>
            <a:ext cx="134874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15"/>
              </a:lnSpc>
            </a:pPr>
            <a:r>
              <a:rPr lang="en-US" sz="7200" spc="-41" dirty="0" err="1" smtClean="0">
                <a:solidFill>
                  <a:srgbClr val="0048CD"/>
                </a:solidFill>
                <a:latin typeface="Muli Bold"/>
              </a:rPr>
              <a:t>Diagrama</a:t>
            </a:r>
            <a:r>
              <a:rPr lang="en-US" sz="7200" spc="-41" dirty="0" smtClean="0">
                <a:solidFill>
                  <a:srgbClr val="0048CD"/>
                </a:solidFill>
                <a:latin typeface="Muli Bold"/>
              </a:rPr>
              <a:t> de </a:t>
            </a:r>
            <a:r>
              <a:rPr lang="en-US" sz="7200" spc="-41" dirty="0" err="1" smtClean="0">
                <a:solidFill>
                  <a:srgbClr val="0048CD"/>
                </a:solidFill>
                <a:latin typeface="Muli Bold"/>
              </a:rPr>
              <a:t>casos</a:t>
            </a:r>
            <a:r>
              <a:rPr lang="en-US" sz="7200" spc="-41" dirty="0" smtClean="0">
                <a:solidFill>
                  <a:srgbClr val="0048CD"/>
                </a:solidFill>
                <a:latin typeface="Muli Bold"/>
              </a:rPr>
              <a:t> de </a:t>
            </a:r>
            <a:r>
              <a:rPr lang="en-US" sz="7200" spc="-41" dirty="0" err="1" smtClean="0">
                <a:solidFill>
                  <a:srgbClr val="0048CD"/>
                </a:solidFill>
                <a:latin typeface="Muli Bold"/>
              </a:rPr>
              <a:t>uso</a:t>
            </a:r>
            <a:endParaRPr lang="en-US" sz="7200" spc="-41" dirty="0">
              <a:solidFill>
                <a:srgbClr val="0048CD"/>
              </a:solidFill>
              <a:latin typeface="Muli Bold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171700"/>
            <a:ext cx="7539038" cy="68435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600200" y="1028700"/>
            <a:ext cx="16154400" cy="6535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15"/>
              </a:lnSpc>
            </a:pPr>
            <a:r>
              <a:rPr lang="pt-BR" sz="7200" spc="-41" dirty="0">
                <a:solidFill>
                  <a:srgbClr val="0048CD"/>
                </a:solidFill>
                <a:latin typeface="Muli Bold"/>
              </a:rPr>
              <a:t>Casos de uso </a:t>
            </a:r>
            <a:r>
              <a:rPr lang="pt-BR" sz="7200" spc="-41" dirty="0" smtClean="0">
                <a:solidFill>
                  <a:srgbClr val="0048CD"/>
                </a:solidFill>
                <a:latin typeface="Muli Bold"/>
              </a:rPr>
              <a:t>textual</a:t>
            </a:r>
            <a:endParaRPr lang="en-US" sz="7200" spc="-41" dirty="0">
              <a:solidFill>
                <a:srgbClr val="0048CD"/>
              </a:solidFill>
              <a:latin typeface="Muli Bold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1752600" y="1866900"/>
            <a:ext cx="15392402" cy="38022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1) Cliente </a:t>
            </a: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fornece o CEP da rua.</a:t>
            </a:r>
            <a:endParaRPr lang="pt-BR" sz="2800" dirty="0">
              <a:solidFill>
                <a:srgbClr val="000000"/>
              </a:solidFill>
              <a:latin typeface="Muli Regular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2) </a:t>
            </a: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Sistema cadastra o CEP.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3) </a:t>
            </a:r>
            <a:r>
              <a:rPr lang="pt-BR" sz="2800" dirty="0">
                <a:solidFill>
                  <a:srgbClr val="000000"/>
                </a:solidFill>
                <a:latin typeface="Muli Regular"/>
              </a:rPr>
              <a:t>Sistema </a:t>
            </a: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verifica as rotas correspondentes.</a:t>
            </a:r>
            <a:endParaRPr lang="pt-BR" sz="2800" dirty="0">
              <a:solidFill>
                <a:srgbClr val="000000"/>
              </a:solidFill>
              <a:latin typeface="Muli Regular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  <a:latin typeface="Muli Regular"/>
              </a:rPr>
              <a:t>4</a:t>
            </a: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) Sistema retorna lista de fretados.</a:t>
            </a:r>
            <a:endParaRPr lang="pt-BR" sz="2800" dirty="0">
              <a:solidFill>
                <a:srgbClr val="000000"/>
              </a:solidFill>
              <a:latin typeface="Muli Regular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5) </a:t>
            </a:r>
            <a:r>
              <a:rPr lang="pt-BR" sz="2800" dirty="0">
                <a:solidFill>
                  <a:srgbClr val="000000"/>
                </a:solidFill>
                <a:latin typeface="Muli Regular"/>
              </a:rPr>
              <a:t>Cliente </a:t>
            </a: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escolhe fretado que mais se adeque às suas necessidades.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6) </a:t>
            </a:r>
            <a:r>
              <a:rPr lang="pt-BR" sz="2800" dirty="0">
                <a:solidFill>
                  <a:srgbClr val="000000"/>
                </a:solidFill>
                <a:latin typeface="Muli Regular"/>
              </a:rPr>
              <a:t>Cliente utiliza fretado</a:t>
            </a:r>
            <a:r>
              <a:rPr lang="pt-BR" sz="2800" dirty="0" smtClean="0">
                <a:solidFill>
                  <a:srgbClr val="000000"/>
                </a:solidFill>
                <a:latin typeface="Muli Regular"/>
              </a:rPr>
              <a:t>.</a:t>
            </a:r>
            <a:endParaRPr lang="pt-BR" sz="2800" dirty="0">
              <a:solidFill>
                <a:srgbClr val="000000"/>
              </a:solidFill>
              <a:latin typeface="Mul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7836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1295400" y="683542"/>
            <a:ext cx="8191500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 dirty="0" smtClean="0">
                <a:solidFill>
                  <a:srgbClr val="FFFFFF"/>
                </a:solidFill>
                <a:latin typeface="Muli Bold"/>
              </a:rPr>
              <a:t>Interface Visual</a:t>
            </a:r>
            <a:endParaRPr lang="en-US" sz="7200" spc="-72" dirty="0">
              <a:solidFill>
                <a:srgbClr val="FFFFFF"/>
              </a:solidFill>
              <a:latin typeface="Muli Bold"/>
            </a:endParaRPr>
          </a:p>
        </p:txBody>
      </p:sp>
    </p:spTree>
    <p:extLst>
      <p:ext uri="{BB962C8B-B14F-4D97-AF65-F5344CB8AC3E}">
        <p14:creationId xmlns:p14="http://schemas.microsoft.com/office/powerpoint/2010/main" val="240484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311</Words>
  <Application>Microsoft Office PowerPoint</Application>
  <PresentationFormat>Personalizar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Muli Regular</vt:lpstr>
      <vt:lpstr>Calibri</vt:lpstr>
      <vt:lpstr>Muli Bold</vt:lpstr>
      <vt:lpstr>Inknut Antiqua Medium Bold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Illustrative Technology Startup Pitch Deck Responsive Presentation</dc:title>
  <dc:creator>Usuario</dc:creator>
  <cp:lastModifiedBy>Jhonatan-PC</cp:lastModifiedBy>
  <cp:revision>11</cp:revision>
  <dcterms:created xsi:type="dcterms:W3CDTF">2006-08-16T00:00:00Z</dcterms:created>
  <dcterms:modified xsi:type="dcterms:W3CDTF">2020-04-02T20:00:07Z</dcterms:modified>
  <dc:identifier>DADygqWZ84E</dc:identifier>
</cp:coreProperties>
</file>