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2" r:id="rId3"/>
    <p:sldId id="259" r:id="rId4"/>
    <p:sldId id="257" r:id="rId5"/>
    <p:sldId id="258" r:id="rId6"/>
    <p:sldId id="260" r:id="rId7"/>
    <p:sldId id="268" r:id="rId8"/>
    <p:sldId id="261" r:id="rId9"/>
    <p:sldId id="263" r:id="rId10"/>
    <p:sldId id="265" r:id="rId11"/>
    <p:sldId id="264" r:id="rId12"/>
    <p:sldId id="266" r:id="rId13"/>
    <p:sldId id="267" r:id="rId14"/>
    <p:sldId id="269" r:id="rId15"/>
  </p:sldIdLst>
  <p:sldSz cx="18288000" cy="10287000"/>
  <p:notesSz cx="6858000" cy="9144000"/>
  <p:embeddedFontLst>
    <p:embeddedFont>
      <p:font typeface="Muli Bold" panose="020B0604020202020204" charset="0"/>
      <p:regular r:id="rId16"/>
    </p:embeddedFont>
    <p:embeddedFont>
      <p:font typeface="Muli Regular" panose="020B0604020202020204" charset="0"/>
      <p:regular r:id="rId17"/>
    </p:embeddedFont>
    <p:embeddedFont>
      <p:font typeface="Inknut Antiqua Medium Bold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Space Mono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FBFB"/>
    <a:srgbClr val="004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3" d="100"/>
          <a:sy n="33" d="100"/>
        </p:scale>
        <p:origin x="96" y="10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05785" y="3508418"/>
            <a:ext cx="6450066" cy="4618896"/>
            <a:chOff x="0" y="0"/>
            <a:chExt cx="1835257" cy="13142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35257" cy="1314229"/>
            </a:xfrm>
            <a:custGeom>
              <a:avLst/>
              <a:gdLst/>
              <a:ahLst/>
              <a:cxnLst/>
              <a:rect l="l" t="t" r="r" b="b"/>
              <a:pathLst>
                <a:path w="1835257" h="1314229">
                  <a:moveTo>
                    <a:pt x="1710797" y="1314229"/>
                  </a:moveTo>
                  <a:lnTo>
                    <a:pt x="124460" y="1314229"/>
                  </a:lnTo>
                  <a:cubicBezTo>
                    <a:pt x="55880" y="1314229"/>
                    <a:pt x="0" y="1258349"/>
                    <a:pt x="0" y="11897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10797" y="0"/>
                  </a:lnTo>
                  <a:cubicBezTo>
                    <a:pt x="1779377" y="0"/>
                    <a:pt x="1835257" y="55880"/>
                    <a:pt x="1835257" y="124460"/>
                  </a:cubicBezTo>
                  <a:lnTo>
                    <a:pt x="1835257" y="1189769"/>
                  </a:lnTo>
                  <a:cubicBezTo>
                    <a:pt x="1835257" y="1258349"/>
                    <a:pt x="1779377" y="1314229"/>
                    <a:pt x="1710797" y="131422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698918" y="609475"/>
            <a:ext cx="2151110" cy="200053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805200" y="-1161387"/>
            <a:ext cx="2151110" cy="200053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1139" y="8986654"/>
            <a:ext cx="2151110" cy="200053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218997">
            <a:off x="13325123" y="1331362"/>
            <a:ext cx="2629673" cy="1078166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9405785" y="2113389"/>
            <a:ext cx="6444243" cy="3418474"/>
            <a:chOff x="0" y="0"/>
            <a:chExt cx="1833600" cy="972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33600" cy="972669"/>
            </a:xfrm>
            <a:custGeom>
              <a:avLst/>
              <a:gdLst/>
              <a:ahLst/>
              <a:cxnLst/>
              <a:rect l="l" t="t" r="r" b="b"/>
              <a:pathLst>
                <a:path w="1833600" h="972669">
                  <a:moveTo>
                    <a:pt x="1709140" y="972669"/>
                  </a:moveTo>
                  <a:lnTo>
                    <a:pt x="124460" y="972669"/>
                  </a:lnTo>
                  <a:cubicBezTo>
                    <a:pt x="55880" y="972669"/>
                    <a:pt x="0" y="916789"/>
                    <a:pt x="0" y="84820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9140" y="0"/>
                  </a:lnTo>
                  <a:cubicBezTo>
                    <a:pt x="1777721" y="0"/>
                    <a:pt x="1833600" y="55880"/>
                    <a:pt x="1833600" y="124460"/>
                  </a:cubicBezTo>
                  <a:lnTo>
                    <a:pt x="1833600" y="848209"/>
                  </a:lnTo>
                  <a:cubicBezTo>
                    <a:pt x="1833600" y="916789"/>
                    <a:pt x="1777721" y="972669"/>
                    <a:pt x="1709140" y="972669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964580" y="4272520"/>
            <a:ext cx="2692088" cy="110375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1139" y="6701427"/>
            <a:ext cx="2151110" cy="200053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028700" y="2019503"/>
            <a:ext cx="6217302" cy="3867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143"/>
              </a:lnSpc>
            </a:pPr>
            <a:r>
              <a:rPr lang="en-US" sz="13767" spc="-137">
                <a:solidFill>
                  <a:srgbClr val="FFFFFF"/>
                </a:solidFill>
                <a:latin typeface="Muli Bold"/>
              </a:rPr>
              <a:t>Ponto</a:t>
            </a:r>
          </a:p>
          <a:p>
            <a:pPr>
              <a:lnSpc>
                <a:spcPts val="15143"/>
              </a:lnSpc>
            </a:pPr>
            <a:r>
              <a:rPr lang="en-US" sz="13767" spc="-137">
                <a:solidFill>
                  <a:srgbClr val="FFFFFF"/>
                </a:solidFill>
                <a:latin typeface="Muli Bold"/>
              </a:rPr>
              <a:t>Certo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858379" y="3729390"/>
            <a:ext cx="7984363" cy="45111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191000" y="2095500"/>
            <a:ext cx="9753600" cy="7620000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TextBox 3"/>
          <p:cNvSpPr txBox="1"/>
          <p:nvPr/>
        </p:nvSpPr>
        <p:spPr>
          <a:xfrm>
            <a:off x="15240" y="800100"/>
            <a:ext cx="18288000" cy="1036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19"/>
              </a:lnSpc>
            </a:pPr>
            <a:r>
              <a:rPr lang="en-US" sz="7199" spc="-71" dirty="0" smtClean="0">
                <a:solidFill>
                  <a:srgbClr val="FFFFFF"/>
                </a:solidFill>
                <a:latin typeface="Muli Bold"/>
              </a:rPr>
              <a:t>Banco de Dados </a:t>
            </a:r>
            <a:endParaRPr lang="en-US" sz="7199" spc="-71" dirty="0">
              <a:solidFill>
                <a:srgbClr val="FFFFFF"/>
              </a:solidFill>
              <a:latin typeface="Muli Bold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40" y="2400300"/>
            <a:ext cx="8839200" cy="69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" y="800100"/>
            <a:ext cx="18288000" cy="1036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19"/>
              </a:lnSpc>
            </a:pPr>
            <a:r>
              <a:rPr lang="en-US" sz="7199" spc="-71" dirty="0" err="1" smtClean="0">
                <a:solidFill>
                  <a:srgbClr val="FFFFFF"/>
                </a:solidFill>
                <a:latin typeface="Muli Bold"/>
              </a:rPr>
              <a:t>Arquitetura</a:t>
            </a:r>
            <a:endParaRPr lang="en-US" sz="7199" spc="-71" dirty="0">
              <a:solidFill>
                <a:srgbClr val="FFFFFF"/>
              </a:solidFill>
              <a:latin typeface="Muli Bold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8"/>
          <a:stretch/>
        </p:blipFill>
        <p:spPr>
          <a:xfrm>
            <a:off x="5882640" y="2628900"/>
            <a:ext cx="6553200" cy="614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5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0200" y="1028700"/>
            <a:ext cx="12268200" cy="2696394"/>
            <a:chOff x="-1" y="-536807"/>
            <a:chExt cx="10041079" cy="3595191"/>
          </a:xfrm>
        </p:grpSpPr>
        <p:sp>
          <p:nvSpPr>
            <p:cNvPr id="3" name="TextBox 3"/>
            <p:cNvSpPr txBox="1"/>
            <p:nvPr/>
          </p:nvSpPr>
          <p:spPr>
            <a:xfrm>
              <a:off x="0" y="2661779"/>
              <a:ext cx="10041078" cy="396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en-US" sz="2800" dirty="0">
                <a:solidFill>
                  <a:srgbClr val="000000"/>
                </a:solidFill>
                <a:latin typeface="Muli Regula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" y="-536807"/>
              <a:ext cx="10041078" cy="8713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15"/>
                </a:lnSpc>
              </a:pPr>
              <a:r>
                <a:rPr lang="en-US" sz="7200" spc="-41" dirty="0" smtClean="0">
                  <a:solidFill>
                    <a:srgbClr val="0048CD"/>
                  </a:solidFill>
                  <a:latin typeface="Muli Bold"/>
                </a:rPr>
                <a:t>Interface Visual</a:t>
              </a:r>
              <a:endParaRPr lang="en-US" sz="7200" spc="-41" dirty="0">
                <a:solidFill>
                  <a:srgbClr val="0048CD"/>
                </a:solidFill>
                <a:latin typeface="Muli Bold"/>
              </a:endParaRPr>
            </a:p>
          </p:txBody>
        </p: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494367"/>
            <a:ext cx="4573022" cy="327411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34" y="3491422"/>
            <a:ext cx="3991532" cy="327705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036" y="3459549"/>
            <a:ext cx="4020111" cy="329611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2937169" y="7188128"/>
            <a:ext cx="1594283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15"/>
              </a:lnSpc>
            </a:pPr>
            <a:r>
              <a:rPr lang="pt-BR" spc="-41" dirty="0" smtClean="0">
                <a:solidFill>
                  <a:srgbClr val="0048CD"/>
                </a:solidFill>
                <a:latin typeface="Muli Bold"/>
              </a:rPr>
              <a:t>Tela de </a:t>
            </a:r>
            <a:r>
              <a:rPr lang="pt-BR" spc="-41" dirty="0" err="1" smtClean="0">
                <a:solidFill>
                  <a:srgbClr val="0048CD"/>
                </a:solidFill>
                <a:latin typeface="Muli Bold"/>
              </a:rPr>
              <a:t>Login</a:t>
            </a:r>
            <a:endParaRPr lang="en-US" spc="-41" dirty="0">
              <a:solidFill>
                <a:srgbClr val="0048CD"/>
              </a:solidFill>
              <a:latin typeface="Muli Bold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344511" y="7277190"/>
            <a:ext cx="1751377" cy="580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15"/>
              </a:lnSpc>
            </a:pPr>
            <a:r>
              <a:rPr lang="pt-BR" spc="-41" dirty="0" smtClean="0">
                <a:solidFill>
                  <a:srgbClr val="0048CD"/>
                </a:solidFill>
                <a:latin typeface="Muli Bold"/>
              </a:rPr>
              <a:t>Menu Fretados</a:t>
            </a:r>
            <a:endParaRPr lang="en-US" spc="-41" dirty="0">
              <a:solidFill>
                <a:srgbClr val="0048CD"/>
              </a:solidFill>
              <a:latin typeface="Muli Bold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3562005" y="7277190"/>
            <a:ext cx="1748171" cy="580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15"/>
              </a:lnSpc>
            </a:pPr>
            <a:r>
              <a:rPr lang="pt-BR" spc="-41" dirty="0" smtClean="0">
                <a:solidFill>
                  <a:srgbClr val="0048CD"/>
                </a:solidFill>
                <a:latin typeface="Muli Bold"/>
              </a:rPr>
              <a:t>Menu Usuários</a:t>
            </a:r>
            <a:endParaRPr lang="en-US" spc="-41" dirty="0">
              <a:solidFill>
                <a:srgbClr val="0048CD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96917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0200" y="1028700"/>
            <a:ext cx="12268200" cy="2696394"/>
            <a:chOff x="-1" y="-536807"/>
            <a:chExt cx="10041079" cy="3595191"/>
          </a:xfrm>
        </p:grpSpPr>
        <p:sp>
          <p:nvSpPr>
            <p:cNvPr id="3" name="TextBox 3"/>
            <p:cNvSpPr txBox="1"/>
            <p:nvPr/>
          </p:nvSpPr>
          <p:spPr>
            <a:xfrm>
              <a:off x="0" y="2661779"/>
              <a:ext cx="10041078" cy="396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en-US" sz="2800" dirty="0">
                <a:solidFill>
                  <a:srgbClr val="000000"/>
                </a:solidFill>
                <a:latin typeface="Muli Regula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" y="-536807"/>
              <a:ext cx="10041078" cy="8713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15"/>
                </a:lnSpc>
              </a:pPr>
              <a:r>
                <a:rPr lang="en-US" sz="7200" spc="-41" dirty="0" err="1">
                  <a:solidFill>
                    <a:srgbClr val="0048CD"/>
                  </a:solidFill>
                  <a:latin typeface="Muli Bold"/>
                </a:rPr>
                <a:t>Cadastro</a:t>
              </a:r>
              <a:r>
                <a:rPr lang="en-US" sz="7200" spc="-41" dirty="0">
                  <a:solidFill>
                    <a:srgbClr val="0048CD"/>
                  </a:solidFill>
                  <a:latin typeface="Muli Bold"/>
                </a:rPr>
                <a:t> de </a:t>
              </a:r>
              <a:r>
                <a:rPr lang="en-US" sz="7200" spc="-41" dirty="0" err="1">
                  <a:solidFill>
                    <a:srgbClr val="0048CD"/>
                  </a:solidFill>
                  <a:latin typeface="Muli Bold"/>
                </a:rPr>
                <a:t>Registros</a:t>
              </a:r>
              <a:endParaRPr lang="en-US" sz="7200" spc="-41" dirty="0">
                <a:solidFill>
                  <a:srgbClr val="0048CD"/>
                </a:solidFill>
                <a:latin typeface="Muli Bold"/>
              </a:endParaRPr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108711"/>
            <a:ext cx="4581525" cy="40195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073" y="3099186"/>
            <a:ext cx="4591050" cy="40386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712" y="3108711"/>
            <a:ext cx="4591050" cy="401955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2506974" y="7277190"/>
            <a:ext cx="2463175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15"/>
              </a:lnSpc>
            </a:pPr>
            <a:r>
              <a:rPr lang="pt-BR" spc="-41" dirty="0" smtClean="0">
                <a:solidFill>
                  <a:srgbClr val="0048CD"/>
                </a:solidFill>
                <a:latin typeface="Muli Bold"/>
              </a:rPr>
              <a:t>Cadastro </a:t>
            </a:r>
            <a:r>
              <a:rPr lang="pt-BR" spc="-41" dirty="0">
                <a:solidFill>
                  <a:srgbClr val="0048CD"/>
                </a:solidFill>
                <a:latin typeface="Muli Bold"/>
              </a:rPr>
              <a:t>de </a:t>
            </a:r>
            <a:r>
              <a:rPr lang="pt-BR" spc="-41" dirty="0" smtClean="0">
                <a:solidFill>
                  <a:srgbClr val="0048CD"/>
                </a:solidFill>
                <a:latin typeface="Muli Bold"/>
              </a:rPr>
              <a:t>Fretados</a:t>
            </a:r>
            <a:endParaRPr lang="en-US" spc="-41" dirty="0">
              <a:solidFill>
                <a:srgbClr val="0048CD"/>
              </a:solidFill>
              <a:latin typeface="Muli Bold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880623" y="7277190"/>
            <a:ext cx="2517228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15"/>
              </a:lnSpc>
            </a:pPr>
            <a:r>
              <a:rPr lang="pt-BR" spc="-41" dirty="0">
                <a:solidFill>
                  <a:srgbClr val="0048CD"/>
                </a:solidFill>
                <a:latin typeface="Muli Bold"/>
              </a:rPr>
              <a:t>Cadastro de </a:t>
            </a:r>
            <a:r>
              <a:rPr lang="pt-BR" spc="-41" dirty="0" smtClean="0">
                <a:solidFill>
                  <a:srgbClr val="0048CD"/>
                </a:solidFill>
                <a:latin typeface="Muli Bold"/>
              </a:rPr>
              <a:t>Usuários </a:t>
            </a:r>
            <a:endParaRPr lang="en-US" spc="-41" dirty="0">
              <a:solidFill>
                <a:srgbClr val="0048CD"/>
              </a:solidFill>
              <a:latin typeface="Muli Bold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3288934" y="7277190"/>
            <a:ext cx="2647328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15"/>
              </a:lnSpc>
            </a:pPr>
            <a:r>
              <a:rPr lang="pt-BR" spc="-41" dirty="0">
                <a:solidFill>
                  <a:srgbClr val="0048CD"/>
                </a:solidFill>
                <a:latin typeface="Muli Bold"/>
              </a:rPr>
              <a:t>Cadastro de </a:t>
            </a:r>
            <a:r>
              <a:rPr lang="pt-BR" spc="-41" dirty="0" smtClean="0">
                <a:solidFill>
                  <a:srgbClr val="0048CD"/>
                </a:solidFill>
                <a:latin typeface="Muli Bold"/>
              </a:rPr>
              <a:t>Itinerários </a:t>
            </a:r>
            <a:endParaRPr lang="en-US" spc="-41" dirty="0">
              <a:solidFill>
                <a:srgbClr val="0048CD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168487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 txBox="1"/>
          <p:nvPr/>
        </p:nvSpPr>
        <p:spPr>
          <a:xfrm>
            <a:off x="1447800" y="835942"/>
            <a:ext cx="15544800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 dirty="0" err="1">
                <a:solidFill>
                  <a:srgbClr val="FFFFFF"/>
                </a:solidFill>
                <a:latin typeface="Muli Bold"/>
              </a:rPr>
              <a:t>Consulta</a:t>
            </a:r>
            <a:r>
              <a:rPr lang="en-US" sz="7200" spc="-72" dirty="0">
                <a:solidFill>
                  <a:srgbClr val="FFFFFF"/>
                </a:solidFill>
                <a:latin typeface="Muli Bold"/>
              </a:rPr>
              <a:t> de </a:t>
            </a:r>
            <a:r>
              <a:rPr lang="en-US" sz="7200" spc="-72" dirty="0" err="1">
                <a:solidFill>
                  <a:srgbClr val="FFFFFF"/>
                </a:solidFill>
                <a:latin typeface="Muli Bold"/>
              </a:rPr>
              <a:t>Registros</a:t>
            </a:r>
            <a:endParaRPr lang="en-US" sz="7200" spc="-72" dirty="0">
              <a:solidFill>
                <a:srgbClr val="FFFFFF"/>
              </a:solidFill>
              <a:latin typeface="Muli Bold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104" y="3108711"/>
            <a:ext cx="4581525" cy="40195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369" y="3089661"/>
            <a:ext cx="4600575" cy="40386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9" y="3108711"/>
            <a:ext cx="4572000" cy="401955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2942992" y="7494474"/>
            <a:ext cx="2647328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15"/>
              </a:lnSpc>
            </a:pPr>
            <a:r>
              <a:rPr lang="pt-BR" spc="-41" dirty="0">
                <a:solidFill>
                  <a:schemeClr val="bg1"/>
                </a:solidFill>
                <a:latin typeface="Muli Bold"/>
              </a:rPr>
              <a:t>Consulta de </a:t>
            </a:r>
            <a:r>
              <a:rPr lang="pt-BR" spc="-41" dirty="0" smtClean="0">
                <a:solidFill>
                  <a:schemeClr val="bg1"/>
                </a:solidFill>
                <a:latin typeface="Muli Bold"/>
              </a:rPr>
              <a:t>Itinerários </a:t>
            </a:r>
            <a:endParaRPr lang="en-US" spc="-41" dirty="0">
              <a:solidFill>
                <a:schemeClr val="bg1"/>
              </a:solidFill>
              <a:latin typeface="Muli Bold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817713" y="7494474"/>
            <a:ext cx="2426305" cy="580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15"/>
              </a:lnSpc>
            </a:pPr>
            <a:r>
              <a:rPr lang="pt-BR" spc="-41" dirty="0" smtClean="0">
                <a:solidFill>
                  <a:schemeClr val="bg1"/>
                </a:solidFill>
                <a:latin typeface="Muli Bold"/>
              </a:rPr>
              <a:t>Consulta de Fretados</a:t>
            </a:r>
            <a:endParaRPr lang="en-US" spc="-41" dirty="0">
              <a:solidFill>
                <a:schemeClr val="bg1"/>
              </a:solidFill>
              <a:latin typeface="Muli Bold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036491" y="7494474"/>
            <a:ext cx="2459969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15"/>
              </a:lnSpc>
            </a:pPr>
            <a:r>
              <a:rPr lang="pt-BR" spc="-41" dirty="0">
                <a:solidFill>
                  <a:schemeClr val="bg1"/>
                </a:solidFill>
                <a:latin typeface="Muli Bold"/>
              </a:rPr>
              <a:t>Consulta de </a:t>
            </a:r>
            <a:r>
              <a:rPr lang="pt-BR" spc="-41" dirty="0" smtClean="0">
                <a:solidFill>
                  <a:schemeClr val="bg1"/>
                </a:solidFill>
                <a:latin typeface="Muli Bold"/>
              </a:rPr>
              <a:t>Usuários</a:t>
            </a:r>
            <a:endParaRPr lang="en-US" spc="-41" dirty="0">
              <a:solidFill>
                <a:schemeClr val="bg1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412007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676006" y="7594153"/>
            <a:ext cx="1383430" cy="128659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7519900" y="7594153"/>
            <a:ext cx="9739400" cy="1804154"/>
            <a:chOff x="0" y="0"/>
            <a:chExt cx="4026687" cy="7459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26688" cy="745915"/>
            </a:xfrm>
            <a:custGeom>
              <a:avLst/>
              <a:gdLst/>
              <a:ahLst/>
              <a:cxnLst/>
              <a:rect l="l" t="t" r="r" b="b"/>
              <a:pathLst>
                <a:path w="4026688" h="745915">
                  <a:moveTo>
                    <a:pt x="3902227" y="745915"/>
                  </a:moveTo>
                  <a:lnTo>
                    <a:pt x="124460" y="745915"/>
                  </a:lnTo>
                  <a:cubicBezTo>
                    <a:pt x="55880" y="745915"/>
                    <a:pt x="0" y="690035"/>
                    <a:pt x="0" y="6214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902227" y="0"/>
                  </a:lnTo>
                  <a:cubicBezTo>
                    <a:pt x="3970808" y="0"/>
                    <a:pt x="4026688" y="55880"/>
                    <a:pt x="4026688" y="124460"/>
                  </a:cubicBezTo>
                  <a:lnTo>
                    <a:pt x="4026688" y="621455"/>
                  </a:lnTo>
                  <a:cubicBezTo>
                    <a:pt x="4026688" y="690035"/>
                    <a:pt x="3970808" y="745915"/>
                    <a:pt x="3902227" y="745915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7512358" y="7305190"/>
            <a:ext cx="9746942" cy="1864517"/>
            <a:chOff x="0" y="0"/>
            <a:chExt cx="4029806" cy="7708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29806" cy="770872"/>
            </a:xfrm>
            <a:custGeom>
              <a:avLst/>
              <a:gdLst/>
              <a:ahLst/>
              <a:cxnLst/>
              <a:rect l="l" t="t" r="r" b="b"/>
              <a:pathLst>
                <a:path w="4029806" h="770872">
                  <a:moveTo>
                    <a:pt x="3905345" y="770872"/>
                  </a:moveTo>
                  <a:lnTo>
                    <a:pt x="124460" y="770872"/>
                  </a:lnTo>
                  <a:cubicBezTo>
                    <a:pt x="55880" y="770872"/>
                    <a:pt x="0" y="714992"/>
                    <a:pt x="0" y="64641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905346" y="0"/>
                  </a:lnTo>
                  <a:cubicBezTo>
                    <a:pt x="3973926" y="0"/>
                    <a:pt x="4029806" y="55880"/>
                    <a:pt x="4029806" y="124460"/>
                  </a:cubicBezTo>
                  <a:lnTo>
                    <a:pt x="4029806" y="646412"/>
                  </a:lnTo>
                  <a:cubicBezTo>
                    <a:pt x="4029806" y="714992"/>
                    <a:pt x="3973926" y="770872"/>
                    <a:pt x="3905346" y="77087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76194" y="5102613"/>
            <a:ext cx="1383430" cy="128659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7253137" y="1934254"/>
            <a:ext cx="10006163" cy="1597318"/>
            <a:chOff x="0" y="0"/>
            <a:chExt cx="4136979" cy="660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136979" cy="660400"/>
            </a:xfrm>
            <a:custGeom>
              <a:avLst/>
              <a:gdLst/>
              <a:ahLst/>
              <a:cxnLst/>
              <a:rect l="l" t="t" r="r" b="b"/>
              <a:pathLst>
                <a:path w="4136979" h="660400">
                  <a:moveTo>
                    <a:pt x="4012519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12519" y="0"/>
                  </a:lnTo>
                  <a:cubicBezTo>
                    <a:pt x="4081099" y="0"/>
                    <a:pt x="4136979" y="55880"/>
                    <a:pt x="4136979" y="124460"/>
                  </a:cubicBezTo>
                  <a:lnTo>
                    <a:pt x="4136979" y="535940"/>
                  </a:lnTo>
                  <a:cubicBezTo>
                    <a:pt x="4136979" y="604520"/>
                    <a:pt x="4081099" y="660400"/>
                    <a:pt x="4012519" y="6604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523689" y="1955751"/>
            <a:ext cx="1383430" cy="128659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7253137" y="1424213"/>
            <a:ext cx="10006163" cy="1818129"/>
            <a:chOff x="0" y="0"/>
            <a:chExt cx="4136979" cy="7516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136979" cy="751693"/>
            </a:xfrm>
            <a:custGeom>
              <a:avLst/>
              <a:gdLst/>
              <a:ahLst/>
              <a:cxnLst/>
              <a:rect l="l" t="t" r="r" b="b"/>
              <a:pathLst>
                <a:path w="4136979" h="751693">
                  <a:moveTo>
                    <a:pt x="4012519" y="751693"/>
                  </a:moveTo>
                  <a:lnTo>
                    <a:pt x="124460" y="751693"/>
                  </a:lnTo>
                  <a:cubicBezTo>
                    <a:pt x="55880" y="751693"/>
                    <a:pt x="0" y="695813"/>
                    <a:pt x="0" y="62723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12519" y="0"/>
                  </a:lnTo>
                  <a:cubicBezTo>
                    <a:pt x="4081099" y="0"/>
                    <a:pt x="4136979" y="55880"/>
                    <a:pt x="4136979" y="124460"/>
                  </a:cubicBezTo>
                  <a:lnTo>
                    <a:pt x="4136979" y="627233"/>
                  </a:lnTo>
                  <a:cubicBezTo>
                    <a:pt x="4136979" y="695813"/>
                    <a:pt x="4081099" y="751693"/>
                    <a:pt x="4012519" y="75169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8145748" y="4889143"/>
            <a:ext cx="8530258" cy="1597318"/>
            <a:chOff x="0" y="0"/>
            <a:chExt cx="3526776" cy="660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526776" cy="660400"/>
            </a:xfrm>
            <a:custGeom>
              <a:avLst/>
              <a:gdLst/>
              <a:ahLst/>
              <a:cxnLst/>
              <a:rect l="l" t="t" r="r" b="b"/>
              <a:pathLst>
                <a:path w="3526776" h="660400">
                  <a:moveTo>
                    <a:pt x="340231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2316" y="0"/>
                  </a:lnTo>
                  <a:cubicBezTo>
                    <a:pt x="3470896" y="0"/>
                    <a:pt x="3526776" y="55880"/>
                    <a:pt x="3526776" y="124460"/>
                  </a:cubicBezTo>
                  <a:lnTo>
                    <a:pt x="3526776" y="535940"/>
                  </a:lnTo>
                  <a:cubicBezTo>
                    <a:pt x="3526776" y="604520"/>
                    <a:pt x="3470896" y="660400"/>
                    <a:pt x="3402316" y="6604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8145748" y="4302902"/>
            <a:ext cx="8530258" cy="1878760"/>
            <a:chOff x="0" y="0"/>
            <a:chExt cx="3526776" cy="77676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526776" cy="776760"/>
            </a:xfrm>
            <a:custGeom>
              <a:avLst/>
              <a:gdLst/>
              <a:ahLst/>
              <a:cxnLst/>
              <a:rect l="l" t="t" r="r" b="b"/>
              <a:pathLst>
                <a:path w="3526776" h="776760">
                  <a:moveTo>
                    <a:pt x="3402316" y="776760"/>
                  </a:moveTo>
                  <a:lnTo>
                    <a:pt x="124460" y="776760"/>
                  </a:lnTo>
                  <a:cubicBezTo>
                    <a:pt x="55880" y="776760"/>
                    <a:pt x="0" y="720880"/>
                    <a:pt x="0" y="6523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2316" y="0"/>
                  </a:lnTo>
                  <a:cubicBezTo>
                    <a:pt x="3470896" y="0"/>
                    <a:pt x="3526776" y="55880"/>
                    <a:pt x="3526776" y="124460"/>
                  </a:cubicBezTo>
                  <a:lnTo>
                    <a:pt x="3526776" y="652300"/>
                  </a:lnTo>
                  <a:cubicBezTo>
                    <a:pt x="3526776" y="720880"/>
                    <a:pt x="3470896" y="776760"/>
                    <a:pt x="3402316" y="7767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0270448" y="1874307"/>
            <a:ext cx="5481941" cy="917974"/>
            <a:chOff x="0" y="-28575"/>
            <a:chExt cx="7309254" cy="1223964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28575"/>
              <a:ext cx="7309254" cy="596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800" u="none" spc="-28">
                  <a:solidFill>
                    <a:srgbClr val="0048CD"/>
                  </a:solidFill>
                  <a:latin typeface="Inknut Antiqua Medium Bold"/>
                </a:rPr>
                <a:t>Jhonatan Candido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614632"/>
              <a:ext cx="7309254" cy="5807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92"/>
                </a:lnSpc>
              </a:pPr>
              <a:r>
                <a:rPr lang="en-US" sz="2600" u="sng" dirty="0">
                  <a:solidFill>
                    <a:srgbClr val="000000"/>
                  </a:solidFill>
                  <a:latin typeface="Muli Regular"/>
                </a:rPr>
                <a:t>RA: 082170016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270448" y="4732575"/>
            <a:ext cx="5586012" cy="1004439"/>
            <a:chOff x="0" y="-28575"/>
            <a:chExt cx="7448016" cy="1339251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28575"/>
              <a:ext cx="7448016" cy="596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40"/>
                </a:lnSpc>
                <a:spcBef>
                  <a:spcPct val="0"/>
                </a:spcBef>
              </a:pPr>
              <a:r>
                <a:rPr lang="en-US" sz="2800" u="none" spc="-28">
                  <a:solidFill>
                    <a:srgbClr val="0048CD"/>
                  </a:solidFill>
                  <a:latin typeface="Inknut Antiqua Medium Bold"/>
                </a:rPr>
                <a:t>Thiago Fernandes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729919"/>
              <a:ext cx="7448016" cy="5807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92"/>
                </a:lnSpc>
              </a:pPr>
              <a:r>
                <a:rPr lang="en-US" sz="2600" u="sng" dirty="0">
                  <a:solidFill>
                    <a:srgbClr val="000000"/>
                  </a:solidFill>
                  <a:latin typeface="Muli Regular"/>
                </a:rPr>
                <a:t>RA: 082170029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270448" y="7781770"/>
            <a:ext cx="5501324" cy="896384"/>
            <a:chOff x="0" y="-28575"/>
            <a:chExt cx="7335099" cy="1195180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28575"/>
              <a:ext cx="7335099" cy="596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40"/>
                </a:lnSpc>
                <a:spcBef>
                  <a:spcPct val="0"/>
                </a:spcBef>
              </a:pPr>
              <a:r>
                <a:rPr lang="en-US" sz="2800" u="none" spc="-28">
                  <a:solidFill>
                    <a:srgbClr val="0048CD"/>
                  </a:solidFill>
                  <a:latin typeface="Inknut Antiqua Medium Bold"/>
                </a:rPr>
                <a:t>Luiz Gustavo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585847"/>
              <a:ext cx="7335099" cy="580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91"/>
                </a:lnSpc>
              </a:pPr>
              <a:r>
                <a:rPr lang="en-US" sz="2599" u="sng" dirty="0">
                  <a:solidFill>
                    <a:srgbClr val="000000"/>
                  </a:solidFill>
                  <a:latin typeface="Muli Regular"/>
                </a:rPr>
                <a:t>RA: 082170039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028700" y="4796384"/>
            <a:ext cx="4697606" cy="1020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>
                <a:solidFill>
                  <a:srgbClr val="FFFFFF"/>
                </a:solidFill>
                <a:latin typeface="Muli Bold"/>
              </a:rPr>
              <a:t>Equipe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83772" y="2236580"/>
            <a:ext cx="6480487" cy="3791512"/>
            <a:chOff x="0" y="0"/>
            <a:chExt cx="1923367" cy="11252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23367" cy="1125297"/>
            </a:xfrm>
            <a:custGeom>
              <a:avLst/>
              <a:gdLst/>
              <a:ahLst/>
              <a:cxnLst/>
              <a:rect l="l" t="t" r="r" b="b"/>
              <a:pathLst>
                <a:path w="1923367" h="1125297">
                  <a:moveTo>
                    <a:pt x="1798906" y="1125296"/>
                  </a:moveTo>
                  <a:lnTo>
                    <a:pt x="124460" y="1125296"/>
                  </a:lnTo>
                  <a:cubicBezTo>
                    <a:pt x="55880" y="1125296"/>
                    <a:pt x="0" y="1069416"/>
                    <a:pt x="0" y="100083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98907" y="0"/>
                  </a:lnTo>
                  <a:cubicBezTo>
                    <a:pt x="1867487" y="0"/>
                    <a:pt x="1923367" y="55880"/>
                    <a:pt x="1923367" y="124460"/>
                  </a:cubicBezTo>
                  <a:lnTo>
                    <a:pt x="1923367" y="1000836"/>
                  </a:lnTo>
                  <a:cubicBezTo>
                    <a:pt x="1923367" y="1069417"/>
                    <a:pt x="1867487" y="1125297"/>
                    <a:pt x="1798907" y="1125297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25204" y="1028700"/>
            <a:ext cx="1978908" cy="184038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920235" y="7417916"/>
            <a:ext cx="1978908" cy="1840384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028700" y="1085850"/>
            <a:ext cx="6405545" cy="5858052"/>
            <a:chOff x="0" y="76200"/>
            <a:chExt cx="8540726" cy="7810735"/>
          </a:xfrm>
        </p:grpSpPr>
        <p:sp>
          <p:nvSpPr>
            <p:cNvPr id="7" name="TextBox 7"/>
            <p:cNvSpPr txBox="1"/>
            <p:nvPr/>
          </p:nvSpPr>
          <p:spPr>
            <a:xfrm>
              <a:off x="0" y="1988168"/>
              <a:ext cx="8540726" cy="58987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•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Cadastro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de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rotas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dos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ônibus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fretados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das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empresas</a:t>
              </a:r>
              <a:endParaRPr lang="en-US" sz="2800" dirty="0" smtClean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endParaRPr lang="en-US" sz="2800" dirty="0" smtClean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•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Consulta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das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rotas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pelo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CEP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endParaRPr lang="en-US" sz="2800" dirty="0" smtClean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•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Pontos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de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embarque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e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desembarque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por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CEP</a:t>
              </a:r>
            </a:p>
            <a:p>
              <a:pPr>
                <a:lnSpc>
                  <a:spcPts val="3920"/>
                </a:lnSpc>
                <a:spcBef>
                  <a:spcPct val="0"/>
                </a:spcBef>
              </a:pPr>
              <a:endParaRPr lang="en-US" sz="2800" dirty="0">
                <a:solidFill>
                  <a:srgbClr val="000000"/>
                </a:solidFill>
                <a:latin typeface="Muli Regular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6200"/>
              <a:ext cx="8540726" cy="13826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920"/>
                </a:lnSpc>
              </a:pPr>
              <a:r>
                <a:rPr lang="en-US" sz="7200" spc="-72" dirty="0" err="1">
                  <a:solidFill>
                    <a:srgbClr val="0048CD"/>
                  </a:solidFill>
                  <a:latin typeface="Muli Bold"/>
                </a:rPr>
                <a:t>Ideia</a:t>
              </a:r>
              <a:endParaRPr lang="en-US" sz="7200" spc="-72" dirty="0">
                <a:solidFill>
                  <a:srgbClr val="0048CD"/>
                </a:solidFill>
                <a:latin typeface="Muli Bold"/>
              </a:endParaRP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574492" y="3174529"/>
            <a:ext cx="218527" cy="21852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617688" y="4226775"/>
            <a:ext cx="160064" cy="16006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144000" y="1510746"/>
            <a:ext cx="7224722" cy="68273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935511"/>
            <a:ext cx="5385167" cy="1020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>
                <a:solidFill>
                  <a:srgbClr val="0048CD"/>
                </a:solidFill>
                <a:latin typeface="Muli Bold"/>
              </a:rPr>
              <a:t>Problema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889962" y="829571"/>
            <a:ext cx="9210261" cy="7868918"/>
            <a:chOff x="0" y="0"/>
            <a:chExt cx="3807918" cy="3253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07919" cy="3253350"/>
            </a:xfrm>
            <a:custGeom>
              <a:avLst/>
              <a:gdLst/>
              <a:ahLst/>
              <a:cxnLst/>
              <a:rect l="l" t="t" r="r" b="b"/>
              <a:pathLst>
                <a:path w="3807919" h="3253350">
                  <a:moveTo>
                    <a:pt x="3683458" y="3253350"/>
                  </a:moveTo>
                  <a:lnTo>
                    <a:pt x="124460" y="3253350"/>
                  </a:lnTo>
                  <a:cubicBezTo>
                    <a:pt x="55880" y="3253350"/>
                    <a:pt x="0" y="3197470"/>
                    <a:pt x="0" y="31288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83458" y="0"/>
                  </a:lnTo>
                  <a:cubicBezTo>
                    <a:pt x="3752038" y="0"/>
                    <a:pt x="3807919" y="55880"/>
                    <a:pt x="3807919" y="124460"/>
                  </a:cubicBezTo>
                  <a:lnTo>
                    <a:pt x="3807919" y="3128890"/>
                  </a:lnTo>
                  <a:cubicBezTo>
                    <a:pt x="3807919" y="3197470"/>
                    <a:pt x="3752038" y="3253350"/>
                    <a:pt x="3683458" y="32533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8334126" y="829571"/>
            <a:ext cx="8925174" cy="8627858"/>
            <a:chOff x="0" y="0"/>
            <a:chExt cx="3690051" cy="35671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90051" cy="3567128"/>
            </a:xfrm>
            <a:custGeom>
              <a:avLst/>
              <a:gdLst/>
              <a:ahLst/>
              <a:cxnLst/>
              <a:rect l="l" t="t" r="r" b="b"/>
              <a:pathLst>
                <a:path w="3690051" h="3567128">
                  <a:moveTo>
                    <a:pt x="3565591" y="3567128"/>
                  </a:moveTo>
                  <a:lnTo>
                    <a:pt x="124460" y="3567128"/>
                  </a:lnTo>
                  <a:cubicBezTo>
                    <a:pt x="55880" y="3567128"/>
                    <a:pt x="0" y="3511248"/>
                    <a:pt x="0" y="34426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5591" y="0"/>
                  </a:lnTo>
                  <a:cubicBezTo>
                    <a:pt x="3634171" y="0"/>
                    <a:pt x="3690051" y="55880"/>
                    <a:pt x="3690051" y="124460"/>
                  </a:cubicBezTo>
                  <a:lnTo>
                    <a:pt x="3690051" y="3442668"/>
                  </a:lnTo>
                  <a:cubicBezTo>
                    <a:pt x="3690051" y="3511248"/>
                    <a:pt x="3634171" y="3567128"/>
                    <a:pt x="3565591" y="3567128"/>
                  </a:cubicBezTo>
                  <a:close/>
                </a:path>
              </a:pathLst>
            </a:custGeom>
            <a:solidFill>
              <a:srgbClr val="0048CD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9255289" y="2501171"/>
            <a:ext cx="7082849" cy="400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FFFFFF"/>
                </a:solidFill>
                <a:latin typeface="Muli Regular"/>
              </a:rPr>
              <a:t>• Automatização no serviço de transporte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 smtClean="0">
                <a:solidFill>
                  <a:srgbClr val="FFFFFF"/>
                </a:solidFill>
                <a:latin typeface="Muli Regular"/>
              </a:rPr>
              <a:t>Fretado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pt-BR" sz="2800" dirty="0">
              <a:solidFill>
                <a:srgbClr val="FFFFFF"/>
              </a:solidFill>
              <a:latin typeface="Muli Regular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FFFFFF"/>
                </a:solidFill>
                <a:latin typeface="Muli Regular"/>
              </a:rPr>
              <a:t>• Dificuldade na utilização de ônibus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FFFFFF"/>
                </a:solidFill>
                <a:latin typeface="Muli Regular"/>
              </a:rPr>
              <a:t>fretado em empresas em </a:t>
            </a:r>
            <a:r>
              <a:rPr lang="pt-BR" sz="2800" dirty="0" smtClean="0">
                <a:solidFill>
                  <a:srgbClr val="FFFFFF"/>
                </a:solidFill>
                <a:latin typeface="Muli Regular"/>
              </a:rPr>
              <a:t>geral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pt-BR" sz="2800" dirty="0">
              <a:solidFill>
                <a:srgbClr val="FFFFFF"/>
              </a:solidFill>
              <a:latin typeface="Muli Regular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FFFFFF"/>
                </a:solidFill>
                <a:latin typeface="Muli Regular"/>
              </a:rPr>
              <a:t>• Auxilio na gestão e controles da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FFFFFF"/>
                </a:solidFill>
                <a:latin typeface="Muli Regular"/>
              </a:rPr>
              <a:t>movimentação do transporte</a:t>
            </a:r>
            <a:endParaRPr lang="en-US" sz="2800" dirty="0">
              <a:solidFill>
                <a:srgbClr val="FFFFFF"/>
              </a:solidFill>
              <a:latin typeface="Muli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 rot="-5400000">
            <a:off x="6643153" y="6938312"/>
            <a:ext cx="3054598" cy="412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8CD"/>
                </a:solidFill>
                <a:latin typeface="Space Mono"/>
              </a:rPr>
              <a:t>PITCH DECK V 1.0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916475" y="829571"/>
            <a:ext cx="9210261" cy="7868918"/>
            <a:chOff x="0" y="0"/>
            <a:chExt cx="3807918" cy="3253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07919" cy="3253350"/>
            </a:xfrm>
            <a:custGeom>
              <a:avLst/>
              <a:gdLst/>
              <a:ahLst/>
              <a:cxnLst/>
              <a:rect l="l" t="t" r="r" b="b"/>
              <a:pathLst>
                <a:path w="3807919" h="3253350">
                  <a:moveTo>
                    <a:pt x="3683458" y="3253350"/>
                  </a:moveTo>
                  <a:lnTo>
                    <a:pt x="124460" y="3253350"/>
                  </a:lnTo>
                  <a:cubicBezTo>
                    <a:pt x="55880" y="3253350"/>
                    <a:pt x="0" y="3197470"/>
                    <a:pt x="0" y="31288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83458" y="0"/>
                  </a:lnTo>
                  <a:cubicBezTo>
                    <a:pt x="3752038" y="0"/>
                    <a:pt x="3807919" y="55880"/>
                    <a:pt x="3807919" y="124460"/>
                  </a:cubicBezTo>
                  <a:lnTo>
                    <a:pt x="3807919" y="3128890"/>
                  </a:lnTo>
                  <a:cubicBezTo>
                    <a:pt x="3807919" y="3197470"/>
                    <a:pt x="3752038" y="3253350"/>
                    <a:pt x="3683458" y="325335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8334126" y="829571"/>
            <a:ext cx="8925174" cy="8627858"/>
            <a:chOff x="0" y="0"/>
            <a:chExt cx="3690051" cy="35671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90051" cy="3567128"/>
            </a:xfrm>
            <a:custGeom>
              <a:avLst/>
              <a:gdLst/>
              <a:ahLst/>
              <a:cxnLst/>
              <a:rect l="l" t="t" r="r" b="b"/>
              <a:pathLst>
                <a:path w="3690051" h="3567128">
                  <a:moveTo>
                    <a:pt x="3565591" y="3567128"/>
                  </a:moveTo>
                  <a:lnTo>
                    <a:pt x="124460" y="3567128"/>
                  </a:lnTo>
                  <a:cubicBezTo>
                    <a:pt x="55880" y="3567128"/>
                    <a:pt x="0" y="3511248"/>
                    <a:pt x="0" y="34426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5591" y="0"/>
                  </a:lnTo>
                  <a:cubicBezTo>
                    <a:pt x="3634171" y="0"/>
                    <a:pt x="3690051" y="55880"/>
                    <a:pt x="3690051" y="124460"/>
                  </a:cubicBezTo>
                  <a:lnTo>
                    <a:pt x="3690051" y="3442668"/>
                  </a:lnTo>
                  <a:cubicBezTo>
                    <a:pt x="3690051" y="3511248"/>
                    <a:pt x="3634171" y="3567128"/>
                    <a:pt x="3565591" y="35671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9255289" y="2609020"/>
            <a:ext cx="7082849" cy="5501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• Digitalizar </a:t>
            </a: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processos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pt-BR" sz="2800" dirty="0">
              <a:solidFill>
                <a:srgbClr val="000000"/>
              </a:solidFill>
              <a:latin typeface="Muli Regular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• Conforto do usuário e fácil administração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do </a:t>
            </a: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serviço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pt-BR" sz="2800" dirty="0">
              <a:solidFill>
                <a:srgbClr val="000000"/>
              </a:solidFill>
              <a:latin typeface="Muli Regular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• Facilidade na solicitação e consulta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de </a:t>
            </a: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ônibus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pt-BR" sz="2800" dirty="0">
              <a:solidFill>
                <a:srgbClr val="000000"/>
              </a:solidFill>
              <a:latin typeface="Muli Regular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• Mais </a:t>
            </a: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rentável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pt-BR" sz="2800" dirty="0">
              <a:solidFill>
                <a:srgbClr val="000000"/>
              </a:solidFill>
              <a:latin typeface="Muli Regular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• Diminuir o transito em </a:t>
            </a: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áreas </a:t>
            </a:r>
            <a:r>
              <a:rPr lang="pt-BR" sz="2800" dirty="0">
                <a:solidFill>
                  <a:srgbClr val="000000"/>
                </a:solidFill>
                <a:latin typeface="Muli Regular"/>
              </a:rPr>
              <a:t>urbanas</a:t>
            </a:r>
            <a:endParaRPr lang="en-US" sz="2800" dirty="0">
              <a:solidFill>
                <a:srgbClr val="000000"/>
              </a:solidFill>
              <a:latin typeface="Muli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3629844"/>
            <a:ext cx="5736313" cy="1020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>
                <a:solidFill>
                  <a:srgbClr val="FFFFFF"/>
                </a:solidFill>
                <a:latin typeface="Muli Bold"/>
              </a:rPr>
              <a:t>Importância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299317"/>
            <a:ext cx="5922248" cy="6205648"/>
            <a:chOff x="0" y="76200"/>
            <a:chExt cx="7896330" cy="8274198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7896330" cy="13819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919"/>
                </a:lnSpc>
              </a:pPr>
              <a:r>
                <a:rPr lang="en-US" sz="7199" spc="-71">
                  <a:solidFill>
                    <a:srgbClr val="FFFFFF"/>
                  </a:solidFill>
                  <a:latin typeface="Muli Bold"/>
                </a:rPr>
                <a:t>Inovação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681905"/>
              <a:ext cx="7896330" cy="66684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endParaRPr dirty="0"/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• Muito importante no processo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interno da indústria </a:t>
              </a:r>
              <a:r>
                <a:rPr lang="pt-BR" sz="2799" dirty="0" smtClean="0">
                  <a:solidFill>
                    <a:srgbClr val="FFFFFF"/>
                  </a:solidFill>
                  <a:latin typeface="Muli Regular"/>
                </a:rPr>
                <a:t>moderna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endParaRPr lang="pt-BR" sz="2799" dirty="0">
                <a:solidFill>
                  <a:srgbClr val="FFFFFF"/>
                </a:solidFill>
                <a:latin typeface="Muli Regular"/>
              </a:endParaRP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• Colaboração com as empresas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que não podem financiar a criação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do </a:t>
              </a:r>
              <a:r>
                <a:rPr lang="pt-BR" sz="2799" dirty="0" err="1" smtClean="0">
                  <a:solidFill>
                    <a:srgbClr val="FFFFFF"/>
                  </a:solidFill>
                  <a:latin typeface="Muli Regular"/>
                </a:rPr>
                <a:t>app</a:t>
              </a:r>
              <a:endParaRPr lang="pt-BR" sz="2799" dirty="0" smtClean="0">
                <a:solidFill>
                  <a:srgbClr val="FFFFFF"/>
                </a:solidFill>
                <a:latin typeface="Muli Regular"/>
              </a:endParaRP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endParaRPr lang="pt-BR" sz="2799" dirty="0">
                <a:solidFill>
                  <a:srgbClr val="FFFFFF"/>
                </a:solidFill>
                <a:latin typeface="Muli Regular"/>
              </a:endParaRP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• Diminuição da carga no setor de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transporte da empresa</a:t>
              </a:r>
              <a:endParaRPr lang="en-US" sz="2799" dirty="0">
                <a:solidFill>
                  <a:srgbClr val="FFFFFF"/>
                </a:solidFill>
                <a:latin typeface="Muli Regular"/>
              </a:endParaRP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428139" y="1722733"/>
            <a:ext cx="8276967" cy="71595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299317"/>
            <a:ext cx="5922248" cy="6205648"/>
            <a:chOff x="0" y="76200"/>
            <a:chExt cx="7896330" cy="8274198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7896330" cy="13819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919"/>
                </a:lnSpc>
              </a:pPr>
              <a:r>
                <a:rPr lang="en-US" sz="7199" spc="-71">
                  <a:solidFill>
                    <a:srgbClr val="FFFFFF"/>
                  </a:solidFill>
                  <a:latin typeface="Muli Bold"/>
                </a:rPr>
                <a:t>Inovação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681905"/>
              <a:ext cx="7896330" cy="66684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endParaRPr dirty="0"/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• Muito importante no processo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interno da indústria </a:t>
              </a:r>
              <a:r>
                <a:rPr lang="pt-BR" sz="2799" dirty="0" smtClean="0">
                  <a:solidFill>
                    <a:srgbClr val="FFFFFF"/>
                  </a:solidFill>
                  <a:latin typeface="Muli Regular"/>
                </a:rPr>
                <a:t>moderna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endParaRPr lang="pt-BR" sz="2799" dirty="0">
                <a:solidFill>
                  <a:srgbClr val="FFFFFF"/>
                </a:solidFill>
                <a:latin typeface="Muli Regular"/>
              </a:endParaRP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• Colaboração com as empresas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que não podem financiar a criação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do </a:t>
              </a:r>
              <a:r>
                <a:rPr lang="pt-BR" sz="2799" dirty="0" err="1" smtClean="0">
                  <a:solidFill>
                    <a:srgbClr val="FFFFFF"/>
                  </a:solidFill>
                  <a:latin typeface="Muli Regular"/>
                </a:rPr>
                <a:t>app</a:t>
              </a:r>
              <a:endParaRPr lang="pt-BR" sz="2799" dirty="0" smtClean="0">
                <a:solidFill>
                  <a:srgbClr val="FFFFFF"/>
                </a:solidFill>
                <a:latin typeface="Muli Regular"/>
              </a:endParaRP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endParaRPr lang="pt-BR" sz="2799" dirty="0">
                <a:solidFill>
                  <a:srgbClr val="FFFFFF"/>
                </a:solidFill>
                <a:latin typeface="Muli Regular"/>
              </a:endParaRP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• Diminuição da carga no setor de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transporte da empresa</a:t>
              </a:r>
              <a:endParaRPr lang="en-US" sz="2799" dirty="0">
                <a:solidFill>
                  <a:srgbClr val="FFFFFF"/>
                </a:solidFill>
                <a:latin typeface="Muli Regular"/>
              </a:endParaRP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428139" y="1722733"/>
            <a:ext cx="8276967" cy="715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30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0200" y="1028700"/>
            <a:ext cx="12268200" cy="3824908"/>
            <a:chOff x="-1" y="-536807"/>
            <a:chExt cx="10041079" cy="5099876"/>
          </a:xfrm>
        </p:grpSpPr>
        <p:sp>
          <p:nvSpPr>
            <p:cNvPr id="3" name="TextBox 3"/>
            <p:cNvSpPr txBox="1"/>
            <p:nvPr/>
          </p:nvSpPr>
          <p:spPr>
            <a:xfrm>
              <a:off x="0" y="2661779"/>
              <a:ext cx="10041078" cy="1901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• Desenvolver soluções para problemas na </a:t>
              </a:r>
              <a:r>
                <a:rPr lang="pt-BR" sz="2800" dirty="0" smtClean="0">
                  <a:solidFill>
                    <a:srgbClr val="000000"/>
                  </a:solidFill>
                  <a:latin typeface="Muli Regular"/>
                </a:rPr>
                <a:t>sociedade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800" dirty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• Automatização do </a:t>
              </a:r>
              <a:r>
                <a:rPr lang="pt-BR" sz="2800" dirty="0" smtClean="0">
                  <a:solidFill>
                    <a:srgbClr val="000000"/>
                  </a:solidFill>
                  <a:latin typeface="Muli Regular"/>
                </a:rPr>
                <a:t>setor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800" dirty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• Ajudar a comunidade em geral</a:t>
              </a:r>
              <a:endParaRPr lang="en-US" sz="2800" dirty="0">
                <a:solidFill>
                  <a:srgbClr val="000000"/>
                </a:solidFill>
                <a:latin typeface="Muli Regula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" y="-536807"/>
              <a:ext cx="10041078" cy="16407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15"/>
                </a:lnSpc>
              </a:pPr>
              <a:r>
                <a:rPr lang="en-US" sz="7200" spc="-41" dirty="0" err="1">
                  <a:solidFill>
                    <a:srgbClr val="0048CD"/>
                  </a:solidFill>
                  <a:latin typeface="Muli Bold"/>
                </a:rPr>
                <a:t>Porque</a:t>
              </a:r>
              <a:r>
                <a:rPr lang="en-US" sz="7200" spc="-41" dirty="0">
                  <a:solidFill>
                    <a:srgbClr val="0048CD"/>
                  </a:solidFill>
                  <a:latin typeface="Muli Bold"/>
                </a:rPr>
                <a:t> </a:t>
              </a:r>
              <a:r>
                <a:rPr lang="en-US" sz="7200" spc="-41" dirty="0" err="1">
                  <a:solidFill>
                    <a:srgbClr val="0048CD"/>
                  </a:solidFill>
                  <a:latin typeface="Muli Bold"/>
                </a:rPr>
                <a:t>trabalhar</a:t>
              </a:r>
              <a:r>
                <a:rPr lang="en-US" sz="7200" spc="-41" dirty="0">
                  <a:solidFill>
                    <a:srgbClr val="0048CD"/>
                  </a:solidFill>
                  <a:latin typeface="Muli Bold"/>
                </a:rPr>
                <a:t> com </a:t>
              </a:r>
              <a:r>
                <a:rPr lang="en-US" sz="7200" spc="-41" dirty="0" err="1">
                  <a:solidFill>
                    <a:srgbClr val="0048CD"/>
                  </a:solidFill>
                  <a:latin typeface="Muli Bold"/>
                </a:rPr>
                <a:t>isso</a:t>
              </a:r>
              <a:r>
                <a:rPr lang="en-US" sz="7200" spc="-41" dirty="0">
                  <a:solidFill>
                    <a:srgbClr val="0048CD"/>
                  </a:solidFill>
                  <a:latin typeface="Muli Bold"/>
                </a:rPr>
                <a:t> ?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0200" y="1028700"/>
            <a:ext cx="12268200" cy="3691602"/>
            <a:chOff x="-1" y="-536807"/>
            <a:chExt cx="10041079" cy="4922135"/>
          </a:xfrm>
        </p:grpSpPr>
        <p:sp>
          <p:nvSpPr>
            <p:cNvPr id="3" name="TextBox 3"/>
            <p:cNvSpPr txBox="1"/>
            <p:nvPr/>
          </p:nvSpPr>
          <p:spPr>
            <a:xfrm>
              <a:off x="0" y="2661779"/>
              <a:ext cx="10041078" cy="17235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pt-BR" sz="2800" dirty="0" smtClean="0">
                  <a:solidFill>
                    <a:srgbClr val="000000"/>
                  </a:solidFill>
                  <a:latin typeface="Muli Regular"/>
                </a:rPr>
                <a:t>• </a:t>
              </a:r>
              <a:r>
                <a:rPr lang="pt-BR" sz="2800" dirty="0" err="1">
                  <a:solidFill>
                    <a:srgbClr val="000000"/>
                  </a:solidFill>
                  <a:latin typeface="Muli Regular"/>
                </a:rPr>
                <a:t>NetBeans</a:t>
              </a: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 IDE 8.2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• Microsoft SQL Server</a:t>
              </a:r>
              <a:endParaRPr lang="en-US" sz="2800" dirty="0">
                <a:solidFill>
                  <a:srgbClr val="000000"/>
                </a:solidFill>
                <a:latin typeface="Muli Regula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" y="-536807"/>
              <a:ext cx="10041078" cy="8713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15"/>
                </a:lnSpc>
              </a:pPr>
              <a:r>
                <a:rPr lang="en-US" sz="7200" spc="-41" dirty="0" err="1" smtClean="0">
                  <a:solidFill>
                    <a:srgbClr val="0048CD"/>
                  </a:solidFill>
                  <a:latin typeface="Muli Bold"/>
                </a:rPr>
                <a:t>Ferramentas</a:t>
              </a:r>
              <a:r>
                <a:rPr lang="en-US" sz="7200" spc="-41" dirty="0" smtClean="0">
                  <a:solidFill>
                    <a:srgbClr val="0048CD"/>
                  </a:solidFill>
                  <a:latin typeface="Muli Bold"/>
                </a:rPr>
                <a:t> </a:t>
              </a:r>
              <a:r>
                <a:rPr lang="en-US" sz="7200" spc="-41" dirty="0" err="1" smtClean="0">
                  <a:solidFill>
                    <a:srgbClr val="0048CD"/>
                  </a:solidFill>
                  <a:latin typeface="Muli Bold"/>
                </a:rPr>
                <a:t>utilizadas</a:t>
              </a:r>
              <a:endParaRPr lang="en-US" sz="7200" spc="-41" dirty="0">
                <a:solidFill>
                  <a:srgbClr val="0048CD"/>
                </a:solidFill>
                <a:latin typeface="Muli Bold"/>
              </a:endParaRPr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895975"/>
            <a:ext cx="1905000" cy="1905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676900"/>
            <a:ext cx="2857500" cy="234315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112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241</Words>
  <Application>Microsoft Office PowerPoint</Application>
  <PresentationFormat>Personalizar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Muli Bold</vt:lpstr>
      <vt:lpstr>Muli Regular</vt:lpstr>
      <vt:lpstr>Arial</vt:lpstr>
      <vt:lpstr>Inknut Antiqua Medium Bold</vt:lpstr>
      <vt:lpstr>Calibri</vt:lpstr>
      <vt:lpstr>Space Mono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Illustrative Technology Startup Pitch Deck Responsive Presentation</dc:title>
  <dc:creator>Usuario</dc:creator>
  <cp:lastModifiedBy>Jhonatan-PC</cp:lastModifiedBy>
  <cp:revision>14</cp:revision>
  <dcterms:created xsi:type="dcterms:W3CDTF">2006-08-16T00:00:00Z</dcterms:created>
  <dcterms:modified xsi:type="dcterms:W3CDTF">2020-04-07T22:19:27Z</dcterms:modified>
  <dc:identifier>DADygqWZ84E</dc:identifier>
</cp:coreProperties>
</file>