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  <p:sldId id="268" r:id="rId9"/>
    <p:sldId id="264" r:id="rId10"/>
    <p:sldId id="271" r:id="rId11"/>
    <p:sldId id="269" r:id="rId12"/>
    <p:sldId id="263" r:id="rId13"/>
    <p:sldId id="265" r:id="rId14"/>
    <p:sldId id="266" r:id="rId15"/>
    <p:sldId id="267" r:id="rId16"/>
    <p:sldId id="270" r:id="rId17"/>
    <p:sldId id="273" r:id="rId18"/>
    <p:sldId id="274" r:id="rId19"/>
  </p:sldIdLst>
  <p:sldSz cx="18288000" cy="10287000"/>
  <p:notesSz cx="6858000" cy="9144000"/>
  <p:embeddedFontLst>
    <p:embeddedFont>
      <p:font typeface="Muli Bold" panose="020B0604020202020204" charset="0"/>
      <p:regular r:id="rId22"/>
    </p:embeddedFont>
    <p:embeddedFont>
      <p:font typeface="Muli Regular" panose="020B0604020202020204" charset="0"/>
      <p:regular r:id="rId23"/>
    </p:embeddedFont>
    <p:embeddedFont>
      <p:font typeface="Inknut Antiqua Medium Bold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Space Mono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3" d="100"/>
          <a:sy n="33" d="100"/>
        </p:scale>
        <p:origin x="96" y="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16E49-C3C9-45CC-8E3D-14C607800552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B836-FA0F-4478-A5BC-58A4C7B5A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39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18FED-6F00-47C3-944A-21F6E953F0B1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37290-8D9D-488B-8A50-770F855AD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430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37290-8D9D-488B-8A50-770F855ADB3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93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37290-8D9D-488B-8A50-770F855ADB3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32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37290-8D9D-488B-8A50-770F855ADB3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90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37290-8D9D-488B-8A50-770F855ADB3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346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37290-8D9D-488B-8A50-770F855ADB3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75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E94-22CC-4B89-BC4B-DF0A40A23803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2DCA-0863-458A-A53E-F23D40F43BF8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1963-F7F6-440F-9E36-EB0CB16A18FC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3A3C-9FE9-44F7-8532-63C550E96D45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9A68-FDEA-4582-83F1-D759CF96900A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4A71-D666-4330-BED1-E0817D41B9FC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0FD0-FAEB-420B-ACC8-8C7576AEC16B}" type="datetime1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E0C0-3449-45CA-81B4-E022D1A4A72E}" type="datetime1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9D33-A7A1-4FC1-AB50-B6529A2C214D}" type="datetime1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F4B6-6537-48C2-9D66-9462FD18E14A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4F66-8F63-4D11-AFA3-A3FF81FFFCAE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D78E-75B6-4A79-8994-EE920E600C57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05785" y="3508418"/>
            <a:ext cx="6450066" cy="4618896"/>
            <a:chOff x="0" y="0"/>
            <a:chExt cx="1835257" cy="13142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5257" cy="1314229"/>
            </a:xfrm>
            <a:custGeom>
              <a:avLst/>
              <a:gdLst/>
              <a:ahLst/>
              <a:cxnLst/>
              <a:rect l="l" t="t" r="r" b="b"/>
              <a:pathLst>
                <a:path w="1835257" h="1314229">
                  <a:moveTo>
                    <a:pt x="1710797" y="1314229"/>
                  </a:moveTo>
                  <a:lnTo>
                    <a:pt x="124460" y="1314229"/>
                  </a:lnTo>
                  <a:cubicBezTo>
                    <a:pt x="55880" y="1314229"/>
                    <a:pt x="0" y="1258349"/>
                    <a:pt x="0" y="11897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10797" y="0"/>
                  </a:lnTo>
                  <a:cubicBezTo>
                    <a:pt x="1779377" y="0"/>
                    <a:pt x="1835257" y="55880"/>
                    <a:pt x="1835257" y="124460"/>
                  </a:cubicBezTo>
                  <a:lnTo>
                    <a:pt x="1835257" y="1189769"/>
                  </a:lnTo>
                  <a:cubicBezTo>
                    <a:pt x="1835257" y="1258349"/>
                    <a:pt x="1779377" y="1314229"/>
                    <a:pt x="1710797" y="13142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698918" y="609475"/>
            <a:ext cx="2151110" cy="20005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805200" y="-1161387"/>
            <a:ext cx="2151110" cy="20005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1139" y="8986654"/>
            <a:ext cx="2151110" cy="200053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18997">
            <a:off x="13325123" y="1331362"/>
            <a:ext cx="2629673" cy="1078166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9405785" y="2113389"/>
            <a:ext cx="6444243" cy="3418474"/>
            <a:chOff x="0" y="0"/>
            <a:chExt cx="1833600" cy="972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33600" cy="972669"/>
            </a:xfrm>
            <a:custGeom>
              <a:avLst/>
              <a:gdLst/>
              <a:ahLst/>
              <a:cxnLst/>
              <a:rect l="l" t="t" r="r" b="b"/>
              <a:pathLst>
                <a:path w="1833600" h="972669">
                  <a:moveTo>
                    <a:pt x="1709140" y="972669"/>
                  </a:moveTo>
                  <a:lnTo>
                    <a:pt x="124460" y="972669"/>
                  </a:lnTo>
                  <a:cubicBezTo>
                    <a:pt x="55880" y="972669"/>
                    <a:pt x="0" y="916789"/>
                    <a:pt x="0" y="8482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9140" y="0"/>
                  </a:lnTo>
                  <a:cubicBezTo>
                    <a:pt x="1777721" y="0"/>
                    <a:pt x="1833600" y="55880"/>
                    <a:pt x="1833600" y="124460"/>
                  </a:cubicBezTo>
                  <a:lnTo>
                    <a:pt x="1833600" y="848209"/>
                  </a:lnTo>
                  <a:cubicBezTo>
                    <a:pt x="1833600" y="916789"/>
                    <a:pt x="1777721" y="972669"/>
                    <a:pt x="1709140" y="972669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64580" y="4272520"/>
            <a:ext cx="2692088" cy="110375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1139" y="6701427"/>
            <a:ext cx="2151110" cy="200053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2019503"/>
            <a:ext cx="6217302" cy="3867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143"/>
              </a:lnSpc>
            </a:pPr>
            <a:r>
              <a:rPr lang="en-US" sz="13767" spc="-137">
                <a:solidFill>
                  <a:srgbClr val="FFFFFF"/>
                </a:solidFill>
                <a:latin typeface="Muli Bold"/>
              </a:rPr>
              <a:t>Ponto</a:t>
            </a:r>
          </a:p>
          <a:p>
            <a:pPr>
              <a:lnSpc>
                <a:spcPts val="15143"/>
              </a:lnSpc>
            </a:pPr>
            <a:r>
              <a:rPr lang="en-US" sz="13767" spc="-137">
                <a:solidFill>
                  <a:srgbClr val="FFFFFF"/>
                </a:solidFill>
                <a:latin typeface="Muli Bold"/>
              </a:rPr>
              <a:t>Certo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858379" y="3729390"/>
            <a:ext cx="7984363" cy="45111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191000" y="2095500"/>
            <a:ext cx="9753600" cy="7620000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TextBox 8"/>
          <p:cNvSpPr txBox="1"/>
          <p:nvPr/>
        </p:nvSpPr>
        <p:spPr>
          <a:xfrm>
            <a:off x="0" y="952500"/>
            <a:ext cx="182880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pt-BR" sz="7200" spc="-72" dirty="0" smtClean="0">
                <a:solidFill>
                  <a:srgbClr val="FFFFFF"/>
                </a:solidFill>
                <a:latin typeface="Muli Bold"/>
              </a:rPr>
              <a:t>Banco de Dados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24100"/>
            <a:ext cx="8839200" cy="69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4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" y="800100"/>
            <a:ext cx="18288000" cy="1036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7199" spc="-71" dirty="0" err="1" smtClean="0">
                <a:solidFill>
                  <a:srgbClr val="FFFFFF"/>
                </a:solidFill>
                <a:latin typeface="Muli Bold"/>
              </a:rPr>
              <a:t>Arquitetura</a:t>
            </a:r>
            <a:endParaRPr lang="en-US" sz="7199" spc="-71" dirty="0">
              <a:solidFill>
                <a:srgbClr val="FFFFFF"/>
              </a:solidFill>
              <a:latin typeface="Muli Bold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8"/>
          <a:stretch/>
        </p:blipFill>
        <p:spPr>
          <a:xfrm>
            <a:off x="5882640" y="2628900"/>
            <a:ext cx="6553200" cy="61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7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2057400" y="3548380"/>
            <a:ext cx="13563600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1219200" y="952500"/>
            <a:ext cx="10934700" cy="2026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pt-BR" sz="7200" spc="-72" dirty="0">
                <a:solidFill>
                  <a:srgbClr val="FFFFFF"/>
                </a:solidFill>
                <a:latin typeface="Muli Bold"/>
              </a:rPr>
              <a:t>Modelo de domínio com análise textual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45006"/>
              </p:ext>
            </p:extLst>
          </p:nvPr>
        </p:nvGraphicFramePr>
        <p:xfrm>
          <a:off x="2743200" y="4152900"/>
          <a:ext cx="12192000" cy="2219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Usuário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Consulta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Itinerário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Funcionários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Transporte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Benefícios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Cep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Rua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Localidade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Atualização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Remoção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Administrativa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Inclusão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Fretado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Ônibus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Sistema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Destino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Catálogo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Método de pesquisa</a:t>
                      </a:r>
                      <a:endParaRPr lang="pt-BR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53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17068" y="2007393"/>
            <a:ext cx="12801600" cy="632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8"/>
          <p:cNvSpPr txBox="1"/>
          <p:nvPr/>
        </p:nvSpPr>
        <p:spPr>
          <a:xfrm>
            <a:off x="1295400" y="683542"/>
            <a:ext cx="81915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 dirty="0" err="1" smtClean="0">
                <a:solidFill>
                  <a:srgbClr val="FFFFFF"/>
                </a:solidFill>
                <a:latin typeface="Muli Bold"/>
              </a:rPr>
              <a:t>Modelo</a:t>
            </a:r>
            <a:r>
              <a:rPr lang="en-US" sz="7200" spc="-72" dirty="0" smtClean="0">
                <a:solidFill>
                  <a:srgbClr val="FFFFFF"/>
                </a:solidFill>
                <a:latin typeface="Muli Bold"/>
              </a:rPr>
              <a:t> </a:t>
            </a:r>
            <a:r>
              <a:rPr lang="en-US" sz="7200" spc="-72" dirty="0">
                <a:solidFill>
                  <a:srgbClr val="FFFFFF"/>
                </a:solidFill>
                <a:latin typeface="Muli Bold"/>
              </a:rPr>
              <a:t>de </a:t>
            </a:r>
            <a:r>
              <a:rPr lang="en-US" sz="7200" spc="-72" dirty="0" err="1">
                <a:solidFill>
                  <a:srgbClr val="FFFFFF"/>
                </a:solidFill>
                <a:latin typeface="Muli Bold"/>
              </a:rPr>
              <a:t>domínio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370" y="2628093"/>
            <a:ext cx="7352996" cy="50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3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52602" y="876300"/>
            <a:ext cx="13030198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15"/>
              </a:lnSpc>
            </a:pPr>
            <a:r>
              <a:rPr lang="en-US" sz="7200" spc="-41" dirty="0" err="1">
                <a:solidFill>
                  <a:srgbClr val="0048CD"/>
                </a:solidFill>
                <a:latin typeface="Muli Bold"/>
              </a:rPr>
              <a:t>Diagrama</a:t>
            </a:r>
            <a:r>
              <a:rPr lang="en-US" sz="7200" spc="-41" dirty="0">
                <a:solidFill>
                  <a:srgbClr val="0048CD"/>
                </a:solidFill>
                <a:latin typeface="Muli Bold"/>
              </a:rPr>
              <a:t> de </a:t>
            </a:r>
            <a:r>
              <a:rPr lang="en-US" sz="7200" spc="-41" dirty="0" err="1">
                <a:solidFill>
                  <a:srgbClr val="0048CD"/>
                </a:solidFill>
                <a:latin typeface="Muli Bold"/>
              </a:rPr>
              <a:t>casos</a:t>
            </a:r>
            <a:r>
              <a:rPr lang="en-US" sz="7200" spc="-41" dirty="0">
                <a:solidFill>
                  <a:srgbClr val="0048CD"/>
                </a:solidFill>
                <a:latin typeface="Muli Bold"/>
              </a:rPr>
              <a:t> de </a:t>
            </a:r>
            <a:r>
              <a:rPr lang="en-US" sz="7200" spc="-41" dirty="0" err="1">
                <a:solidFill>
                  <a:srgbClr val="0048CD"/>
                </a:solidFill>
                <a:latin typeface="Muli Bold"/>
              </a:rPr>
              <a:t>uso</a:t>
            </a:r>
            <a:endParaRPr lang="en-US" sz="7200" spc="-41" dirty="0">
              <a:solidFill>
                <a:srgbClr val="0048CD"/>
              </a:solidFill>
              <a:latin typeface="Muli Bold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171700"/>
            <a:ext cx="7539038" cy="68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2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52600" y="876300"/>
            <a:ext cx="15392402" cy="5432842"/>
            <a:chOff x="-3" y="-536807"/>
            <a:chExt cx="20523200" cy="7243791"/>
          </a:xfrm>
        </p:grpSpPr>
        <p:sp>
          <p:nvSpPr>
            <p:cNvPr id="3" name="TextBox 3"/>
            <p:cNvSpPr txBox="1"/>
            <p:nvPr/>
          </p:nvSpPr>
          <p:spPr>
            <a:xfrm>
              <a:off x="-3" y="783993"/>
              <a:ext cx="20523200" cy="59229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1) Cliente fornece o CEP da rua.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2) Sistema cadastra o CEP.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3) Sistema verifica as rotas correspondentes.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4) Sistema retorna lista de fretados.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5) Cliente escolhe fretado que mais se adeque às suas necessidades.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6) Cliente utiliza fretado.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1596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1596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36807"/>
              <a:ext cx="17475195" cy="7694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pt-BR" sz="7200" spc="-41" dirty="0">
                  <a:solidFill>
                    <a:srgbClr val="0048CD"/>
                  </a:solidFill>
                  <a:latin typeface="Muli Bold"/>
                </a:rPr>
                <a:t>Casos de uso textual</a:t>
              </a:r>
              <a:endParaRPr lang="en-US" sz="7200" spc="-41" dirty="0">
                <a:solidFill>
                  <a:srgbClr val="0048CD"/>
                </a:solidFill>
                <a:latin typeface="Muli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10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494367"/>
            <a:ext cx="4573022" cy="327411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34" y="3491422"/>
            <a:ext cx="3991532" cy="327705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036" y="3459549"/>
            <a:ext cx="4020111" cy="3296110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447800" y="835942"/>
            <a:ext cx="155448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 dirty="0" smtClean="0">
                <a:solidFill>
                  <a:srgbClr val="FFFFFF"/>
                </a:solidFill>
                <a:latin typeface="Muli Bold"/>
              </a:rPr>
              <a:t>Interface Visual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937169" y="7093541"/>
            <a:ext cx="1594283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chemeClr val="bg1"/>
                </a:solidFill>
                <a:latin typeface="Muli Bold"/>
              </a:rPr>
              <a:t>Tela de </a:t>
            </a:r>
            <a:r>
              <a:rPr lang="pt-BR" spc="-41" dirty="0" err="1" smtClean="0">
                <a:solidFill>
                  <a:schemeClr val="bg1"/>
                </a:solidFill>
                <a:latin typeface="Muli Bold"/>
              </a:rPr>
              <a:t>Login</a:t>
            </a:r>
            <a:endParaRPr lang="en-US" spc="-41" dirty="0">
              <a:solidFill>
                <a:schemeClr val="bg1"/>
              </a:solidFill>
              <a:latin typeface="Muli Bold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344511" y="7062545"/>
            <a:ext cx="1751377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chemeClr val="bg1"/>
                </a:solidFill>
                <a:latin typeface="Muli Bold"/>
              </a:rPr>
              <a:t>Menu Fretados</a:t>
            </a:r>
            <a:endParaRPr lang="en-US" spc="-41" dirty="0">
              <a:solidFill>
                <a:schemeClr val="bg1"/>
              </a:solidFill>
              <a:latin typeface="Muli Bold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3562005" y="7062545"/>
            <a:ext cx="1748171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chemeClr val="bg1"/>
                </a:solidFill>
                <a:latin typeface="Muli Bold"/>
              </a:rPr>
              <a:t>Menu Usuários</a:t>
            </a:r>
            <a:endParaRPr lang="en-US" spc="-41" dirty="0">
              <a:solidFill>
                <a:schemeClr val="bg1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216946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08711"/>
            <a:ext cx="4581525" cy="40195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073" y="3099186"/>
            <a:ext cx="4591050" cy="4038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12" y="3108711"/>
            <a:ext cx="4591050" cy="4019550"/>
          </a:xfrm>
          <a:prstGeom prst="rect">
            <a:avLst/>
          </a:prstGeom>
        </p:spPr>
      </p:pic>
      <p:sp>
        <p:nvSpPr>
          <p:cNvPr id="14" name="TextBox 8"/>
          <p:cNvSpPr txBox="1"/>
          <p:nvPr/>
        </p:nvSpPr>
        <p:spPr>
          <a:xfrm>
            <a:off x="1447800" y="835942"/>
            <a:ext cx="1594485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 dirty="0" err="1">
                <a:solidFill>
                  <a:srgbClr val="FFFFFF"/>
                </a:solidFill>
                <a:latin typeface="Muli Bold"/>
              </a:rPr>
              <a:t>Cadastro</a:t>
            </a:r>
            <a:r>
              <a:rPr lang="en-US" sz="7200" spc="-72" dirty="0">
                <a:solidFill>
                  <a:srgbClr val="FFFFFF"/>
                </a:solidFill>
                <a:latin typeface="Muli Bold"/>
              </a:rPr>
              <a:t> de </a:t>
            </a:r>
            <a:r>
              <a:rPr lang="en-US" sz="7200" spc="-72" dirty="0" err="1">
                <a:solidFill>
                  <a:srgbClr val="FFFFFF"/>
                </a:solidFill>
                <a:latin typeface="Muli Bold"/>
              </a:rPr>
              <a:t>Registros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3288934" y="7494474"/>
            <a:ext cx="264732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chemeClr val="bg1"/>
                </a:solidFill>
                <a:latin typeface="Muli Bold"/>
              </a:rPr>
              <a:t>Cadastro de Itinerários </a:t>
            </a:r>
            <a:endParaRPr lang="en-US" spc="-41" dirty="0">
              <a:solidFill>
                <a:schemeClr val="bg1"/>
              </a:solidFill>
              <a:latin typeface="Muli Bold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06974" y="7494474"/>
            <a:ext cx="2463175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chemeClr val="bg1"/>
                </a:solidFill>
                <a:latin typeface="Muli Bold"/>
              </a:rPr>
              <a:t>Cadastro de Fretados</a:t>
            </a:r>
            <a:endParaRPr lang="en-US" spc="-41" dirty="0">
              <a:solidFill>
                <a:schemeClr val="bg1"/>
              </a:solidFill>
              <a:latin typeface="Muli Bold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909252" y="7494474"/>
            <a:ext cx="2459969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chemeClr val="bg1"/>
                </a:solidFill>
                <a:latin typeface="Muli Bold"/>
              </a:rPr>
              <a:t>Cadastro de Usuários</a:t>
            </a:r>
            <a:endParaRPr lang="en-US" spc="-41" dirty="0">
              <a:solidFill>
                <a:schemeClr val="bg1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194079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50620" y="1195528"/>
            <a:ext cx="13106398" cy="6535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15"/>
              </a:lnSpc>
            </a:pPr>
            <a:r>
              <a:rPr lang="pt-BR" sz="7200" spc="-41" dirty="0" smtClean="0">
                <a:solidFill>
                  <a:srgbClr val="0048CD"/>
                </a:solidFill>
                <a:latin typeface="Muli Bold"/>
              </a:rPr>
              <a:t>Consulta de Registros</a:t>
            </a:r>
            <a:endParaRPr lang="en-US" sz="7200" spc="-41" dirty="0">
              <a:solidFill>
                <a:srgbClr val="0048CD"/>
              </a:solidFill>
              <a:latin typeface="Muli Bold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04" y="3108711"/>
            <a:ext cx="4581525" cy="4019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369" y="3089661"/>
            <a:ext cx="4600575" cy="4038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3108711"/>
            <a:ext cx="4572000" cy="40195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817713" y="7277190"/>
            <a:ext cx="2426305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>
                <a:solidFill>
                  <a:srgbClr val="0048CD"/>
                </a:solidFill>
                <a:latin typeface="Muli Bold"/>
              </a:rPr>
              <a:t>Consulta de </a:t>
            </a:r>
            <a:r>
              <a:rPr lang="pt-BR" spc="-41" dirty="0" smtClean="0">
                <a:solidFill>
                  <a:srgbClr val="0048CD"/>
                </a:solidFill>
                <a:latin typeface="Muli Bold"/>
              </a:rPr>
              <a:t>Fretados</a:t>
            </a:r>
            <a:endParaRPr lang="en-US" spc="-41" dirty="0">
              <a:solidFill>
                <a:srgbClr val="0048CD"/>
              </a:solidFill>
              <a:latin typeface="Muli Bold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903819" y="7277190"/>
            <a:ext cx="2480359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>
                <a:solidFill>
                  <a:srgbClr val="0048CD"/>
                </a:solidFill>
                <a:latin typeface="Muli Bold"/>
              </a:rPr>
              <a:t>Consulta de </a:t>
            </a:r>
            <a:r>
              <a:rPr lang="pt-BR" spc="-41" dirty="0" smtClean="0">
                <a:solidFill>
                  <a:srgbClr val="0048CD"/>
                </a:solidFill>
                <a:latin typeface="Muli Bold"/>
              </a:rPr>
              <a:t>Usuários </a:t>
            </a:r>
            <a:endParaRPr lang="en-US" spc="-41" dirty="0">
              <a:solidFill>
                <a:srgbClr val="0048CD"/>
              </a:solidFill>
              <a:latin typeface="Muli Bold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2961427" y="7277190"/>
            <a:ext cx="261045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>
                <a:solidFill>
                  <a:srgbClr val="0048CD"/>
                </a:solidFill>
                <a:latin typeface="Muli Bold"/>
              </a:rPr>
              <a:t>Consulta de </a:t>
            </a:r>
            <a:r>
              <a:rPr lang="pt-BR" spc="-41" dirty="0" smtClean="0">
                <a:solidFill>
                  <a:srgbClr val="0048CD"/>
                </a:solidFill>
                <a:latin typeface="Muli Bold"/>
              </a:rPr>
              <a:t>Itinerários </a:t>
            </a:r>
            <a:endParaRPr lang="en-US" spc="-41" dirty="0">
              <a:solidFill>
                <a:srgbClr val="0048CD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73567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76006" y="7594153"/>
            <a:ext cx="1383430" cy="12865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519900" y="7594153"/>
            <a:ext cx="9739400" cy="1804154"/>
            <a:chOff x="0" y="0"/>
            <a:chExt cx="4026687" cy="7459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26688" cy="745915"/>
            </a:xfrm>
            <a:custGeom>
              <a:avLst/>
              <a:gdLst/>
              <a:ahLst/>
              <a:cxnLst/>
              <a:rect l="l" t="t" r="r" b="b"/>
              <a:pathLst>
                <a:path w="4026688" h="745915">
                  <a:moveTo>
                    <a:pt x="3902227" y="745915"/>
                  </a:moveTo>
                  <a:lnTo>
                    <a:pt x="124460" y="745915"/>
                  </a:lnTo>
                  <a:cubicBezTo>
                    <a:pt x="55880" y="745915"/>
                    <a:pt x="0" y="690035"/>
                    <a:pt x="0" y="6214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27" y="0"/>
                  </a:lnTo>
                  <a:cubicBezTo>
                    <a:pt x="3970808" y="0"/>
                    <a:pt x="4026688" y="55880"/>
                    <a:pt x="4026688" y="124460"/>
                  </a:cubicBezTo>
                  <a:lnTo>
                    <a:pt x="4026688" y="621455"/>
                  </a:lnTo>
                  <a:cubicBezTo>
                    <a:pt x="4026688" y="690035"/>
                    <a:pt x="3970808" y="745915"/>
                    <a:pt x="3902227" y="745915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512358" y="7305190"/>
            <a:ext cx="9746942" cy="1864517"/>
            <a:chOff x="0" y="0"/>
            <a:chExt cx="4029806" cy="7708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29806" cy="770872"/>
            </a:xfrm>
            <a:custGeom>
              <a:avLst/>
              <a:gdLst/>
              <a:ahLst/>
              <a:cxnLst/>
              <a:rect l="l" t="t" r="r" b="b"/>
              <a:pathLst>
                <a:path w="4029806" h="770872">
                  <a:moveTo>
                    <a:pt x="3905345" y="770872"/>
                  </a:moveTo>
                  <a:lnTo>
                    <a:pt x="124460" y="770872"/>
                  </a:lnTo>
                  <a:cubicBezTo>
                    <a:pt x="55880" y="770872"/>
                    <a:pt x="0" y="714992"/>
                    <a:pt x="0" y="64641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5346" y="0"/>
                  </a:lnTo>
                  <a:cubicBezTo>
                    <a:pt x="3973926" y="0"/>
                    <a:pt x="4029806" y="55880"/>
                    <a:pt x="4029806" y="124460"/>
                  </a:cubicBezTo>
                  <a:lnTo>
                    <a:pt x="4029806" y="646412"/>
                  </a:lnTo>
                  <a:cubicBezTo>
                    <a:pt x="4029806" y="714992"/>
                    <a:pt x="3973926" y="770872"/>
                    <a:pt x="3905346" y="77087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76194" y="5102613"/>
            <a:ext cx="1383430" cy="128659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7253137" y="1934254"/>
            <a:ext cx="10006163" cy="1597318"/>
            <a:chOff x="0" y="0"/>
            <a:chExt cx="4136979" cy="660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36979" cy="660400"/>
            </a:xfrm>
            <a:custGeom>
              <a:avLst/>
              <a:gdLst/>
              <a:ahLst/>
              <a:cxnLst/>
              <a:rect l="l" t="t" r="r" b="b"/>
              <a:pathLst>
                <a:path w="4136979" h="660400">
                  <a:moveTo>
                    <a:pt x="401251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12519" y="0"/>
                  </a:lnTo>
                  <a:cubicBezTo>
                    <a:pt x="4081099" y="0"/>
                    <a:pt x="4136979" y="55880"/>
                    <a:pt x="4136979" y="124460"/>
                  </a:cubicBezTo>
                  <a:lnTo>
                    <a:pt x="4136979" y="535940"/>
                  </a:lnTo>
                  <a:cubicBezTo>
                    <a:pt x="4136979" y="604520"/>
                    <a:pt x="4081099" y="660400"/>
                    <a:pt x="4012519" y="6604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523689" y="1955751"/>
            <a:ext cx="1383430" cy="128659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7253137" y="1424213"/>
            <a:ext cx="10006163" cy="1818129"/>
            <a:chOff x="0" y="0"/>
            <a:chExt cx="4136979" cy="7516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36979" cy="751693"/>
            </a:xfrm>
            <a:custGeom>
              <a:avLst/>
              <a:gdLst/>
              <a:ahLst/>
              <a:cxnLst/>
              <a:rect l="l" t="t" r="r" b="b"/>
              <a:pathLst>
                <a:path w="4136979" h="751693">
                  <a:moveTo>
                    <a:pt x="4012519" y="751693"/>
                  </a:moveTo>
                  <a:lnTo>
                    <a:pt x="124460" y="751693"/>
                  </a:lnTo>
                  <a:cubicBezTo>
                    <a:pt x="55880" y="751693"/>
                    <a:pt x="0" y="695813"/>
                    <a:pt x="0" y="6272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12519" y="0"/>
                  </a:lnTo>
                  <a:cubicBezTo>
                    <a:pt x="4081099" y="0"/>
                    <a:pt x="4136979" y="55880"/>
                    <a:pt x="4136979" y="124460"/>
                  </a:cubicBezTo>
                  <a:lnTo>
                    <a:pt x="4136979" y="627233"/>
                  </a:lnTo>
                  <a:cubicBezTo>
                    <a:pt x="4136979" y="695813"/>
                    <a:pt x="4081099" y="751693"/>
                    <a:pt x="4012519" y="7516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145748" y="4889143"/>
            <a:ext cx="8530258" cy="1597318"/>
            <a:chOff x="0" y="0"/>
            <a:chExt cx="3526776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526776" cy="660400"/>
            </a:xfrm>
            <a:custGeom>
              <a:avLst/>
              <a:gdLst/>
              <a:ahLst/>
              <a:cxnLst/>
              <a:rect l="l" t="t" r="r" b="b"/>
              <a:pathLst>
                <a:path w="3526776" h="660400">
                  <a:moveTo>
                    <a:pt x="340231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2316" y="0"/>
                  </a:lnTo>
                  <a:cubicBezTo>
                    <a:pt x="3470896" y="0"/>
                    <a:pt x="3526776" y="55880"/>
                    <a:pt x="3526776" y="124460"/>
                  </a:cubicBezTo>
                  <a:lnTo>
                    <a:pt x="3526776" y="535940"/>
                  </a:lnTo>
                  <a:cubicBezTo>
                    <a:pt x="3526776" y="604520"/>
                    <a:pt x="3470896" y="660400"/>
                    <a:pt x="3402316" y="6604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8145748" y="4302902"/>
            <a:ext cx="8530258" cy="1878760"/>
            <a:chOff x="0" y="0"/>
            <a:chExt cx="3526776" cy="7767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526776" cy="776760"/>
            </a:xfrm>
            <a:custGeom>
              <a:avLst/>
              <a:gdLst/>
              <a:ahLst/>
              <a:cxnLst/>
              <a:rect l="l" t="t" r="r" b="b"/>
              <a:pathLst>
                <a:path w="3526776" h="776760">
                  <a:moveTo>
                    <a:pt x="3402316" y="776760"/>
                  </a:moveTo>
                  <a:lnTo>
                    <a:pt x="124460" y="776760"/>
                  </a:lnTo>
                  <a:cubicBezTo>
                    <a:pt x="55880" y="776760"/>
                    <a:pt x="0" y="720880"/>
                    <a:pt x="0" y="6523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2316" y="0"/>
                  </a:lnTo>
                  <a:cubicBezTo>
                    <a:pt x="3470896" y="0"/>
                    <a:pt x="3526776" y="55880"/>
                    <a:pt x="3526776" y="124460"/>
                  </a:cubicBezTo>
                  <a:lnTo>
                    <a:pt x="3526776" y="652300"/>
                  </a:lnTo>
                  <a:cubicBezTo>
                    <a:pt x="3526776" y="720880"/>
                    <a:pt x="3470896" y="776760"/>
                    <a:pt x="3402316" y="776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0270448" y="1874307"/>
            <a:ext cx="5481941" cy="917974"/>
            <a:chOff x="0" y="-28575"/>
            <a:chExt cx="7309254" cy="122396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28575"/>
              <a:ext cx="7309254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Jhonatan Candido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14632"/>
              <a:ext cx="7309254" cy="58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2"/>
                </a:lnSpc>
              </a:pPr>
              <a:r>
                <a:rPr lang="en-US" sz="2600" u="sng" dirty="0">
                  <a:solidFill>
                    <a:srgbClr val="000000"/>
                  </a:solidFill>
                  <a:latin typeface="Muli Regular"/>
                </a:rPr>
                <a:t>RA: 082170016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270448" y="4732575"/>
            <a:ext cx="5586012" cy="1004439"/>
            <a:chOff x="0" y="-28575"/>
            <a:chExt cx="7448016" cy="1339251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28575"/>
              <a:ext cx="7448016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Thiago Fernandes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29919"/>
              <a:ext cx="7448016" cy="58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2"/>
                </a:lnSpc>
              </a:pPr>
              <a:r>
                <a:rPr lang="en-US" sz="2600" u="sng" dirty="0">
                  <a:solidFill>
                    <a:srgbClr val="000000"/>
                  </a:solidFill>
                  <a:latin typeface="Muli Regular"/>
                </a:rPr>
                <a:t>RA: 082170029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270448" y="7781770"/>
            <a:ext cx="5501324" cy="896384"/>
            <a:chOff x="0" y="-28575"/>
            <a:chExt cx="7335099" cy="1195180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28575"/>
              <a:ext cx="7335099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Luiz Gustavo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585847"/>
              <a:ext cx="7335099" cy="580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1"/>
                </a:lnSpc>
              </a:pPr>
              <a:r>
                <a:rPr lang="en-US" sz="2599" u="sng" dirty="0">
                  <a:solidFill>
                    <a:srgbClr val="000000"/>
                  </a:solidFill>
                  <a:latin typeface="Muli Regular"/>
                </a:rPr>
                <a:t>RA: 082170039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4796384"/>
            <a:ext cx="4697606" cy="10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Muli Bold"/>
              </a:rPr>
              <a:t>Equipe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83772" y="2236580"/>
            <a:ext cx="6480487" cy="3791512"/>
            <a:chOff x="0" y="0"/>
            <a:chExt cx="1923367" cy="1125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23367" cy="1125297"/>
            </a:xfrm>
            <a:custGeom>
              <a:avLst/>
              <a:gdLst/>
              <a:ahLst/>
              <a:cxnLst/>
              <a:rect l="l" t="t" r="r" b="b"/>
              <a:pathLst>
                <a:path w="1923367" h="1125297">
                  <a:moveTo>
                    <a:pt x="1798906" y="1125296"/>
                  </a:moveTo>
                  <a:lnTo>
                    <a:pt x="124460" y="1125296"/>
                  </a:lnTo>
                  <a:cubicBezTo>
                    <a:pt x="55880" y="1125296"/>
                    <a:pt x="0" y="1069416"/>
                    <a:pt x="0" y="10008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07" y="0"/>
                  </a:lnTo>
                  <a:cubicBezTo>
                    <a:pt x="1867487" y="0"/>
                    <a:pt x="1923367" y="55880"/>
                    <a:pt x="1923367" y="124460"/>
                  </a:cubicBezTo>
                  <a:lnTo>
                    <a:pt x="1923367" y="1000836"/>
                  </a:lnTo>
                  <a:cubicBezTo>
                    <a:pt x="1923367" y="1069417"/>
                    <a:pt x="1867487" y="1125297"/>
                    <a:pt x="1798907" y="1125297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25204" y="1028700"/>
            <a:ext cx="1978908" cy="18403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920235" y="7417916"/>
            <a:ext cx="1978908" cy="184038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28700" y="1085850"/>
            <a:ext cx="6405545" cy="5858052"/>
            <a:chOff x="0" y="76200"/>
            <a:chExt cx="8540726" cy="7810735"/>
          </a:xfrm>
        </p:grpSpPr>
        <p:sp>
          <p:nvSpPr>
            <p:cNvPr id="7" name="TextBox 7"/>
            <p:cNvSpPr txBox="1"/>
            <p:nvPr/>
          </p:nvSpPr>
          <p:spPr>
            <a:xfrm>
              <a:off x="0" y="1988168"/>
              <a:ext cx="8540726" cy="5898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•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Cadastro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de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rotas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dos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ônibus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fretados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das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empresas</a:t>
              </a:r>
              <a:endParaRPr lang="en-US" sz="28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en-US" sz="28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•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Consulta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das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rotas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pelo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CEP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en-US" sz="28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•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Pontos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de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embarque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e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desembarque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por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CEP</a:t>
              </a:r>
            </a:p>
            <a:p>
              <a:pPr>
                <a:lnSpc>
                  <a:spcPts val="3920"/>
                </a:lnSpc>
                <a:spcBef>
                  <a:spcPct val="0"/>
                </a:spcBef>
              </a:pP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6200"/>
              <a:ext cx="8540726" cy="1382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 dirty="0" err="1">
                  <a:solidFill>
                    <a:srgbClr val="0048CD"/>
                  </a:solidFill>
                  <a:latin typeface="Muli Bold"/>
                </a:rPr>
                <a:t>Ideia</a:t>
              </a:r>
              <a:endParaRPr lang="en-US" sz="7200" spc="-72" dirty="0">
                <a:solidFill>
                  <a:srgbClr val="0048CD"/>
                </a:solidFill>
                <a:latin typeface="Muli Bold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574492" y="3174529"/>
            <a:ext cx="218527" cy="21852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617688" y="4226775"/>
            <a:ext cx="160064" cy="1600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144000" y="1510746"/>
            <a:ext cx="7224722" cy="6827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935511"/>
            <a:ext cx="5385167" cy="10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0048CD"/>
                </a:solidFill>
                <a:latin typeface="Muli Bold"/>
              </a:rPr>
              <a:t>Problema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889962" y="829571"/>
            <a:ext cx="9210261" cy="7868918"/>
            <a:chOff x="0" y="0"/>
            <a:chExt cx="3807918" cy="3253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07919" cy="3253350"/>
            </a:xfrm>
            <a:custGeom>
              <a:avLst/>
              <a:gdLst/>
              <a:ahLst/>
              <a:cxnLst/>
              <a:rect l="l" t="t" r="r" b="b"/>
              <a:pathLst>
                <a:path w="3807919" h="3253350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8334126" y="829571"/>
            <a:ext cx="8925174" cy="8627858"/>
            <a:chOff x="0" y="0"/>
            <a:chExt cx="3690051" cy="35671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90051" cy="3567128"/>
            </a:xfrm>
            <a:custGeom>
              <a:avLst/>
              <a:gdLst/>
              <a:ahLst/>
              <a:cxnLst/>
              <a:rect l="l" t="t" r="r" b="b"/>
              <a:pathLst>
                <a:path w="3690051" h="3567128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1" y="55880"/>
                    <a:pt x="3690051" y="124460"/>
                  </a:cubicBezTo>
                  <a:lnTo>
                    <a:pt x="3690051" y="3442668"/>
                  </a:lnTo>
                  <a:cubicBezTo>
                    <a:pt x="3690051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9255289" y="2501171"/>
            <a:ext cx="7082849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• Automatização no serviço de transporte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 smtClean="0">
                <a:solidFill>
                  <a:srgbClr val="FFFFFF"/>
                </a:solidFill>
                <a:latin typeface="Muli Regular"/>
              </a:rPr>
              <a:t>Fretado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FFFFFF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• Dificuldade na utilização de ônibus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fretado em empresas em </a:t>
            </a:r>
            <a:r>
              <a:rPr lang="pt-BR" sz="2800" dirty="0" smtClean="0">
                <a:solidFill>
                  <a:srgbClr val="FFFFFF"/>
                </a:solidFill>
                <a:latin typeface="Muli Regular"/>
              </a:rPr>
              <a:t>geral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FFFFFF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• Auxilio na gestão e controles da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movimentação do transporte</a:t>
            </a:r>
            <a:endParaRPr lang="en-US" sz="2800" dirty="0">
              <a:solidFill>
                <a:srgbClr val="FFFFFF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-5400000">
            <a:off x="6643153" y="6938312"/>
            <a:ext cx="3054598" cy="412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PITCH DECK V 1.0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916475" y="829571"/>
            <a:ext cx="9210261" cy="7868918"/>
            <a:chOff x="0" y="0"/>
            <a:chExt cx="3807918" cy="3253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07919" cy="3253350"/>
            </a:xfrm>
            <a:custGeom>
              <a:avLst/>
              <a:gdLst/>
              <a:ahLst/>
              <a:cxnLst/>
              <a:rect l="l" t="t" r="r" b="b"/>
              <a:pathLst>
                <a:path w="3807919" h="3253350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8334126" y="829571"/>
            <a:ext cx="8925174" cy="8627858"/>
            <a:chOff x="0" y="0"/>
            <a:chExt cx="3690051" cy="35671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90051" cy="3567128"/>
            </a:xfrm>
            <a:custGeom>
              <a:avLst/>
              <a:gdLst/>
              <a:ahLst/>
              <a:cxnLst/>
              <a:rect l="l" t="t" r="r" b="b"/>
              <a:pathLst>
                <a:path w="3690051" h="3567128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1" y="55880"/>
                    <a:pt x="3690051" y="124460"/>
                  </a:cubicBezTo>
                  <a:lnTo>
                    <a:pt x="3690051" y="3442668"/>
                  </a:lnTo>
                  <a:cubicBezTo>
                    <a:pt x="3690051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9255289" y="2609020"/>
            <a:ext cx="7082849" cy="5501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Digitalizar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processos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Conforto do usuário e fácil administração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do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serviço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Facilidade na solicitação e consulta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de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ônibus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Mais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rentável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Diminuir o transito em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áreas </a:t>
            </a:r>
            <a:r>
              <a:rPr lang="pt-BR" sz="2800" dirty="0">
                <a:solidFill>
                  <a:srgbClr val="000000"/>
                </a:solidFill>
                <a:latin typeface="Muli Regular"/>
              </a:rPr>
              <a:t>urbanas</a:t>
            </a:r>
            <a:endParaRPr lang="en-US" sz="2800" dirty="0">
              <a:solidFill>
                <a:srgbClr val="000000"/>
              </a:solidFill>
              <a:latin typeface="Muli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3629844"/>
            <a:ext cx="5736313" cy="10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Muli Bold"/>
              </a:rPr>
              <a:t>Importância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299317"/>
            <a:ext cx="5922248" cy="6205648"/>
            <a:chOff x="0" y="76200"/>
            <a:chExt cx="7896330" cy="8274198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7896330" cy="1381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19"/>
                </a:lnSpc>
              </a:pPr>
              <a:r>
                <a:rPr lang="en-US" sz="7199" spc="-71">
                  <a:solidFill>
                    <a:srgbClr val="FFFFFF"/>
                  </a:solidFill>
                  <a:latin typeface="Muli Bold"/>
                </a:rPr>
                <a:t>Inovação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81905"/>
              <a:ext cx="7896330" cy="6668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dirty="0"/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• Muito importante no processo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interno da indústria </a:t>
              </a:r>
              <a:r>
                <a:rPr lang="pt-BR" sz="2799" dirty="0" smtClean="0">
                  <a:solidFill>
                    <a:srgbClr val="FFFFFF"/>
                  </a:solidFill>
                  <a:latin typeface="Muli Regular"/>
                </a:rPr>
                <a:t>moderna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pt-BR" sz="2799" dirty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• Colaboração com as empresas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que não podem financiar a criação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do </a:t>
              </a:r>
              <a:r>
                <a:rPr lang="pt-BR" sz="2799" dirty="0" err="1" smtClean="0">
                  <a:solidFill>
                    <a:srgbClr val="FFFFFF"/>
                  </a:solidFill>
                  <a:latin typeface="Muli Regular"/>
                </a:rPr>
                <a:t>app</a:t>
              </a:r>
              <a:endParaRPr lang="pt-BR" sz="2799" dirty="0" smtClean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pt-BR" sz="2799" dirty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• Diminuição da carga no setor de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transporte da empresa</a:t>
              </a:r>
              <a:endParaRPr lang="en-US" sz="2799" dirty="0">
                <a:solidFill>
                  <a:srgbClr val="FFFFFF"/>
                </a:solidFill>
                <a:latin typeface="Muli Regular"/>
              </a:endParaRP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28139" y="1722733"/>
            <a:ext cx="8276967" cy="71595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200" y="1028700"/>
            <a:ext cx="12268200" cy="3824908"/>
            <a:chOff x="-1" y="-536807"/>
            <a:chExt cx="10041079" cy="5099876"/>
          </a:xfrm>
        </p:grpSpPr>
        <p:sp>
          <p:nvSpPr>
            <p:cNvPr id="3" name="TextBox 3"/>
            <p:cNvSpPr txBox="1"/>
            <p:nvPr/>
          </p:nvSpPr>
          <p:spPr>
            <a:xfrm>
              <a:off x="0" y="2661779"/>
              <a:ext cx="10041078" cy="1901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Desenvolver soluções para problemas na </a:t>
              </a:r>
              <a:r>
                <a:rPr lang="pt-BR" sz="2800" dirty="0" smtClean="0">
                  <a:solidFill>
                    <a:srgbClr val="000000"/>
                  </a:solidFill>
                  <a:latin typeface="Muli Regular"/>
                </a:rPr>
                <a:t>sociedade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8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Automatização do </a:t>
              </a:r>
              <a:r>
                <a:rPr lang="pt-BR" sz="2800" dirty="0" smtClean="0">
                  <a:solidFill>
                    <a:srgbClr val="000000"/>
                  </a:solidFill>
                  <a:latin typeface="Muli Regular"/>
                </a:rPr>
                <a:t>setor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8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Ajudar a comunidade em geral</a:t>
              </a: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-536807"/>
              <a:ext cx="10041078" cy="1640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en-US" sz="7200" spc="-41" dirty="0" err="1">
                  <a:solidFill>
                    <a:srgbClr val="0048CD"/>
                  </a:solidFill>
                  <a:latin typeface="Muli Bold"/>
                </a:rPr>
                <a:t>Porque</a:t>
              </a: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 </a:t>
              </a:r>
              <a:r>
                <a:rPr lang="en-US" sz="7200" spc="-41" dirty="0" err="1">
                  <a:solidFill>
                    <a:srgbClr val="0048CD"/>
                  </a:solidFill>
                  <a:latin typeface="Muli Bold"/>
                </a:rPr>
                <a:t>trabalhar</a:t>
              </a: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 com </a:t>
              </a:r>
              <a:r>
                <a:rPr lang="en-US" sz="7200" spc="-41" dirty="0" err="1">
                  <a:solidFill>
                    <a:srgbClr val="0048CD"/>
                  </a:solidFill>
                  <a:latin typeface="Muli Bold"/>
                </a:rPr>
                <a:t>isso</a:t>
              </a: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 ?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200" y="1028700"/>
            <a:ext cx="12268200" cy="3615876"/>
            <a:chOff x="-1" y="-536807"/>
            <a:chExt cx="10041079" cy="4821167"/>
          </a:xfrm>
        </p:grpSpPr>
        <p:sp>
          <p:nvSpPr>
            <p:cNvPr id="3" name="TextBox 3"/>
            <p:cNvSpPr txBox="1"/>
            <p:nvPr/>
          </p:nvSpPr>
          <p:spPr>
            <a:xfrm>
              <a:off x="0" y="2661779"/>
              <a:ext cx="10041078" cy="162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</a:t>
              </a:r>
              <a:r>
                <a:rPr lang="pt-BR" sz="2800" dirty="0" err="1">
                  <a:solidFill>
                    <a:srgbClr val="000000"/>
                  </a:solidFill>
                  <a:latin typeface="Muli Regular"/>
                </a:rPr>
                <a:t>NetBeans</a:t>
              </a: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 IDE 8.2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Microsoft SQL Server</a:t>
              </a: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-536807"/>
              <a:ext cx="10041078" cy="8713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en-US" sz="7200" spc="-41" dirty="0" err="1" smtClean="0">
                  <a:solidFill>
                    <a:srgbClr val="0048CD"/>
                  </a:solidFill>
                  <a:latin typeface="Muli Bold"/>
                </a:rPr>
                <a:t>Ferramentas</a:t>
              </a:r>
              <a:r>
                <a:rPr lang="en-US" sz="7200" spc="-41" dirty="0" smtClean="0">
                  <a:solidFill>
                    <a:srgbClr val="0048CD"/>
                  </a:solidFill>
                  <a:latin typeface="Muli Bold"/>
                </a:rPr>
                <a:t> </a:t>
              </a:r>
              <a:r>
                <a:rPr lang="en-US" sz="7200" spc="-41" dirty="0" err="1" smtClean="0">
                  <a:solidFill>
                    <a:srgbClr val="0048CD"/>
                  </a:solidFill>
                  <a:latin typeface="Muli Bold"/>
                </a:rPr>
                <a:t>utilizadas</a:t>
              </a:r>
              <a:endParaRPr lang="en-US" sz="7200" spc="-41" dirty="0">
                <a:solidFill>
                  <a:srgbClr val="0048CD"/>
                </a:solidFill>
                <a:latin typeface="Muli Bold"/>
              </a:endParaRP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895975"/>
            <a:ext cx="1905000" cy="1905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676900"/>
            <a:ext cx="2857500" cy="23431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0160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52600" y="876300"/>
            <a:ext cx="15392402" cy="8325941"/>
            <a:chOff x="-3" y="-536807"/>
            <a:chExt cx="20523200" cy="11101255"/>
          </a:xfrm>
        </p:grpSpPr>
        <p:sp>
          <p:nvSpPr>
            <p:cNvPr id="3" name="TextBox 3"/>
            <p:cNvSpPr txBox="1"/>
            <p:nvPr/>
          </p:nvSpPr>
          <p:spPr>
            <a:xfrm>
              <a:off x="-3" y="783993"/>
              <a:ext cx="20523200" cy="9780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usuário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poderá fazer a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consulta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itinerário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fretado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usuário deve ser capaz de utilizar o fretado que mais se adequar ao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destino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desejado, 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com 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base no </a:t>
              </a:r>
              <a:r>
                <a:rPr lang="pt-BR" sz="2400" u="sng" dirty="0" smtClean="0">
                  <a:solidFill>
                    <a:srgbClr val="000000"/>
                  </a:solidFill>
                  <a:latin typeface="Muli Regular"/>
                </a:rPr>
                <a:t>catálogo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obtido após a 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consulta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cadastro do itinerário só poderá ser feito pelos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funcionários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 setor de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transporte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e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benefícios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método de pesquisa será por meio do </a:t>
              </a:r>
              <a:r>
                <a:rPr lang="pt-BR" sz="2400" dirty="0" err="1">
                  <a:solidFill>
                    <a:srgbClr val="000000"/>
                  </a:solidFill>
                  <a:latin typeface="Muli Regular"/>
                </a:rPr>
                <a:t>cep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ou rua, e então 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sistema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irá mostrar o fretado que passa pela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localidade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informada, ou que passa próximo à localidade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Ao cadastrar um novo itinerário, o funcionário poderá informar tanto o </a:t>
              </a:r>
              <a:r>
                <a:rPr lang="pt-BR" sz="2400" dirty="0" err="1">
                  <a:solidFill>
                    <a:srgbClr val="000000"/>
                  </a:solidFill>
                  <a:latin typeface="Muli Regular"/>
                </a:rPr>
                <a:t>cep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quanto 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endereço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que 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ônibus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irá passar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cadastro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atualização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ou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remoção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de fretado também só poderá ser realizado pelo setor de transporte e benefícios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Só poderá ter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acesso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ao sistema os funcionários do setor correspondente, e quem optar pelo 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benefício.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O cadastro de usuários só poderá ser feito pelos funcionários do setor de transporte e benefícios.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Os 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funcionários terão acesso a parte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administrativa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 sistema que cuida da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inclusão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, entre outros, de fretados e itinerários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Os usuários poderão apenas fazer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consulta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dos itinerários.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1596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1596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36807"/>
              <a:ext cx="18897595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REQUISITOS EM ALTO NÍVEL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30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504</Words>
  <Application>Microsoft Office PowerPoint</Application>
  <PresentationFormat>Personalizar</PresentationFormat>
  <Paragraphs>129</Paragraphs>
  <Slides>18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Muli Bold</vt:lpstr>
      <vt:lpstr>Muli Regular</vt:lpstr>
      <vt:lpstr>Arial</vt:lpstr>
      <vt:lpstr>Inknut Antiqua Medium Bold</vt:lpstr>
      <vt:lpstr>Calibri</vt:lpstr>
      <vt:lpstr>Space Mono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Illustrative Technology Startup Pitch Deck Responsive Presentation</dc:title>
  <dc:creator>Usuario</dc:creator>
  <cp:lastModifiedBy>Jhonatan-PC</cp:lastModifiedBy>
  <cp:revision>22</cp:revision>
  <dcterms:created xsi:type="dcterms:W3CDTF">2006-08-16T00:00:00Z</dcterms:created>
  <dcterms:modified xsi:type="dcterms:W3CDTF">2020-04-07T22:20:27Z</dcterms:modified>
  <dc:identifier>DADygqWZ84E</dc:identifier>
</cp:coreProperties>
</file>