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1" r:id="rId13"/>
    <p:sldId id="262" r:id="rId14"/>
    <p:sldId id="269" r:id="rId15"/>
    <p:sldId id="287" r:id="rId16"/>
    <p:sldId id="270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embeddedFontLst>
    <p:embeddedFont>
      <p:font typeface="Roboto" panose="020B0604020202020204" charset="0"/>
      <p:regular r:id="rId34"/>
      <p:bold r:id="rId35"/>
      <p:italic r:id="rId36"/>
      <p:boldItalic r:id="rId37"/>
    </p:embeddedFont>
    <p:embeddedFont>
      <p:font typeface="Lato" panose="020B0604020202020204" charset="0"/>
      <p:regular r:id="rId38"/>
      <p:bold r:id="rId39"/>
      <p:italic r:id="rId40"/>
      <p:boldItalic r:id="rId41"/>
    </p:embeddedFont>
    <p:embeddedFont>
      <p:font typeface="Itim" panose="020B0604020202020204" charset="-34"/>
      <p:regular r:id="rId42"/>
    </p:embeddedFont>
    <p:embeddedFont>
      <p:font typeface="Roboto Mono Medium" panose="020B0604020202020204" charset="0"/>
      <p:regular r:id="rId43"/>
      <p:bold r:id="rId44"/>
      <p:italic r:id="rId45"/>
      <p:boldItalic r:id="rId46"/>
    </p:embeddedFont>
    <p:embeddedFont>
      <p:font typeface="Roboto Mono" panose="020B0604020202020204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483487-6CF3-481F-9A04-02AB2B8155FB}">
  <a:tblStyle styleId="{B8483487-6CF3-481F-9A04-02AB2B8155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2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10" y="2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font" Target="fonts/font1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362499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5" name="Google Shape;12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0366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8b385fd2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8b385fd2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8272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8b385fd27f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Google Shape;1279;g8b385fd27f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4175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ga1242414e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9" name="Google Shape;1309;ga1242414e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5286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ga1242414e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9" name="Google Shape;1309;ga1242414e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7976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8637900" y="1733375"/>
            <a:ext cx="144300" cy="1443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311950" y="4679950"/>
            <a:ext cx="144000" cy="1440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275000" y="4537900"/>
            <a:ext cx="144000" cy="144000"/>
          </a:xfrm>
          <a:prstGeom prst="ellipse">
            <a:avLst/>
          </a:prstGeom>
          <a:solidFill>
            <a:srgbClr val="6FF0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305525" y="426475"/>
            <a:ext cx="83100" cy="831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223600" y="615600"/>
            <a:ext cx="246900" cy="2469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599425" y="2081250"/>
            <a:ext cx="221100" cy="2214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089950" y="440975"/>
            <a:ext cx="54000" cy="54000"/>
          </a:xfrm>
          <a:prstGeom prst="ellipse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356950" y="4971775"/>
            <a:ext cx="54000" cy="540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8668325" y="2792500"/>
            <a:ext cx="83400" cy="834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61600" y="664400"/>
            <a:ext cx="83400" cy="83400"/>
          </a:xfrm>
          <a:prstGeom prst="ellipse">
            <a:avLst/>
          </a:prstGeom>
          <a:solidFill>
            <a:srgbClr val="DB25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5799700" y="4657000"/>
            <a:ext cx="60000" cy="60000"/>
          </a:xfrm>
          <a:prstGeom prst="diamond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3197150" y="272663"/>
            <a:ext cx="83100" cy="831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3137900" y="461788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454800" y="4414525"/>
            <a:ext cx="83100" cy="831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1395550" y="4603650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" name="Google Shape;24;p2"/>
          <p:cNvCxnSpPr/>
          <p:nvPr/>
        </p:nvCxnSpPr>
        <p:spPr>
          <a:xfrm rot="10800000">
            <a:off x="403300" y="-98575"/>
            <a:ext cx="0" cy="70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5" name="Google Shape;25;p2"/>
          <p:cNvCxnSpPr/>
          <p:nvPr/>
        </p:nvCxnSpPr>
        <p:spPr>
          <a:xfrm rot="10800000">
            <a:off x="383950" y="3868325"/>
            <a:ext cx="0" cy="70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6" name="Google Shape;26;p2"/>
          <p:cNvCxnSpPr/>
          <p:nvPr/>
        </p:nvCxnSpPr>
        <p:spPr>
          <a:xfrm rot="10800000">
            <a:off x="6595350" y="-208300"/>
            <a:ext cx="0" cy="9561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7" name="Google Shape;27;p2"/>
          <p:cNvCxnSpPr/>
          <p:nvPr/>
        </p:nvCxnSpPr>
        <p:spPr>
          <a:xfrm rot="10800000">
            <a:off x="8709975" y="-143500"/>
            <a:ext cx="0" cy="1734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8" name="Google Shape;28;p2"/>
          <p:cNvCxnSpPr/>
          <p:nvPr/>
        </p:nvCxnSpPr>
        <p:spPr>
          <a:xfrm rot="10800000">
            <a:off x="6266875" y="3842525"/>
            <a:ext cx="0" cy="13404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9" name="Google Shape;29;p2"/>
          <p:cNvCxnSpPr/>
          <p:nvPr/>
        </p:nvCxnSpPr>
        <p:spPr>
          <a:xfrm rot="10800000">
            <a:off x="4042325" y="4657000"/>
            <a:ext cx="0" cy="13404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0" name="Google Shape;30;p2"/>
          <p:cNvCxnSpPr/>
          <p:nvPr/>
        </p:nvCxnSpPr>
        <p:spPr>
          <a:xfrm rot="10800000">
            <a:off x="216825" y="1901550"/>
            <a:ext cx="0" cy="13404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1" name="Google Shape;31;p2"/>
          <p:cNvCxnSpPr/>
          <p:nvPr/>
        </p:nvCxnSpPr>
        <p:spPr>
          <a:xfrm rot="10800000">
            <a:off x="8709975" y="4022200"/>
            <a:ext cx="0" cy="13041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2" name="Google Shape;32;p2"/>
          <p:cNvCxnSpPr/>
          <p:nvPr/>
        </p:nvCxnSpPr>
        <p:spPr>
          <a:xfrm rot="10800000">
            <a:off x="8285625" y="-877625"/>
            <a:ext cx="0" cy="13041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3" name="Google Shape;33;p2"/>
          <p:cNvCxnSpPr/>
          <p:nvPr/>
        </p:nvCxnSpPr>
        <p:spPr>
          <a:xfrm rot="10800000">
            <a:off x="5829700" y="-143500"/>
            <a:ext cx="0" cy="13041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4" name="Google Shape;34;p2"/>
          <p:cNvCxnSpPr/>
          <p:nvPr/>
        </p:nvCxnSpPr>
        <p:spPr>
          <a:xfrm rot="10800000">
            <a:off x="7739775" y="426475"/>
            <a:ext cx="0" cy="1734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5" name="Google Shape;35;p2"/>
          <p:cNvSpPr txBox="1">
            <a:spLocks noGrp="1"/>
          </p:cNvSpPr>
          <p:nvPr>
            <p:ph type="ctrTitle"/>
          </p:nvPr>
        </p:nvSpPr>
        <p:spPr>
          <a:xfrm>
            <a:off x="713100" y="814375"/>
            <a:ext cx="5987700" cy="302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ubTitle" idx="1"/>
          </p:nvPr>
        </p:nvSpPr>
        <p:spPr>
          <a:xfrm>
            <a:off x="713100" y="3841150"/>
            <a:ext cx="4271100" cy="4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ivvic"/>
              <a:buChar char="●"/>
              <a:defRPr sz="2400">
                <a:latin typeface="Itim"/>
                <a:ea typeface="Itim"/>
                <a:cs typeface="Itim"/>
                <a:sym typeface="Itim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4"/>
          <p:cNvSpPr/>
          <p:nvPr/>
        </p:nvSpPr>
        <p:spPr>
          <a:xfrm>
            <a:off x="8650198" y="1874875"/>
            <a:ext cx="84900" cy="84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8627550" y="2043406"/>
            <a:ext cx="130200" cy="13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8668123" y="2257327"/>
            <a:ext cx="49200" cy="4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142400" y="4479975"/>
            <a:ext cx="144300" cy="14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1432400" y="409325"/>
            <a:ext cx="81600" cy="81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 flipH="1">
            <a:off x="8774500" y="4472163"/>
            <a:ext cx="83100" cy="831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 flipH="1">
            <a:off x="8692625" y="4661288"/>
            <a:ext cx="246900" cy="2469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5" name="Google Shape;75;p4"/>
          <p:cNvCxnSpPr/>
          <p:nvPr/>
        </p:nvCxnSpPr>
        <p:spPr>
          <a:xfrm rot="10800000">
            <a:off x="8692625" y="366550"/>
            <a:ext cx="0" cy="1302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6" name="Google Shape;76;p4"/>
          <p:cNvCxnSpPr/>
          <p:nvPr/>
        </p:nvCxnSpPr>
        <p:spPr>
          <a:xfrm rot="10800000">
            <a:off x="8011175" y="-18857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7" name="Google Shape;77;p4"/>
          <p:cNvCxnSpPr/>
          <p:nvPr/>
        </p:nvCxnSpPr>
        <p:spPr>
          <a:xfrm rot="10800000">
            <a:off x="1472550" y="-55505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8" name="Google Shape;78;p4"/>
          <p:cNvCxnSpPr/>
          <p:nvPr/>
        </p:nvCxnSpPr>
        <p:spPr>
          <a:xfrm rot="10800000">
            <a:off x="214550" y="3452450"/>
            <a:ext cx="0" cy="920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9" name="Google Shape;79;p4"/>
          <p:cNvSpPr/>
          <p:nvPr/>
        </p:nvSpPr>
        <p:spPr>
          <a:xfrm>
            <a:off x="161700" y="4698575"/>
            <a:ext cx="105600" cy="10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480644" y="1072527"/>
            <a:ext cx="80700" cy="8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423925" y="802575"/>
            <a:ext cx="194100" cy="19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2" name="Google Shape;82;p4"/>
          <p:cNvCxnSpPr/>
          <p:nvPr/>
        </p:nvCxnSpPr>
        <p:spPr>
          <a:xfrm rot="10800000">
            <a:off x="520950" y="-18857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3" name="Google Shape;83;p4"/>
          <p:cNvSpPr/>
          <p:nvPr/>
        </p:nvSpPr>
        <p:spPr>
          <a:xfrm flipH="1">
            <a:off x="6129900" y="421775"/>
            <a:ext cx="83100" cy="831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4" name="Google Shape;84;p4"/>
          <p:cNvCxnSpPr/>
          <p:nvPr/>
        </p:nvCxnSpPr>
        <p:spPr>
          <a:xfrm rot="10800000">
            <a:off x="4644375" y="-591625"/>
            <a:ext cx="0" cy="920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5" name="Google Shape;85;p4"/>
          <p:cNvSpPr/>
          <p:nvPr/>
        </p:nvSpPr>
        <p:spPr>
          <a:xfrm flipH="1">
            <a:off x="6067725" y="167025"/>
            <a:ext cx="207300" cy="2070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/>
          <p:nvPr/>
        </p:nvSpPr>
        <p:spPr>
          <a:xfrm flipH="1">
            <a:off x="1431650" y="4916050"/>
            <a:ext cx="83100" cy="831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4"/>
          <p:cNvSpPr/>
          <p:nvPr/>
        </p:nvSpPr>
        <p:spPr>
          <a:xfrm flipH="1">
            <a:off x="1369475" y="4661300"/>
            <a:ext cx="207300" cy="2070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4"/>
          <p:cNvSpPr/>
          <p:nvPr/>
        </p:nvSpPr>
        <p:spPr>
          <a:xfrm>
            <a:off x="8913437" y="3031174"/>
            <a:ext cx="103200" cy="103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4"/>
          <p:cNvSpPr/>
          <p:nvPr/>
        </p:nvSpPr>
        <p:spPr>
          <a:xfrm>
            <a:off x="8885875" y="3236274"/>
            <a:ext cx="158400" cy="158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" name="Google Shape;90;p4"/>
          <p:cNvCxnSpPr/>
          <p:nvPr/>
        </p:nvCxnSpPr>
        <p:spPr>
          <a:xfrm rot="10800000">
            <a:off x="8965075" y="1601763"/>
            <a:ext cx="0" cy="1302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1" name="Google Shape;91;p4"/>
          <p:cNvSpPr/>
          <p:nvPr/>
        </p:nvSpPr>
        <p:spPr>
          <a:xfrm flipH="1">
            <a:off x="479400" y="2836363"/>
            <a:ext cx="83100" cy="831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4"/>
          <p:cNvSpPr/>
          <p:nvPr/>
        </p:nvSpPr>
        <p:spPr>
          <a:xfrm rot="10800000" flipH="1">
            <a:off x="3571300" y="4661300"/>
            <a:ext cx="83100" cy="831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3509275" y="4792150"/>
            <a:ext cx="207300" cy="2070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3"/>
          <p:cNvSpPr/>
          <p:nvPr/>
        </p:nvSpPr>
        <p:spPr>
          <a:xfrm>
            <a:off x="8749675" y="2375450"/>
            <a:ext cx="100800" cy="100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3"/>
          <p:cNvSpPr/>
          <p:nvPr/>
        </p:nvSpPr>
        <p:spPr>
          <a:xfrm>
            <a:off x="331275" y="4537900"/>
            <a:ext cx="144000" cy="14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3"/>
          <p:cNvSpPr/>
          <p:nvPr/>
        </p:nvSpPr>
        <p:spPr>
          <a:xfrm>
            <a:off x="7450325" y="321988"/>
            <a:ext cx="83100" cy="831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3"/>
          <p:cNvSpPr/>
          <p:nvPr/>
        </p:nvSpPr>
        <p:spPr>
          <a:xfrm>
            <a:off x="7368400" y="511113"/>
            <a:ext cx="246900" cy="2469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3"/>
          <p:cNvSpPr/>
          <p:nvPr/>
        </p:nvSpPr>
        <p:spPr>
          <a:xfrm>
            <a:off x="8689500" y="2639975"/>
            <a:ext cx="221100" cy="221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3"/>
          <p:cNvSpPr/>
          <p:nvPr/>
        </p:nvSpPr>
        <p:spPr>
          <a:xfrm>
            <a:off x="8168675" y="4663550"/>
            <a:ext cx="79800" cy="79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3"/>
          <p:cNvSpPr/>
          <p:nvPr/>
        </p:nvSpPr>
        <p:spPr>
          <a:xfrm>
            <a:off x="8758350" y="3412825"/>
            <a:ext cx="83400" cy="83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3"/>
          <p:cNvSpPr/>
          <p:nvPr/>
        </p:nvSpPr>
        <p:spPr>
          <a:xfrm>
            <a:off x="310300" y="1434288"/>
            <a:ext cx="83100" cy="83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3"/>
          <p:cNvSpPr/>
          <p:nvPr/>
        </p:nvSpPr>
        <p:spPr>
          <a:xfrm>
            <a:off x="261597" y="1656625"/>
            <a:ext cx="180600" cy="180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3"/>
          <p:cNvSpPr/>
          <p:nvPr/>
        </p:nvSpPr>
        <p:spPr>
          <a:xfrm>
            <a:off x="8248475" y="1104225"/>
            <a:ext cx="246900" cy="2469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4" name="Google Shape;304;p13"/>
          <p:cNvCxnSpPr/>
          <p:nvPr/>
        </p:nvCxnSpPr>
        <p:spPr>
          <a:xfrm rot="10800000">
            <a:off x="8800075" y="473525"/>
            <a:ext cx="0" cy="1738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05" name="Google Shape;305;p13"/>
          <p:cNvCxnSpPr/>
          <p:nvPr/>
        </p:nvCxnSpPr>
        <p:spPr>
          <a:xfrm rot="10800000">
            <a:off x="409663" y="2794675"/>
            <a:ext cx="0" cy="1599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06" name="Google Shape;306;p13"/>
          <p:cNvCxnSpPr/>
          <p:nvPr/>
        </p:nvCxnSpPr>
        <p:spPr>
          <a:xfrm rot="10800000">
            <a:off x="353325" y="-304825"/>
            <a:ext cx="0" cy="1599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13"/>
          <p:cNvCxnSpPr/>
          <p:nvPr/>
        </p:nvCxnSpPr>
        <p:spPr>
          <a:xfrm rot="10800000">
            <a:off x="7924800" y="-1071050"/>
            <a:ext cx="0" cy="1738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13"/>
          <p:cNvCxnSpPr/>
          <p:nvPr/>
        </p:nvCxnSpPr>
        <p:spPr>
          <a:xfrm rot="10800000">
            <a:off x="1257550" y="-1425825"/>
            <a:ext cx="0" cy="1738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09" name="Google Shape;309;p13"/>
          <p:cNvCxnSpPr/>
          <p:nvPr/>
        </p:nvCxnSpPr>
        <p:spPr>
          <a:xfrm rot="10800000">
            <a:off x="1521150" y="4484450"/>
            <a:ext cx="0" cy="438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10" name="Google Shape;310;p13"/>
          <p:cNvCxnSpPr/>
          <p:nvPr/>
        </p:nvCxnSpPr>
        <p:spPr>
          <a:xfrm rot="10800000">
            <a:off x="713100" y="3316975"/>
            <a:ext cx="0" cy="438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11" name="Google Shape;311;p13"/>
          <p:cNvCxnSpPr/>
          <p:nvPr/>
        </p:nvCxnSpPr>
        <p:spPr>
          <a:xfrm rot="10800000">
            <a:off x="8993525" y="4445750"/>
            <a:ext cx="0" cy="903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12" name="Google Shape;312;p13"/>
          <p:cNvSpPr/>
          <p:nvPr/>
        </p:nvSpPr>
        <p:spPr>
          <a:xfrm>
            <a:off x="7332850" y="4857350"/>
            <a:ext cx="79800" cy="798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3"/>
          <p:cNvSpPr txBox="1">
            <a:spLocks noGrp="1"/>
          </p:cNvSpPr>
          <p:nvPr>
            <p:ph type="title"/>
          </p:nvPr>
        </p:nvSpPr>
        <p:spPr>
          <a:xfrm>
            <a:off x="1949100" y="540000"/>
            <a:ext cx="52458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14" name="Google Shape;314;p13"/>
          <p:cNvSpPr txBox="1">
            <a:spLocks noGrp="1"/>
          </p:cNvSpPr>
          <p:nvPr>
            <p:ph type="subTitle" idx="1"/>
          </p:nvPr>
        </p:nvSpPr>
        <p:spPr>
          <a:xfrm>
            <a:off x="1775426" y="2278465"/>
            <a:ext cx="25557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5" name="Google Shape;315;p13"/>
          <p:cNvSpPr txBox="1">
            <a:spLocks noGrp="1"/>
          </p:cNvSpPr>
          <p:nvPr>
            <p:ph type="title" idx="2" hasCustomPrompt="1"/>
          </p:nvPr>
        </p:nvSpPr>
        <p:spPr>
          <a:xfrm>
            <a:off x="2534750" y="1380187"/>
            <a:ext cx="1037100" cy="43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6" name="Google Shape;316;p13"/>
          <p:cNvSpPr txBox="1">
            <a:spLocks noGrp="1"/>
          </p:cNvSpPr>
          <p:nvPr>
            <p:ph type="subTitle" idx="3"/>
          </p:nvPr>
        </p:nvSpPr>
        <p:spPr>
          <a:xfrm>
            <a:off x="4812466" y="2278474"/>
            <a:ext cx="25560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7" name="Google Shape;317;p13"/>
          <p:cNvSpPr txBox="1">
            <a:spLocks noGrp="1"/>
          </p:cNvSpPr>
          <p:nvPr>
            <p:ph type="title" idx="4" hasCustomPrompt="1"/>
          </p:nvPr>
        </p:nvSpPr>
        <p:spPr>
          <a:xfrm>
            <a:off x="5571926" y="1380137"/>
            <a:ext cx="1037100" cy="43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8" name="Google Shape;318;p13"/>
          <p:cNvSpPr txBox="1">
            <a:spLocks noGrp="1"/>
          </p:cNvSpPr>
          <p:nvPr>
            <p:ph type="subTitle" idx="5"/>
          </p:nvPr>
        </p:nvSpPr>
        <p:spPr>
          <a:xfrm>
            <a:off x="1775426" y="4098950"/>
            <a:ext cx="25557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9" name="Google Shape;319;p13"/>
          <p:cNvSpPr txBox="1">
            <a:spLocks noGrp="1"/>
          </p:cNvSpPr>
          <p:nvPr>
            <p:ph type="title" idx="6" hasCustomPrompt="1"/>
          </p:nvPr>
        </p:nvSpPr>
        <p:spPr>
          <a:xfrm>
            <a:off x="2534739" y="3207068"/>
            <a:ext cx="1037100" cy="43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0" name="Google Shape;320;p13"/>
          <p:cNvSpPr txBox="1">
            <a:spLocks noGrp="1"/>
          </p:cNvSpPr>
          <p:nvPr>
            <p:ph type="subTitle" idx="7"/>
          </p:nvPr>
        </p:nvSpPr>
        <p:spPr>
          <a:xfrm>
            <a:off x="4812439" y="4098950"/>
            <a:ext cx="25560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21" name="Google Shape;321;p13"/>
          <p:cNvSpPr txBox="1">
            <a:spLocks noGrp="1"/>
          </p:cNvSpPr>
          <p:nvPr>
            <p:ph type="title" idx="8" hasCustomPrompt="1"/>
          </p:nvPr>
        </p:nvSpPr>
        <p:spPr>
          <a:xfrm>
            <a:off x="5571926" y="3207089"/>
            <a:ext cx="1037100" cy="43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2" name="Google Shape;322;p13"/>
          <p:cNvSpPr txBox="1">
            <a:spLocks noGrp="1"/>
          </p:cNvSpPr>
          <p:nvPr>
            <p:ph type="subTitle" idx="9"/>
          </p:nvPr>
        </p:nvSpPr>
        <p:spPr>
          <a:xfrm>
            <a:off x="1775441" y="1991375"/>
            <a:ext cx="25557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13"/>
          <p:cNvSpPr txBox="1">
            <a:spLocks noGrp="1"/>
          </p:cNvSpPr>
          <p:nvPr>
            <p:ph type="subTitle" idx="13"/>
          </p:nvPr>
        </p:nvSpPr>
        <p:spPr>
          <a:xfrm>
            <a:off x="4812412" y="1991375"/>
            <a:ext cx="25560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13"/>
          <p:cNvSpPr txBox="1">
            <a:spLocks noGrp="1"/>
          </p:cNvSpPr>
          <p:nvPr>
            <p:ph type="subTitle" idx="14"/>
          </p:nvPr>
        </p:nvSpPr>
        <p:spPr>
          <a:xfrm>
            <a:off x="1775590" y="3811851"/>
            <a:ext cx="25557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13"/>
          <p:cNvSpPr txBox="1">
            <a:spLocks noGrp="1"/>
          </p:cNvSpPr>
          <p:nvPr>
            <p:ph type="subTitle" idx="15"/>
          </p:nvPr>
        </p:nvSpPr>
        <p:spPr>
          <a:xfrm>
            <a:off x="4812561" y="3811850"/>
            <a:ext cx="25560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2"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28"/>
          <p:cNvSpPr/>
          <p:nvPr/>
        </p:nvSpPr>
        <p:spPr>
          <a:xfrm flipH="1">
            <a:off x="180725" y="1733375"/>
            <a:ext cx="144300" cy="14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28"/>
          <p:cNvSpPr/>
          <p:nvPr/>
        </p:nvSpPr>
        <p:spPr>
          <a:xfrm flipH="1">
            <a:off x="142400" y="2019650"/>
            <a:ext cx="221100" cy="221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28"/>
          <p:cNvSpPr/>
          <p:nvPr/>
        </p:nvSpPr>
        <p:spPr>
          <a:xfrm flipH="1">
            <a:off x="211175" y="2383025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28"/>
          <p:cNvSpPr/>
          <p:nvPr/>
        </p:nvSpPr>
        <p:spPr>
          <a:xfrm flipH="1">
            <a:off x="8658875" y="4402825"/>
            <a:ext cx="144300" cy="14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28"/>
          <p:cNvSpPr/>
          <p:nvPr/>
        </p:nvSpPr>
        <p:spPr>
          <a:xfrm flipH="1">
            <a:off x="5417250" y="359575"/>
            <a:ext cx="150000" cy="15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28"/>
          <p:cNvSpPr/>
          <p:nvPr/>
        </p:nvSpPr>
        <p:spPr>
          <a:xfrm flipH="1">
            <a:off x="3340575" y="464797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28"/>
          <p:cNvSpPr/>
          <p:nvPr/>
        </p:nvSpPr>
        <p:spPr>
          <a:xfrm>
            <a:off x="8248475" y="2348763"/>
            <a:ext cx="246900" cy="2469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23" name="Google Shape;823;p28"/>
          <p:cNvCxnSpPr/>
          <p:nvPr/>
        </p:nvCxnSpPr>
        <p:spPr>
          <a:xfrm rot="10800000">
            <a:off x="252950" y="-8500"/>
            <a:ext cx="0" cy="1599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24" name="Google Shape;824;p28"/>
          <p:cNvCxnSpPr/>
          <p:nvPr/>
        </p:nvCxnSpPr>
        <p:spPr>
          <a:xfrm rot="10800000">
            <a:off x="713100" y="3316975"/>
            <a:ext cx="0" cy="438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25" name="Google Shape;825;p28"/>
          <p:cNvCxnSpPr/>
          <p:nvPr/>
        </p:nvCxnSpPr>
        <p:spPr>
          <a:xfrm rot="10800000">
            <a:off x="934400" y="-26572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26" name="Google Shape;826;p28"/>
          <p:cNvCxnSpPr/>
          <p:nvPr/>
        </p:nvCxnSpPr>
        <p:spPr>
          <a:xfrm rot="10800000">
            <a:off x="5492825" y="-63220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27" name="Google Shape;827;p28"/>
          <p:cNvCxnSpPr/>
          <p:nvPr/>
        </p:nvCxnSpPr>
        <p:spPr>
          <a:xfrm rot="10800000">
            <a:off x="6997300" y="-233900"/>
            <a:ext cx="0" cy="1853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28" name="Google Shape;828;p28"/>
          <p:cNvCxnSpPr/>
          <p:nvPr/>
        </p:nvCxnSpPr>
        <p:spPr>
          <a:xfrm rot="10800000">
            <a:off x="8731025" y="2724900"/>
            <a:ext cx="0" cy="15711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29" name="Google Shape;829;p28"/>
          <p:cNvSpPr/>
          <p:nvPr/>
        </p:nvSpPr>
        <p:spPr>
          <a:xfrm flipH="1">
            <a:off x="8678275" y="4621425"/>
            <a:ext cx="105600" cy="10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30" name="Google Shape;830;p28"/>
          <p:cNvCxnSpPr/>
          <p:nvPr/>
        </p:nvCxnSpPr>
        <p:spPr>
          <a:xfrm rot="10800000">
            <a:off x="8109575" y="-26572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31" name="Google Shape;831;p28"/>
          <p:cNvSpPr/>
          <p:nvPr/>
        </p:nvSpPr>
        <p:spPr>
          <a:xfrm>
            <a:off x="2732575" y="344625"/>
            <a:ext cx="83100" cy="831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28"/>
          <p:cNvSpPr txBox="1">
            <a:spLocks noGrp="1"/>
          </p:cNvSpPr>
          <p:nvPr>
            <p:ph type="title"/>
          </p:nvPr>
        </p:nvSpPr>
        <p:spPr>
          <a:xfrm>
            <a:off x="2549400" y="1605200"/>
            <a:ext cx="4045200" cy="12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3" name="Google Shape;833;p28"/>
          <p:cNvSpPr txBox="1">
            <a:spLocks noGrp="1"/>
          </p:cNvSpPr>
          <p:nvPr>
            <p:ph type="subTitle" idx="1"/>
          </p:nvPr>
        </p:nvSpPr>
        <p:spPr>
          <a:xfrm>
            <a:off x="2549400" y="2803075"/>
            <a:ext cx="40452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2">
    <p:bg>
      <p:bgPr>
        <a:solidFill>
          <a:schemeClr val="dk2"/>
        </a:solidFill>
        <a:effectLst/>
      </p:bgPr>
    </p:bg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38"/>
          <p:cNvSpPr/>
          <p:nvPr/>
        </p:nvSpPr>
        <p:spPr>
          <a:xfrm flipH="1">
            <a:off x="274898" y="1727425"/>
            <a:ext cx="104700" cy="1047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7" name="Google Shape;1187;p38"/>
          <p:cNvSpPr/>
          <p:nvPr/>
        </p:nvSpPr>
        <p:spPr>
          <a:xfrm flipH="1">
            <a:off x="8581400" y="4679950"/>
            <a:ext cx="144000" cy="1440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8" name="Google Shape;1188;p38"/>
          <p:cNvSpPr/>
          <p:nvPr/>
        </p:nvSpPr>
        <p:spPr>
          <a:xfrm flipH="1">
            <a:off x="1618350" y="4537900"/>
            <a:ext cx="144000" cy="144000"/>
          </a:xfrm>
          <a:prstGeom prst="ellipse">
            <a:avLst/>
          </a:prstGeom>
          <a:solidFill>
            <a:srgbClr val="6FF0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9" name="Google Shape;1189;p38"/>
          <p:cNvSpPr/>
          <p:nvPr/>
        </p:nvSpPr>
        <p:spPr>
          <a:xfrm flipH="1">
            <a:off x="1648725" y="426475"/>
            <a:ext cx="83100" cy="831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0" name="Google Shape;1190;p38"/>
          <p:cNvSpPr/>
          <p:nvPr/>
        </p:nvSpPr>
        <p:spPr>
          <a:xfrm flipH="1">
            <a:off x="1566850" y="615600"/>
            <a:ext cx="246900" cy="2469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1" name="Google Shape;1191;p38"/>
          <p:cNvSpPr/>
          <p:nvPr/>
        </p:nvSpPr>
        <p:spPr>
          <a:xfrm flipH="1">
            <a:off x="247275" y="1934841"/>
            <a:ext cx="160200" cy="1605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192;p38"/>
          <p:cNvSpPr/>
          <p:nvPr/>
        </p:nvSpPr>
        <p:spPr>
          <a:xfrm flipH="1">
            <a:off x="7893400" y="440975"/>
            <a:ext cx="54000" cy="54000"/>
          </a:xfrm>
          <a:prstGeom prst="ellipse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3" name="Google Shape;1193;p38"/>
          <p:cNvSpPr/>
          <p:nvPr/>
        </p:nvSpPr>
        <p:spPr>
          <a:xfrm flipH="1">
            <a:off x="8626400" y="4971775"/>
            <a:ext cx="54000" cy="540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4" name="Google Shape;1194;p38"/>
          <p:cNvSpPr/>
          <p:nvPr/>
        </p:nvSpPr>
        <p:spPr>
          <a:xfrm flipH="1">
            <a:off x="297253" y="2229999"/>
            <a:ext cx="60300" cy="603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5" name="Google Shape;1195;p38"/>
          <p:cNvSpPr/>
          <p:nvPr/>
        </p:nvSpPr>
        <p:spPr>
          <a:xfrm flipH="1">
            <a:off x="8592350" y="664400"/>
            <a:ext cx="83400" cy="83400"/>
          </a:xfrm>
          <a:prstGeom prst="ellipse">
            <a:avLst/>
          </a:prstGeom>
          <a:solidFill>
            <a:srgbClr val="DB25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6" name="Google Shape;1196;p38"/>
          <p:cNvSpPr/>
          <p:nvPr/>
        </p:nvSpPr>
        <p:spPr>
          <a:xfrm flipH="1">
            <a:off x="3177650" y="4657000"/>
            <a:ext cx="60000" cy="60000"/>
          </a:xfrm>
          <a:prstGeom prst="diamond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7" name="Google Shape;1197;p38"/>
          <p:cNvSpPr/>
          <p:nvPr/>
        </p:nvSpPr>
        <p:spPr>
          <a:xfrm flipH="1">
            <a:off x="5757100" y="272663"/>
            <a:ext cx="83100" cy="831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38"/>
          <p:cNvSpPr/>
          <p:nvPr/>
        </p:nvSpPr>
        <p:spPr>
          <a:xfrm flipH="1">
            <a:off x="5697850" y="461788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38"/>
          <p:cNvSpPr/>
          <p:nvPr/>
        </p:nvSpPr>
        <p:spPr>
          <a:xfrm flipH="1">
            <a:off x="927200" y="3477600"/>
            <a:ext cx="83100" cy="831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38"/>
          <p:cNvSpPr/>
          <p:nvPr/>
        </p:nvSpPr>
        <p:spPr>
          <a:xfrm flipH="1">
            <a:off x="867950" y="3666725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01" name="Google Shape;1201;p38"/>
          <p:cNvCxnSpPr/>
          <p:nvPr/>
        </p:nvCxnSpPr>
        <p:spPr>
          <a:xfrm rot="10800000">
            <a:off x="8634050" y="-98575"/>
            <a:ext cx="0" cy="70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02" name="Google Shape;1202;p38"/>
          <p:cNvCxnSpPr/>
          <p:nvPr/>
        </p:nvCxnSpPr>
        <p:spPr>
          <a:xfrm rot="10800000">
            <a:off x="8653400" y="3868325"/>
            <a:ext cx="0" cy="70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03" name="Google Shape;1203;p38"/>
          <p:cNvCxnSpPr/>
          <p:nvPr/>
        </p:nvCxnSpPr>
        <p:spPr>
          <a:xfrm rot="10800000">
            <a:off x="2442000" y="-208300"/>
            <a:ext cx="0" cy="9561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04" name="Google Shape;1204;p38"/>
          <p:cNvCxnSpPr/>
          <p:nvPr/>
        </p:nvCxnSpPr>
        <p:spPr>
          <a:xfrm rot="10800000">
            <a:off x="327375" y="-143500"/>
            <a:ext cx="0" cy="1734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05" name="Google Shape;1205;p38"/>
          <p:cNvCxnSpPr/>
          <p:nvPr/>
        </p:nvCxnSpPr>
        <p:spPr>
          <a:xfrm rot="10800000">
            <a:off x="2770475" y="3842525"/>
            <a:ext cx="0" cy="13404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06" name="Google Shape;1206;p38"/>
          <p:cNvCxnSpPr/>
          <p:nvPr/>
        </p:nvCxnSpPr>
        <p:spPr>
          <a:xfrm rot="10800000">
            <a:off x="4995025" y="4657000"/>
            <a:ext cx="0" cy="13404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07" name="Google Shape;1207;p38"/>
          <p:cNvCxnSpPr/>
          <p:nvPr/>
        </p:nvCxnSpPr>
        <p:spPr>
          <a:xfrm rot="10800000">
            <a:off x="8820525" y="1901550"/>
            <a:ext cx="0" cy="13404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08" name="Google Shape;1208;p38"/>
          <p:cNvCxnSpPr/>
          <p:nvPr/>
        </p:nvCxnSpPr>
        <p:spPr>
          <a:xfrm rot="10800000">
            <a:off x="327375" y="4022200"/>
            <a:ext cx="0" cy="13041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09" name="Google Shape;1209;p38"/>
          <p:cNvCxnSpPr/>
          <p:nvPr/>
        </p:nvCxnSpPr>
        <p:spPr>
          <a:xfrm rot="10800000">
            <a:off x="751725" y="-877625"/>
            <a:ext cx="0" cy="13041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10" name="Google Shape;1210;p38"/>
          <p:cNvCxnSpPr/>
          <p:nvPr/>
        </p:nvCxnSpPr>
        <p:spPr>
          <a:xfrm rot="10800000">
            <a:off x="3207650" y="-143500"/>
            <a:ext cx="0" cy="13041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11" name="Google Shape;1211;p38"/>
          <p:cNvCxnSpPr/>
          <p:nvPr/>
        </p:nvCxnSpPr>
        <p:spPr>
          <a:xfrm rot="10800000">
            <a:off x="1297575" y="426475"/>
            <a:ext cx="0" cy="1734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212" name="Google Shape;1212;p38"/>
          <p:cNvSpPr/>
          <p:nvPr/>
        </p:nvSpPr>
        <p:spPr>
          <a:xfrm rot="10800000" flipH="1">
            <a:off x="1245352" y="2553516"/>
            <a:ext cx="104700" cy="10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3" name="Google Shape;1213;p38"/>
          <p:cNvSpPr/>
          <p:nvPr/>
        </p:nvSpPr>
        <p:spPr>
          <a:xfrm rot="10800000" flipH="1">
            <a:off x="1217475" y="2290300"/>
            <a:ext cx="160200" cy="16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14" name="Google Shape;1214;p38"/>
          <p:cNvCxnSpPr/>
          <p:nvPr/>
        </p:nvCxnSpPr>
        <p:spPr>
          <a:xfrm rot="10800000">
            <a:off x="1678075" y="4772875"/>
            <a:ext cx="0" cy="13404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215" name="Google Shape;1215;p38"/>
          <p:cNvSpPr/>
          <p:nvPr/>
        </p:nvSpPr>
        <p:spPr>
          <a:xfrm flipH="1">
            <a:off x="1659650" y="4385425"/>
            <a:ext cx="61500" cy="61500"/>
          </a:xfrm>
          <a:prstGeom prst="ellipse">
            <a:avLst/>
          </a:prstGeom>
          <a:solidFill>
            <a:srgbClr val="6FF0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bg>
      <p:bgPr>
        <a:solidFill>
          <a:schemeClr val="dk2"/>
        </a:solidFill>
        <a:effectLst/>
      </p:bgPr>
    </p:bg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39"/>
          <p:cNvSpPr/>
          <p:nvPr/>
        </p:nvSpPr>
        <p:spPr>
          <a:xfrm flipH="1">
            <a:off x="8188818" y="1216590"/>
            <a:ext cx="80700" cy="8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8" name="Google Shape;1218;p39"/>
          <p:cNvSpPr/>
          <p:nvPr/>
        </p:nvSpPr>
        <p:spPr>
          <a:xfrm flipH="1">
            <a:off x="8180288" y="1034638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19" name="Google Shape;1219;p39"/>
          <p:cNvCxnSpPr/>
          <p:nvPr/>
        </p:nvCxnSpPr>
        <p:spPr>
          <a:xfrm rot="10800000">
            <a:off x="8229213" y="35188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220" name="Google Shape;1220;p39"/>
          <p:cNvSpPr/>
          <p:nvPr/>
        </p:nvSpPr>
        <p:spPr>
          <a:xfrm flipH="1">
            <a:off x="8721073" y="3770651"/>
            <a:ext cx="93300" cy="94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1" name="Google Shape;1221;p39"/>
          <p:cNvSpPr/>
          <p:nvPr/>
        </p:nvSpPr>
        <p:spPr>
          <a:xfrm flipH="1">
            <a:off x="8677350" y="3479102"/>
            <a:ext cx="180900" cy="183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22" name="Google Shape;1222;p39"/>
          <p:cNvCxnSpPr/>
          <p:nvPr/>
        </p:nvCxnSpPr>
        <p:spPr>
          <a:xfrm rot="10800000">
            <a:off x="8767738" y="2394724"/>
            <a:ext cx="0" cy="926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223" name="Google Shape;1223;p39"/>
          <p:cNvSpPr/>
          <p:nvPr/>
        </p:nvSpPr>
        <p:spPr>
          <a:xfrm>
            <a:off x="8826477" y="632713"/>
            <a:ext cx="70800" cy="708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4" name="Google Shape;1224;p39"/>
          <p:cNvSpPr/>
          <p:nvPr/>
        </p:nvSpPr>
        <p:spPr>
          <a:xfrm>
            <a:off x="8756763" y="793650"/>
            <a:ext cx="210000" cy="2127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5" name="Google Shape;1225;p39"/>
          <p:cNvSpPr/>
          <p:nvPr/>
        </p:nvSpPr>
        <p:spPr>
          <a:xfrm flipH="1">
            <a:off x="8248343" y="4905996"/>
            <a:ext cx="89700" cy="89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6" name="Google Shape;1226;p39"/>
          <p:cNvSpPr/>
          <p:nvPr/>
        </p:nvSpPr>
        <p:spPr>
          <a:xfrm flipH="1">
            <a:off x="8229213" y="4714737"/>
            <a:ext cx="127800" cy="12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27" name="Google Shape;1227;p39"/>
          <p:cNvCxnSpPr/>
          <p:nvPr/>
        </p:nvCxnSpPr>
        <p:spPr>
          <a:xfrm rot="10800000">
            <a:off x="8298288" y="3703313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228" name="Google Shape;1228;p39"/>
          <p:cNvSpPr/>
          <p:nvPr/>
        </p:nvSpPr>
        <p:spPr>
          <a:xfrm flipH="1">
            <a:off x="731650" y="162975"/>
            <a:ext cx="83100" cy="831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9" name="Google Shape;1229;p39"/>
          <p:cNvSpPr/>
          <p:nvPr/>
        </p:nvSpPr>
        <p:spPr>
          <a:xfrm flipH="1">
            <a:off x="649775" y="352100"/>
            <a:ext cx="246900" cy="2469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0" name="Google Shape;1230;p39"/>
          <p:cNvSpPr/>
          <p:nvPr/>
        </p:nvSpPr>
        <p:spPr>
          <a:xfrm flipH="1">
            <a:off x="339075" y="4487700"/>
            <a:ext cx="83100" cy="831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1" name="Google Shape;1231;p39"/>
          <p:cNvSpPr/>
          <p:nvPr/>
        </p:nvSpPr>
        <p:spPr>
          <a:xfrm flipH="1">
            <a:off x="279825" y="4676825"/>
            <a:ext cx="201600" cy="2016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32" name="Google Shape;1232;p39"/>
          <p:cNvCxnSpPr/>
          <p:nvPr/>
        </p:nvCxnSpPr>
        <p:spPr>
          <a:xfrm rot="10800000">
            <a:off x="380500" y="162975"/>
            <a:ext cx="0" cy="1734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233" name="Google Shape;1233;p39"/>
          <p:cNvSpPr/>
          <p:nvPr/>
        </p:nvSpPr>
        <p:spPr>
          <a:xfrm rot="10800000" flipH="1">
            <a:off x="328277" y="2290016"/>
            <a:ext cx="104700" cy="10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4" name="Google Shape;1234;p39"/>
          <p:cNvSpPr/>
          <p:nvPr/>
        </p:nvSpPr>
        <p:spPr>
          <a:xfrm rot="10800000" flipH="1">
            <a:off x="300400" y="2026800"/>
            <a:ext cx="160200" cy="16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5" name="Google Shape;1235;p39"/>
          <p:cNvSpPr/>
          <p:nvPr/>
        </p:nvSpPr>
        <p:spPr>
          <a:xfrm>
            <a:off x="2841175" y="1034638"/>
            <a:ext cx="83100" cy="831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1236;p39"/>
          <p:cNvSpPr/>
          <p:nvPr/>
        </p:nvSpPr>
        <p:spPr>
          <a:xfrm>
            <a:off x="2781925" y="1223763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7" name="Google Shape;1237;p39"/>
          <p:cNvSpPr/>
          <p:nvPr/>
        </p:nvSpPr>
        <p:spPr>
          <a:xfrm flipH="1">
            <a:off x="1133338" y="3496650"/>
            <a:ext cx="117300" cy="11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38" name="Google Shape;1238;p39"/>
          <p:cNvCxnSpPr/>
          <p:nvPr/>
        </p:nvCxnSpPr>
        <p:spPr>
          <a:xfrm rot="10800000">
            <a:off x="1191963" y="2217250"/>
            <a:ext cx="0" cy="1181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239" name="Google Shape;1239;p39"/>
          <p:cNvSpPr/>
          <p:nvPr/>
        </p:nvSpPr>
        <p:spPr>
          <a:xfrm flipH="1">
            <a:off x="1154088" y="3681700"/>
            <a:ext cx="75600" cy="7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0" name="Google Shape;1240;p39"/>
          <p:cNvSpPr/>
          <p:nvPr/>
        </p:nvSpPr>
        <p:spPr>
          <a:xfrm flipH="1">
            <a:off x="1674675" y="1735050"/>
            <a:ext cx="117300" cy="117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41" name="Google Shape;1241;p39"/>
          <p:cNvCxnSpPr/>
          <p:nvPr/>
        </p:nvCxnSpPr>
        <p:spPr>
          <a:xfrm rot="10800000">
            <a:off x="1733300" y="1117750"/>
            <a:ext cx="0" cy="519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242" name="Google Shape;1242;p39"/>
          <p:cNvSpPr/>
          <p:nvPr/>
        </p:nvSpPr>
        <p:spPr>
          <a:xfrm flipH="1">
            <a:off x="1695425" y="1920100"/>
            <a:ext cx="75600" cy="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3" name="Google Shape;1243;p39"/>
          <p:cNvSpPr/>
          <p:nvPr/>
        </p:nvSpPr>
        <p:spPr>
          <a:xfrm>
            <a:off x="2068275" y="3096038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39"/>
          <p:cNvSpPr/>
          <p:nvPr/>
        </p:nvSpPr>
        <p:spPr>
          <a:xfrm flipH="1">
            <a:off x="3417050" y="3733625"/>
            <a:ext cx="117300" cy="117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45" name="Google Shape;1245;p39"/>
          <p:cNvCxnSpPr/>
          <p:nvPr/>
        </p:nvCxnSpPr>
        <p:spPr>
          <a:xfrm rot="10800000">
            <a:off x="3475675" y="2136825"/>
            <a:ext cx="0" cy="14991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246" name="Google Shape;1246;p39"/>
          <p:cNvSpPr/>
          <p:nvPr/>
        </p:nvSpPr>
        <p:spPr>
          <a:xfrm flipH="1">
            <a:off x="3437800" y="3918675"/>
            <a:ext cx="75600" cy="7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/>
              <a:buNone/>
              <a:defRPr sz="3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74" r:id="rId5"/>
    <p:sldLayoutId id="2147483684" r:id="rId6"/>
    <p:sldLayoutId id="214748368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43"/>
          <p:cNvSpPr txBox="1">
            <a:spLocks noGrp="1"/>
          </p:cNvSpPr>
          <p:nvPr>
            <p:ph type="ctrTitle"/>
          </p:nvPr>
        </p:nvSpPr>
        <p:spPr>
          <a:xfrm>
            <a:off x="713100" y="814375"/>
            <a:ext cx="5987700" cy="302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FFFF00"/>
                </a:solidFill>
              </a:rPr>
              <a:t>SISTEMA DE RECURSOS HUMANOS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1258" name="Google Shape;1258;p43"/>
          <p:cNvSpPr txBox="1">
            <a:spLocks noGrp="1"/>
          </p:cNvSpPr>
          <p:nvPr>
            <p:ph type="subTitle" idx="1"/>
          </p:nvPr>
        </p:nvSpPr>
        <p:spPr>
          <a:xfrm>
            <a:off x="713100" y="3841150"/>
            <a:ext cx="4271100" cy="4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ALUNOS: Carlene de Jesus Soares Braga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Fillipe Costa Xavier Monteiro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Lívia Nunes Ferreira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Luíz Henrique Guimarães Soares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Thiago Lincon Sampaio Roger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9" name="Google Shape;1259;p43"/>
          <p:cNvSpPr/>
          <p:nvPr/>
        </p:nvSpPr>
        <p:spPr>
          <a:xfrm>
            <a:off x="6520350" y="862500"/>
            <a:ext cx="150000" cy="150000"/>
          </a:xfrm>
          <a:prstGeom prst="ellipse">
            <a:avLst/>
          </a:prstGeom>
          <a:solidFill>
            <a:srgbClr val="DB25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43"/>
          <p:cNvSpPr/>
          <p:nvPr/>
        </p:nvSpPr>
        <p:spPr>
          <a:xfrm>
            <a:off x="7664775" y="2302650"/>
            <a:ext cx="150000" cy="150000"/>
          </a:xfrm>
          <a:prstGeom prst="ellipse">
            <a:avLst/>
          </a:prstGeom>
          <a:solidFill>
            <a:srgbClr val="DB25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43"/>
          <p:cNvSpPr/>
          <p:nvPr/>
        </p:nvSpPr>
        <p:spPr>
          <a:xfrm>
            <a:off x="8004900" y="4001200"/>
            <a:ext cx="201600" cy="201600"/>
          </a:xfrm>
          <a:prstGeom prst="ellipse">
            <a:avLst/>
          </a:prstGeom>
          <a:solidFill>
            <a:srgbClr val="6FF0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43"/>
          <p:cNvSpPr/>
          <p:nvPr/>
        </p:nvSpPr>
        <p:spPr>
          <a:xfrm>
            <a:off x="8065800" y="4299975"/>
            <a:ext cx="79800" cy="79800"/>
          </a:xfrm>
          <a:prstGeom prst="ellipse">
            <a:avLst/>
          </a:prstGeom>
          <a:solidFill>
            <a:srgbClr val="6FF0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43"/>
          <p:cNvSpPr/>
          <p:nvPr/>
        </p:nvSpPr>
        <p:spPr>
          <a:xfrm>
            <a:off x="5751325" y="4261450"/>
            <a:ext cx="156900" cy="156900"/>
          </a:xfrm>
          <a:prstGeom prst="diamond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64" name="Google Shape;1264;p43"/>
          <p:cNvCxnSpPr/>
          <p:nvPr/>
        </p:nvCxnSpPr>
        <p:spPr>
          <a:xfrm rot="10800000">
            <a:off x="8105700" y="2106250"/>
            <a:ext cx="0" cy="1734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65" name="Google Shape;1265;p43"/>
          <p:cNvCxnSpPr/>
          <p:nvPr/>
        </p:nvCxnSpPr>
        <p:spPr>
          <a:xfrm rot="10800000">
            <a:off x="6961250" y="2161375"/>
            <a:ext cx="0" cy="609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66" name="Google Shape;1266;p43"/>
          <p:cNvCxnSpPr/>
          <p:nvPr/>
        </p:nvCxnSpPr>
        <p:spPr>
          <a:xfrm rot="10800000">
            <a:off x="7352775" y="3067450"/>
            <a:ext cx="0" cy="1350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708" y="225707"/>
            <a:ext cx="3712292" cy="14601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0000" y="537882"/>
            <a:ext cx="7704000" cy="4065493"/>
          </a:xfrm>
        </p:spPr>
        <p:txBody>
          <a:bodyPr/>
          <a:lstStyle/>
          <a:p>
            <a:pPr algn="just" fontAlgn="base"/>
            <a:r>
              <a:rPr lang="pt-BR" sz="1800" dirty="0"/>
              <a:t>‌Manter Sexo: Permite que o usuário autorizado possa cadastrar, listar, excluir, ativar, desativar e alterar sexo no sistema;</a:t>
            </a:r>
          </a:p>
          <a:p>
            <a:pPr algn="just" fontAlgn="base"/>
            <a:r>
              <a:rPr lang="pt-BR" sz="1800" dirty="0"/>
              <a:t>‌Manter Telefone: Permite que o usuário autorizado possa cadastrar, listar, excluir, ativar, desativar e alterar telefone; </a:t>
            </a:r>
          </a:p>
          <a:p>
            <a:pPr algn="just" fontAlgn="base"/>
            <a:r>
              <a:rPr lang="pt-BR" sz="1800" dirty="0"/>
              <a:t>‌Manter Tipo Curso: Permite que o usuário autorizado possa cadastrar, listar, excluir, ativar, desativar e alterar tipos de cursos no sistema;</a:t>
            </a:r>
          </a:p>
          <a:p>
            <a:pPr algn="just" fontAlgn="base"/>
            <a:r>
              <a:rPr lang="pt-BR" sz="1800" dirty="0"/>
              <a:t>‌Manter Tipo Vínculo : Permite cadastrar, listar, excluir, ativar, desativar e alterar o tipo de vínculo no sistema.</a:t>
            </a:r>
          </a:p>
          <a:p>
            <a:pPr algn="just" fontAlgn="base"/>
            <a:r>
              <a:rPr lang="pt-BR" sz="1800" dirty="0"/>
              <a:t>‌Manter Menu : Permite cadastrar, listar, excluir, ativar, desativar e alterar o menu no sistema.</a:t>
            </a:r>
          </a:p>
          <a:p>
            <a:pPr algn="just" fontAlgn="base"/>
            <a:r>
              <a:rPr lang="pt-BR" sz="1800" dirty="0"/>
              <a:t>‌Manter </a:t>
            </a:r>
            <a:r>
              <a:rPr lang="pt-BR" sz="1800" dirty="0" err="1"/>
              <a:t>Login</a:t>
            </a:r>
            <a:r>
              <a:rPr lang="pt-BR" sz="1800" dirty="0"/>
              <a:t> : Permite que o usuário autorizado possa efetuar </a:t>
            </a:r>
            <a:r>
              <a:rPr lang="pt-BR" sz="1800" dirty="0" err="1"/>
              <a:t>login</a:t>
            </a:r>
            <a:r>
              <a:rPr lang="pt-BR" sz="1800" dirty="0"/>
              <a:t>, efetuar </a:t>
            </a:r>
            <a:r>
              <a:rPr lang="pt-BR" sz="1800" dirty="0" err="1"/>
              <a:t>logoff</a:t>
            </a:r>
            <a:r>
              <a:rPr lang="pt-BR" sz="1800" dirty="0"/>
              <a:t> no sistema e cadastrar, listar, ativar, desativar, excluir e alterar tipos de cursos no sistema;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4542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REQUISITOS NÃO FUNCIONAIS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fontAlgn="base"/>
            <a:r>
              <a:rPr lang="pt-BR" sz="1600" dirty="0"/>
              <a:t>‌A linguagem a ser utilizada será o Java.</a:t>
            </a:r>
          </a:p>
          <a:p>
            <a:pPr algn="just" fontAlgn="base"/>
            <a:r>
              <a:rPr lang="pt-BR" sz="1600" dirty="0"/>
              <a:t>‌A utilização do sistema será universal nos principais sistemas de computadores e navegadores utilizados.</a:t>
            </a:r>
          </a:p>
          <a:p>
            <a:pPr algn="just" fontAlgn="base"/>
            <a:r>
              <a:rPr lang="pt-BR" sz="1600" dirty="0"/>
              <a:t>‌A interface será o mais intuitiva possível com menus claros e de fácil entendimento </a:t>
            </a:r>
          </a:p>
          <a:p>
            <a:pPr algn="just" fontAlgn="base"/>
            <a:r>
              <a:rPr lang="pt-BR" sz="1600" dirty="0"/>
              <a:t>‌As informações do sistema deveram ser guardadas no banco de dados e também de modo privado e apenas alguns funcionários terão acesso.</a:t>
            </a:r>
          </a:p>
          <a:p>
            <a:pPr algn="just" fontAlgn="base"/>
            <a:r>
              <a:rPr lang="pt-BR" sz="1600" dirty="0"/>
              <a:t>‌‌Após algum procedimento ou erro o sistema irá emitir alertas.</a:t>
            </a:r>
          </a:p>
          <a:p>
            <a:pPr algn="just" fontAlgn="base"/>
            <a:r>
              <a:rPr lang="pt-BR" sz="1600" dirty="0"/>
              <a:t>Os usuários que serão permitidos os acessos, terão perfis de acesso todos com senhas.</a:t>
            </a:r>
          </a:p>
          <a:p>
            <a:pPr algn="just" fontAlgn="base"/>
            <a:r>
              <a:rPr lang="pt-BR" sz="1600" dirty="0"/>
              <a:t>‌O tempo resposta para busca de informações e acesso ao sistema será de 20ms</a:t>
            </a:r>
          </a:p>
          <a:p>
            <a:pPr algn="just" fontAlgn="base"/>
            <a:r>
              <a:rPr lang="pt-BR" sz="1600" dirty="0"/>
              <a:t>‌O sistema rodará localmente e não será necessário utilizar internet para o seu acesso.</a:t>
            </a:r>
          </a:p>
          <a:p>
            <a:pPr algn="just" fontAlgn="base"/>
            <a:r>
              <a:rPr lang="pt-BR" sz="1600" dirty="0"/>
              <a:t>‌Para alterar/cadastrar será necessário que o usuário esteja </a:t>
            </a:r>
            <a:r>
              <a:rPr lang="pt-BR" sz="1600" dirty="0" err="1"/>
              <a:t>logado</a:t>
            </a:r>
            <a:r>
              <a:rPr lang="pt-BR" sz="1600" dirty="0"/>
              <a:t> como administrador.</a:t>
            </a:r>
          </a:p>
          <a:p>
            <a:pPr marL="13970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7662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DIAGRAMA GERAL DE CASO DE USO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66729" y="5020260"/>
            <a:ext cx="4422654" cy="2077543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1026" name="Picture 2" descr="https://lh3.googleusercontent.com/eF-dTGNlccyNBr6pd7U6FUWyHnr8LmWBmfHStDIlLf6twm27PV4teIAGzHGv3K2uo7hbu-rldOmM5xL5-0JBwkLo02pODW8WmUmMLuvy5u0Qe_L2vAGg4HoSL76AV0a3CrGhdACa05wyg9GtGkt7cBtLyPw1nt00GhqFi26eRGft8FkFrhG6fMJkUGliMQx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859" y="1076069"/>
            <a:ext cx="4957481" cy="388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527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7600" y="235200"/>
            <a:ext cx="7704000" cy="477600"/>
          </a:xfrm>
        </p:spPr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DIAGRAMA DE CASO DE USO ESPECÍFICO</a:t>
            </a:r>
            <a:endParaRPr lang="pt-BR" dirty="0">
              <a:solidFill>
                <a:srgbClr val="FFFF00"/>
              </a:solidFill>
            </a:endParaRPr>
          </a:p>
        </p:txBody>
      </p:sp>
      <p:pic>
        <p:nvPicPr>
          <p:cNvPr id="2050" name="Picture 2" descr="https://lh6.googleusercontent.com/gzuEpkRc5G6JGXxn2nSDuItXhC3g6_rCILMpRohkWIVTc8s-YUIlLnZaUvLI5aZ5gGZyeKa9CVkmt8r0ACbgKMHYuCqx2d7P7o5WagqWwNxKO7Yw7JcIbxKjg92DhffvEkjO_XJL5xXubn-eYcxxytOltrQJOHDs2MUpjucLPKPmO6-MZZMU5XVh-eKMoXJ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329" y="1250763"/>
            <a:ext cx="5298142" cy="374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143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7247" y="0"/>
            <a:ext cx="7704000" cy="477600"/>
          </a:xfrm>
        </p:spPr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ESPECIFICAÇÃO DE CASO DE USO CADASTRAR EMPREGADO</a:t>
            </a:r>
            <a:endParaRPr lang="pt-BR" dirty="0">
              <a:solidFill>
                <a:srgbClr val="FFFF00"/>
              </a:solidFill>
            </a:endParaRPr>
          </a:p>
        </p:txBody>
      </p:sp>
      <p:pic>
        <p:nvPicPr>
          <p:cNvPr id="3074" name="Picture 2" descr="https://lh6.googleusercontent.com/1tyDi7iP5Ml-YtV2YsU30XqfQla1H4UVRFcGF5bCCJBc_Yd9gpAGaKUOn6oCgVVFI2PZdM6YKWHupazxeomSMlcwzXVe86TuLTUvWl9G1sh-WDrJ9C6w7lAeRWe7TDUU53F078uYBpLEJqnweBeq3TybuIm_vktxsCknxEWpDEXc-UpWIQKw7qc7KuQ0IZr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342" y="986117"/>
            <a:ext cx="6027039" cy="406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868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0000" y="118659"/>
            <a:ext cx="7704000" cy="477600"/>
          </a:xfrm>
        </p:spPr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DIAGRAMA DE SEQUÊNCIA CADASTRAR EMPREGADO</a:t>
            </a:r>
            <a:endParaRPr lang="pt-BR" dirty="0">
              <a:solidFill>
                <a:srgbClr val="FFFF00"/>
              </a:solidFill>
            </a:endParaRPr>
          </a:p>
        </p:txBody>
      </p:sp>
      <p:pic>
        <p:nvPicPr>
          <p:cNvPr id="16386" name="Picture 2" descr="https://lh3.googleusercontent.com/sK5oG978DGiwJmGx0x_gs2hNsfH-Uli2M41ZREFv8cUNZg6IPH3i3krDLKfee4_0gpBReBGJsX6AssOOhT7DtSnVsWXG2kN4WzyIpSzivvP5p2JntHtxTnLV9Hsgq3ZOHQAw3fGEf0BKWbj2f6tZQA9wFvt2IqsdFDn91WtCSwgZxkdOxzEDs7eu8l99brX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53" y="1084314"/>
            <a:ext cx="7488847" cy="3915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76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7247" y="0"/>
            <a:ext cx="7704000" cy="477600"/>
          </a:xfrm>
        </p:spPr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DIAGRAMA DE CLASSES</a:t>
            </a:r>
            <a:endParaRPr lang="pt-BR" dirty="0">
              <a:solidFill>
                <a:srgbClr val="FFFF00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88" y="644722"/>
            <a:ext cx="8220636" cy="441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421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775" y="-51231"/>
            <a:ext cx="7704000" cy="477600"/>
          </a:xfrm>
        </p:spPr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MER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4" name="AutoShape 2" descr="blob:https://web.whatsapp.com/102572c4-08c1-4718-aefe-864a37f5a78f"/>
          <p:cNvSpPr>
            <a:spLocks noChangeAspect="1" noChangeArrowheads="1"/>
          </p:cNvSpPr>
          <p:nvPr/>
        </p:nvSpPr>
        <p:spPr bwMode="auto">
          <a:xfrm>
            <a:off x="3329081" y="328901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4" descr="blob:https://web.whatsapp.com/102572c4-08c1-4718-aefe-864a37f5a78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119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6" descr="blob:https://web.whatsapp.com/102572c4-08c1-4718-aefe-864a37f5a78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80" y="604604"/>
            <a:ext cx="8086165" cy="440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430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635" y="2126753"/>
            <a:ext cx="7704000" cy="477600"/>
          </a:xfrm>
        </p:spPr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INTERFACES</a:t>
            </a:r>
            <a:endParaRPr lang="pt-B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549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TELA LOGIN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4393" y="4182546"/>
            <a:ext cx="7704000" cy="3450900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5122" name="Picture 2" descr="https://lh3.googleusercontent.com/54tc-tYlaEeRhpn6mQhBx7LVB4l4dXQndhJyYiNO7tnDsq6YRIKCalGXxJGSu3_4oFE_qQWRrn-dyMZPCmmE9NgjfSvHHmtXsvdWpVhWm7Glp69AEX4Es7iAgAweKxUIbKPf21UMsgcHg-BJ_ORZCUnJnE8YpSigliCkLZD149hW5vfYzmF__c-cMUOxxj6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31" y="1636246"/>
            <a:ext cx="8562975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34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4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chemeClr val="lt1"/>
                </a:solidFill>
              </a:rPr>
              <a:t>INTRODUÇÃO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276" name="Google Shape;1276;p44"/>
          <p:cNvSpPr/>
          <p:nvPr/>
        </p:nvSpPr>
        <p:spPr>
          <a:xfrm>
            <a:off x="1376800" y="582350"/>
            <a:ext cx="60000" cy="60000"/>
          </a:xfrm>
          <a:prstGeom prst="diamond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0" y="2178425"/>
            <a:ext cx="8543364" cy="2868704"/>
          </a:xfrm>
        </p:spPr>
        <p:txBody>
          <a:bodyPr anchor="ctr" anchorCtr="0"/>
          <a:lstStyle/>
          <a:p>
            <a:pPr algn="just"/>
            <a:r>
              <a:rPr lang="pt-BR" sz="1800" dirty="0" smtClean="0"/>
              <a:t>       </a:t>
            </a:r>
            <a:r>
              <a:rPr lang="pt-BR" sz="1800" dirty="0" smtClean="0"/>
              <a:t>Com </a:t>
            </a:r>
            <a:r>
              <a:rPr lang="pt-BR" sz="1800" dirty="0"/>
              <a:t>o avanço das tecnologias no mundo, decidimos criar um sistema com a função de melhorar a forma de atendimento dentro da instituição de ensino Escola Classe 18, visando buscar uma forma ampla e de fácil acesso para candidatos e para os funcionários, de forma que a secretária da escola tenha uma melhor significância dentro da empresa e maior credibilidade, fazendo com que haja maior transparência dentro do sistema </a:t>
            </a:r>
            <a:r>
              <a:rPr lang="pt-BR" sz="1800" dirty="0" smtClean="0"/>
              <a:t>.</a:t>
            </a:r>
          </a:p>
          <a:p>
            <a:pPr algn="r"/>
            <a:endParaRPr lang="pt-BR" dirty="0"/>
          </a:p>
          <a:p>
            <a:pPr algn="r"/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TELA CADASTRAR USUÁRIO</a:t>
            </a:r>
            <a:endParaRPr lang="pt-BR" dirty="0">
              <a:solidFill>
                <a:srgbClr val="FFFF00"/>
              </a:solidFill>
            </a:endParaRPr>
          </a:p>
        </p:txBody>
      </p:sp>
      <p:pic>
        <p:nvPicPr>
          <p:cNvPr id="6146" name="Picture 2" descr="https://lh3.googleusercontent.com/54tc-tYlaEeRhpn6mQhBx7LVB4l4dXQndhJyYiNO7tnDsq6YRIKCalGXxJGSu3_4oFE_qQWRrn-dyMZPCmmE9NgjfSvHHmtXsvdWpVhWm7Glp69AEX4Es7iAgAweKxUIbKPf21UMsgcHg-BJ_ORZCUnJnE8YpSigliCkLZD149hW5vfYzmF__c-cMUOxxj6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07" y="1250762"/>
            <a:ext cx="8562975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481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6142" y="208306"/>
            <a:ext cx="7704000" cy="477600"/>
          </a:xfrm>
        </p:spPr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LISTA DE TELEFONES</a:t>
            </a:r>
            <a:endParaRPr lang="pt-BR" dirty="0">
              <a:solidFill>
                <a:srgbClr val="FFFF00"/>
              </a:solidFill>
            </a:endParaRPr>
          </a:p>
        </p:txBody>
      </p:sp>
      <p:pic>
        <p:nvPicPr>
          <p:cNvPr id="7170" name="Picture 2" descr="https://lh4.googleusercontent.com/7C98AQjIS5Nj4COKpBoeg3LZV94tK7B30-Tt-bSrQ-BAG7p0hdenSJnRrqrEBz52_7wtRtXF7PiKM8MyVU5w9uG7THRKyX-QoSy16rqB_SX-bVqYXGq-vCpa8TcqQL-5dfN294wKKHjC7wFTC8eXkJ99gXaCLkqkGw1MTWG6uFxdxTkQX8Qv5IrvIdMw4XQ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54" y="963811"/>
            <a:ext cx="8258175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517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0000" y="181412"/>
            <a:ext cx="7704000" cy="477600"/>
          </a:xfrm>
        </p:spPr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LISTA DE FORMAÇÕES</a:t>
            </a:r>
            <a:endParaRPr lang="pt-BR" dirty="0">
              <a:solidFill>
                <a:srgbClr val="FFFF00"/>
              </a:solidFill>
            </a:endParaRPr>
          </a:p>
        </p:txBody>
      </p:sp>
      <p:pic>
        <p:nvPicPr>
          <p:cNvPr id="8194" name="Picture 2" descr="https://lh3.googleusercontent.com/4NksoOb8mpdfn346tytPhNFNiFdx-V7PMrj7w85TznvFoqi6FbFwQkVSq367fKERtRUEvn0pnNfXTTNSqXUqnGIOA1I-sJAyZ3PsDb8Fg7652Vyy62QbexuzMxkSUGvVtwSOXqCfNEBKda6V6AmMU6Z3sj1LDG72oiQfzbCwb9XsTxCw7u7aIEVqJmHZGyl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268" y="1090424"/>
            <a:ext cx="6812708" cy="373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108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0000" y="163483"/>
            <a:ext cx="7704000" cy="477600"/>
          </a:xfrm>
        </p:spPr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LISTA DE EMPREGADOS</a:t>
            </a:r>
            <a:endParaRPr lang="pt-BR" dirty="0">
              <a:solidFill>
                <a:srgbClr val="FFFF00"/>
              </a:solidFill>
            </a:endParaRPr>
          </a:p>
        </p:txBody>
      </p:sp>
      <p:pic>
        <p:nvPicPr>
          <p:cNvPr id="9218" name="Picture 2" descr="https://lh5.googleusercontent.com/ei_CiDWxcAb8TwQ1ueXBut2AFKpKtcES3ghXE16WQyOoaAK1o_A0bFzi8IoIdfJI3HPOGRBtxpKu_a_sN0CjXK3k6ExFjD5KQmDpBGX1UMIbMWOJIQYswbejIHdTzhnZzU15CZxqnPnaXnoGT6tD6CIGP168TxObrYvp5ejSKqafJVBK3y4DqKNJf5x1o_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" y="846324"/>
            <a:ext cx="8524875" cy="401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461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RELATÓRIOS</a:t>
            </a:r>
            <a:endParaRPr lang="pt-BR" dirty="0">
              <a:solidFill>
                <a:srgbClr val="FFFF00"/>
              </a:solidFill>
            </a:endParaRPr>
          </a:p>
        </p:txBody>
      </p:sp>
      <p:pic>
        <p:nvPicPr>
          <p:cNvPr id="10242" name="Picture 2" descr="https://lh5.googleusercontent.com/1zUdocVil9i7bsBxSgJsyt_E9GKLkRQzyNqP32vcSsYiDFqI1xuDKRW8hwY9J71jse_XBP7VhVNw-n-eN2I1kPkMz10Lq_V6O2jcmil3RAS6_JMg8XltzVNqB1VnoZQwW2teHURJEH489B68x4mLu7baXL9yNcRp99YkhVYgtmzsb-xIlbV6gyJY54An55w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80" y="1228165"/>
            <a:ext cx="8462214" cy="391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436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4824" y="584823"/>
            <a:ext cx="7704000" cy="477600"/>
          </a:xfrm>
        </p:spPr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FORMATOS DISPONÍVEIS DE RELATÓRIOS</a:t>
            </a:r>
            <a:endParaRPr lang="pt-BR" dirty="0">
              <a:solidFill>
                <a:srgbClr val="FFFF00"/>
              </a:solidFill>
            </a:endParaRPr>
          </a:p>
        </p:txBody>
      </p:sp>
      <p:pic>
        <p:nvPicPr>
          <p:cNvPr id="11266" name="Picture 2" descr="https://lh3.googleusercontent.com/cZImucMmOGO7GGq6s8fCNAV_PycF__YKAxYTh_fSierH4lMo2-1tRPGbignsKdfYB95UTo1J9zdIe7LJN-vb-gsxcPFGrErgYTSTkhDGeJgqLZxwWtQl4E0gkZrbWHiR_b4SyUd2Muz983thSUuKbofUZOCSEb4I8r8WoPIiKvV9RvWJu4-njJ_tMfOgETf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703" y="2482009"/>
            <a:ext cx="6481015" cy="101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638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352" y="145553"/>
            <a:ext cx="7704000" cy="477600"/>
          </a:xfrm>
        </p:spPr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ORÇAMENTO DO PROJETO</a:t>
            </a:r>
            <a:endParaRPr lang="pt-BR" dirty="0">
              <a:solidFill>
                <a:srgbClr val="FFFF00"/>
              </a:solidFill>
            </a:endParaRPr>
          </a:p>
        </p:txBody>
      </p:sp>
      <p:pic>
        <p:nvPicPr>
          <p:cNvPr id="12290" name="Picture 2" descr="https://lh6.googleusercontent.com/W46X3vReceo8pFi_YfUpu_EPwVeRQDQWa3HmhYcGciDZGGttRyKSPNjgv5Vc31fK5ztxJ2mZEp89__NrsdbzfKRFyWH7qtWbedNXKXrysVL3etPPHck4mMF3jY5Gd2AGAfhOeCvSxmHCjNdHD4UO_P4ug6ARRnWkpibnYC4l2nowgql9K8E6hrgy8WT2GJ5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632" y="1116292"/>
            <a:ext cx="573405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717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s://lh3.googleusercontent.com/5bu52XXJBBFruUrPeomWL-JN5FnVhrFQGK3jK8WvtqxEPPdq7YfYVlEfAWwqqmzcve8WwkaeLstbBJOxAuwNidq4QW05krUZbkhTJLXNNM9vNpuoOlA56DiWpYV-qJvFmUSn9d3MWLDtSDMhN3tMUO6DnUOryRfLemhxkzncCgt95Feordik9Q6ED-VR__D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643" y="431519"/>
            <a:ext cx="5695950" cy="387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1111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s://lh5.googleusercontent.com/Jl9itRSuUIO7p5qzM6ZQamwiPf-h_CtZ90oohgJ3VzbuX5672bjcNkOEYC8JXn3Pmm9BZEvT_8urPUZgMKBZGefnq1d9mhKC79fkmLauFRPqWjAw53tFqaIxdo8SH90erMcf3pK-xA32jkzjjXLvHBPGAVuY7JULwpbznmpYg95bHsuBO7jBmZz0wvrpmSo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407" y="301435"/>
            <a:ext cx="5115871" cy="466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8581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s://lh6.googleusercontent.com/npfkEDWK54l2nNRBGwNw5RzvEka522km3TLL_0Sy3LvsgEfWi-AwUHJTpZk8puFvbFnH4QLY7SiUvOZCdCCUBwOBKv_XfYW6qKpKQEeu4rymL2YETXVUhNGzSeC4WE3PfWOvT762YZyDPpccbsPfCFhVU_rPOr-C3vIYUwKbwt-2bfKlSrut4hBWSe6SQxA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184" y="1315756"/>
            <a:ext cx="6367067" cy="299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770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00"/>
                </a:solidFill>
              </a:rPr>
              <a:t>OBJETIVO GERAL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pt-BR" dirty="0"/>
              <a:t>O objetivo geral do sistema desenvolvido é facilitar a forma de atendimento ao público e aos funcionários, ajudando também a tornar o trabalho dos funcionários mais eficiente e eficaz. Assim, o histórico dos funcionários poderão ser encontrados mais facilmente.</a:t>
            </a:r>
          </a:p>
          <a:p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1298" name="Google Shape;1298;p45"/>
          <p:cNvSpPr/>
          <p:nvPr/>
        </p:nvSpPr>
        <p:spPr>
          <a:xfrm>
            <a:off x="7689075" y="3016325"/>
            <a:ext cx="150000" cy="1500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9" name="Google Shape;1299;p45"/>
          <p:cNvSpPr/>
          <p:nvPr/>
        </p:nvSpPr>
        <p:spPr>
          <a:xfrm>
            <a:off x="8107775" y="4364775"/>
            <a:ext cx="201600" cy="201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0" name="Google Shape;1300;p45"/>
          <p:cNvSpPr/>
          <p:nvPr/>
        </p:nvSpPr>
        <p:spPr>
          <a:xfrm>
            <a:off x="772500" y="2302650"/>
            <a:ext cx="150000" cy="1500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45"/>
          <p:cNvSpPr/>
          <p:nvPr/>
        </p:nvSpPr>
        <p:spPr>
          <a:xfrm>
            <a:off x="8330400" y="915100"/>
            <a:ext cx="83100" cy="831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45"/>
          <p:cNvSpPr/>
          <p:nvPr/>
        </p:nvSpPr>
        <p:spPr>
          <a:xfrm>
            <a:off x="1187175" y="551025"/>
            <a:ext cx="156900" cy="156900"/>
          </a:xfrm>
          <a:prstGeom prst="diamond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3" name="Google Shape;1303;p45"/>
          <p:cNvSpPr/>
          <p:nvPr/>
        </p:nvSpPr>
        <p:spPr>
          <a:xfrm>
            <a:off x="1235550" y="946575"/>
            <a:ext cx="60000" cy="60000"/>
          </a:xfrm>
          <a:prstGeom prst="diamond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4" name="Google Shape;1304;p45"/>
          <p:cNvSpPr/>
          <p:nvPr/>
        </p:nvSpPr>
        <p:spPr>
          <a:xfrm>
            <a:off x="1093200" y="3905263"/>
            <a:ext cx="83100" cy="831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5" name="Google Shape;1305;p45"/>
          <p:cNvSpPr/>
          <p:nvPr/>
        </p:nvSpPr>
        <p:spPr>
          <a:xfrm>
            <a:off x="1033950" y="4094388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06" name="Google Shape;1306;p45"/>
          <p:cNvCxnSpPr/>
          <p:nvPr/>
        </p:nvCxnSpPr>
        <p:spPr>
          <a:xfrm rot="10800000">
            <a:off x="8208575" y="2529400"/>
            <a:ext cx="0" cy="1738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CONCLUSÃO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 algn="just">
              <a:buNone/>
            </a:pPr>
            <a:r>
              <a:rPr lang="pt-BR" sz="1800" dirty="0"/>
              <a:t>A experiência de criar um software a partir zero foi de suma importância para todos os integrantes do grupo, desde o levantamento de requisitos até a implementação do código, pois nos possibilitou usar todos os nossos conhecimentos adquiridos ao longo do curso técnico em informática ofertado pela Escola Técnica de Brasília. Todo o processo de criação do projeto foi muito importante para o nosso desenvolvimento pessoal e também para o profissional. Atualmente, o Sistema de Recursos Humanos encontra-se com todas as suas funcionalidades implementadas atendendo as necessidades e regras de negócios da empresa. E atendendo todos os requisitos necessários para a empresa.</a:t>
            </a:r>
            <a:endParaRPr lang="pt-BR" sz="1800" dirty="0"/>
          </a:p>
          <a:p>
            <a:pPr marL="139700" indent="0">
              <a:buNone/>
            </a:pP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744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AGRADECIMENTOS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 algn="just">
              <a:buNone/>
            </a:pPr>
            <a:r>
              <a:rPr lang="pt-BR" dirty="0"/>
              <a:t>Agradecemos primeiramente a Deus, por nos dar força e sabedoria para concluirmos esse trabalho, agradecemos aos nossos familiares e aos nossos amigos que nos motivaram a não desistir ao longo de todo o curso. Agradecemos também todos os professores que tiveram paciência para transmitir seus conhecimentos para nós ao longo desses dois anos.</a:t>
            </a:r>
            <a:endParaRPr lang="pt-BR" dirty="0"/>
          </a:p>
          <a:p>
            <a:pPr marL="13970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0088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46"/>
          <p:cNvSpPr/>
          <p:nvPr/>
        </p:nvSpPr>
        <p:spPr>
          <a:xfrm flipH="1">
            <a:off x="874800" y="1032975"/>
            <a:ext cx="119100" cy="119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4" name="Google Shape;1314;p46"/>
          <p:cNvSpPr/>
          <p:nvPr/>
        </p:nvSpPr>
        <p:spPr>
          <a:xfrm flipH="1">
            <a:off x="2019700" y="4123200"/>
            <a:ext cx="144000" cy="14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5" name="Google Shape;1315;p46"/>
          <p:cNvSpPr/>
          <p:nvPr/>
        </p:nvSpPr>
        <p:spPr>
          <a:xfrm flipH="1">
            <a:off x="859350" y="2466425"/>
            <a:ext cx="150000" cy="1500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6" name="Google Shape;1316;p46"/>
          <p:cNvSpPr/>
          <p:nvPr/>
        </p:nvSpPr>
        <p:spPr>
          <a:xfrm flipH="1">
            <a:off x="6925150" y="1733375"/>
            <a:ext cx="144300" cy="14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7" name="Google Shape;1317;p46"/>
          <p:cNvSpPr/>
          <p:nvPr/>
        </p:nvSpPr>
        <p:spPr>
          <a:xfrm flipH="1">
            <a:off x="2050150" y="4395025"/>
            <a:ext cx="83100" cy="8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8" name="Google Shape;1318;p46"/>
          <p:cNvSpPr/>
          <p:nvPr/>
        </p:nvSpPr>
        <p:spPr>
          <a:xfrm flipH="1">
            <a:off x="7246725" y="4132800"/>
            <a:ext cx="144300" cy="14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9" name="Google Shape;1319;p46"/>
          <p:cNvSpPr/>
          <p:nvPr/>
        </p:nvSpPr>
        <p:spPr>
          <a:xfrm flipH="1">
            <a:off x="6955600" y="1991250"/>
            <a:ext cx="83400" cy="83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0" name="Google Shape;1320;p46"/>
          <p:cNvSpPr/>
          <p:nvPr/>
        </p:nvSpPr>
        <p:spPr>
          <a:xfrm flipH="1">
            <a:off x="7529525" y="1250000"/>
            <a:ext cx="144300" cy="1443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46"/>
          <p:cNvSpPr/>
          <p:nvPr/>
        </p:nvSpPr>
        <p:spPr>
          <a:xfrm flipH="1">
            <a:off x="862250" y="761375"/>
            <a:ext cx="144300" cy="14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2" name="Google Shape;1322;p46"/>
          <p:cNvSpPr/>
          <p:nvPr/>
        </p:nvSpPr>
        <p:spPr>
          <a:xfrm flipH="1">
            <a:off x="4058871" y="782250"/>
            <a:ext cx="102600" cy="1026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3" name="Google Shape;1323;p46"/>
          <p:cNvSpPr/>
          <p:nvPr/>
        </p:nvSpPr>
        <p:spPr>
          <a:xfrm>
            <a:off x="8330400" y="2159638"/>
            <a:ext cx="83100" cy="831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4" name="Google Shape;1324;p46"/>
          <p:cNvSpPr/>
          <p:nvPr/>
        </p:nvSpPr>
        <p:spPr>
          <a:xfrm>
            <a:off x="1093200" y="3905263"/>
            <a:ext cx="83100" cy="831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5" name="Google Shape;1325;p46"/>
          <p:cNvSpPr/>
          <p:nvPr/>
        </p:nvSpPr>
        <p:spPr>
          <a:xfrm>
            <a:off x="1033950" y="4094388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6" name="Google Shape;1326;p46"/>
          <p:cNvSpPr/>
          <p:nvPr/>
        </p:nvSpPr>
        <p:spPr>
          <a:xfrm flipH="1">
            <a:off x="5449175" y="642275"/>
            <a:ext cx="86100" cy="8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27" name="Google Shape;1327;p46"/>
          <p:cNvCxnSpPr/>
          <p:nvPr/>
        </p:nvCxnSpPr>
        <p:spPr>
          <a:xfrm rot="10800000">
            <a:off x="7318825" y="2903875"/>
            <a:ext cx="0" cy="10845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328" name="Google Shape;1328;p46"/>
          <p:cNvSpPr/>
          <p:nvPr/>
        </p:nvSpPr>
        <p:spPr>
          <a:xfrm flipH="1">
            <a:off x="7285325" y="4402825"/>
            <a:ext cx="67200" cy="67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29" name="Google Shape;1329;p46"/>
          <p:cNvCxnSpPr/>
          <p:nvPr/>
        </p:nvCxnSpPr>
        <p:spPr>
          <a:xfrm rot="10800000">
            <a:off x="2091700" y="305280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330" name="Google Shape;1330;p46"/>
          <p:cNvSpPr/>
          <p:nvPr/>
        </p:nvSpPr>
        <p:spPr>
          <a:xfrm flipH="1">
            <a:off x="1615850" y="1551450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1" name="Google Shape;1331;p46"/>
          <p:cNvSpPr/>
          <p:nvPr/>
        </p:nvSpPr>
        <p:spPr>
          <a:xfrm flipH="1">
            <a:off x="1646300" y="1736700"/>
            <a:ext cx="83100" cy="8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32" name="Google Shape;1332;p46"/>
          <p:cNvCxnSpPr/>
          <p:nvPr/>
        </p:nvCxnSpPr>
        <p:spPr>
          <a:xfrm rot="10800000">
            <a:off x="1687850" y="53892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333" name="Google Shape;1333;p46"/>
          <p:cNvSpPr/>
          <p:nvPr/>
        </p:nvSpPr>
        <p:spPr>
          <a:xfrm flipH="1">
            <a:off x="8069181" y="915677"/>
            <a:ext cx="80700" cy="80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4" name="Google Shape;1334;p46"/>
          <p:cNvSpPr/>
          <p:nvPr/>
        </p:nvSpPr>
        <p:spPr>
          <a:xfrm flipH="1">
            <a:off x="8060650" y="733725"/>
            <a:ext cx="97800" cy="9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5" name="Google Shape;1335;p46"/>
          <p:cNvSpPr/>
          <p:nvPr/>
        </p:nvSpPr>
        <p:spPr>
          <a:xfrm>
            <a:off x="5199300" y="4132788"/>
            <a:ext cx="83100" cy="831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6" name="Google Shape;1336;p46"/>
          <p:cNvSpPr/>
          <p:nvPr/>
        </p:nvSpPr>
        <p:spPr>
          <a:xfrm>
            <a:off x="5117375" y="4321913"/>
            <a:ext cx="246900" cy="2469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7" name="Google Shape;1337;p46"/>
          <p:cNvSpPr/>
          <p:nvPr/>
        </p:nvSpPr>
        <p:spPr>
          <a:xfrm>
            <a:off x="2673325" y="533750"/>
            <a:ext cx="201600" cy="2016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OBJETIVOS ESPECÍFICOS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pt-BR" dirty="0"/>
              <a:t>Oferecer um sistema automatizado com os dados e históricos dos funcionários, controlando a organização e agilizando os diversos tipos de processos realizados, podendo ser utilizado por qualquer dispositivo com acesso à internet dentro da instituição, porém de forma privada sendo permitido o acesso no sistema apenas por funcionários autorizados.</a:t>
            </a:r>
          </a:p>
          <a:p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46"/>
          <p:cNvSpPr/>
          <p:nvPr/>
        </p:nvSpPr>
        <p:spPr>
          <a:xfrm flipH="1">
            <a:off x="874800" y="1032975"/>
            <a:ext cx="119100" cy="119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4" name="Google Shape;1314;p46"/>
          <p:cNvSpPr/>
          <p:nvPr/>
        </p:nvSpPr>
        <p:spPr>
          <a:xfrm flipH="1">
            <a:off x="2019700" y="4123200"/>
            <a:ext cx="144000" cy="14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5" name="Google Shape;1315;p46"/>
          <p:cNvSpPr/>
          <p:nvPr/>
        </p:nvSpPr>
        <p:spPr>
          <a:xfrm flipH="1">
            <a:off x="859350" y="2466425"/>
            <a:ext cx="150000" cy="1500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6" name="Google Shape;1316;p46"/>
          <p:cNvSpPr/>
          <p:nvPr/>
        </p:nvSpPr>
        <p:spPr>
          <a:xfrm flipH="1">
            <a:off x="6925150" y="1733375"/>
            <a:ext cx="144300" cy="14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7" name="Google Shape;1317;p46"/>
          <p:cNvSpPr/>
          <p:nvPr/>
        </p:nvSpPr>
        <p:spPr>
          <a:xfrm flipH="1">
            <a:off x="2050150" y="4395025"/>
            <a:ext cx="83100" cy="8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8" name="Google Shape;1318;p46"/>
          <p:cNvSpPr/>
          <p:nvPr/>
        </p:nvSpPr>
        <p:spPr>
          <a:xfrm flipH="1">
            <a:off x="7246725" y="4132800"/>
            <a:ext cx="144300" cy="14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9" name="Google Shape;1319;p46"/>
          <p:cNvSpPr/>
          <p:nvPr/>
        </p:nvSpPr>
        <p:spPr>
          <a:xfrm flipH="1">
            <a:off x="6955600" y="1991250"/>
            <a:ext cx="83400" cy="83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0" name="Google Shape;1320;p46"/>
          <p:cNvSpPr/>
          <p:nvPr/>
        </p:nvSpPr>
        <p:spPr>
          <a:xfrm flipH="1">
            <a:off x="7529525" y="1250000"/>
            <a:ext cx="144300" cy="1443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46"/>
          <p:cNvSpPr/>
          <p:nvPr/>
        </p:nvSpPr>
        <p:spPr>
          <a:xfrm flipH="1">
            <a:off x="862250" y="761375"/>
            <a:ext cx="144300" cy="14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2" name="Google Shape;1322;p46"/>
          <p:cNvSpPr/>
          <p:nvPr/>
        </p:nvSpPr>
        <p:spPr>
          <a:xfrm flipH="1">
            <a:off x="4058871" y="782250"/>
            <a:ext cx="102600" cy="1026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3" name="Google Shape;1323;p46"/>
          <p:cNvSpPr/>
          <p:nvPr/>
        </p:nvSpPr>
        <p:spPr>
          <a:xfrm>
            <a:off x="8330400" y="2159638"/>
            <a:ext cx="83100" cy="831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4" name="Google Shape;1324;p46"/>
          <p:cNvSpPr/>
          <p:nvPr/>
        </p:nvSpPr>
        <p:spPr>
          <a:xfrm>
            <a:off x="1154466" y="5931068"/>
            <a:ext cx="45719" cy="45719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5" name="Google Shape;1325;p46"/>
          <p:cNvSpPr/>
          <p:nvPr/>
        </p:nvSpPr>
        <p:spPr>
          <a:xfrm>
            <a:off x="1033950" y="4094388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6" name="Google Shape;1326;p46"/>
          <p:cNvSpPr/>
          <p:nvPr/>
        </p:nvSpPr>
        <p:spPr>
          <a:xfrm flipH="1">
            <a:off x="5449175" y="642275"/>
            <a:ext cx="86100" cy="8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27" name="Google Shape;1327;p46"/>
          <p:cNvCxnSpPr/>
          <p:nvPr/>
        </p:nvCxnSpPr>
        <p:spPr>
          <a:xfrm rot="10800000">
            <a:off x="7318825" y="2903875"/>
            <a:ext cx="0" cy="10845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328" name="Google Shape;1328;p46"/>
          <p:cNvSpPr/>
          <p:nvPr/>
        </p:nvSpPr>
        <p:spPr>
          <a:xfrm flipH="1">
            <a:off x="7285325" y="4402825"/>
            <a:ext cx="67200" cy="67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29" name="Google Shape;1329;p46"/>
          <p:cNvCxnSpPr/>
          <p:nvPr/>
        </p:nvCxnSpPr>
        <p:spPr>
          <a:xfrm rot="10800000">
            <a:off x="2091700" y="305280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330" name="Google Shape;1330;p46"/>
          <p:cNvSpPr/>
          <p:nvPr/>
        </p:nvSpPr>
        <p:spPr>
          <a:xfrm flipH="1">
            <a:off x="1615850" y="1551450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1" name="Google Shape;1331;p46"/>
          <p:cNvSpPr/>
          <p:nvPr/>
        </p:nvSpPr>
        <p:spPr>
          <a:xfrm flipH="1">
            <a:off x="1646300" y="1736700"/>
            <a:ext cx="83100" cy="8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32" name="Google Shape;1332;p46"/>
          <p:cNvCxnSpPr/>
          <p:nvPr/>
        </p:nvCxnSpPr>
        <p:spPr>
          <a:xfrm rot="10800000">
            <a:off x="1687850" y="53892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333" name="Google Shape;1333;p46"/>
          <p:cNvSpPr/>
          <p:nvPr/>
        </p:nvSpPr>
        <p:spPr>
          <a:xfrm flipH="1">
            <a:off x="8069181" y="915677"/>
            <a:ext cx="80700" cy="80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4" name="Google Shape;1334;p46"/>
          <p:cNvSpPr/>
          <p:nvPr/>
        </p:nvSpPr>
        <p:spPr>
          <a:xfrm flipH="1">
            <a:off x="8060650" y="733725"/>
            <a:ext cx="97800" cy="9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5" name="Google Shape;1335;p46"/>
          <p:cNvSpPr/>
          <p:nvPr/>
        </p:nvSpPr>
        <p:spPr>
          <a:xfrm>
            <a:off x="5199300" y="4132788"/>
            <a:ext cx="83100" cy="831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6" name="Google Shape;1336;p46"/>
          <p:cNvSpPr/>
          <p:nvPr/>
        </p:nvSpPr>
        <p:spPr>
          <a:xfrm>
            <a:off x="5117375" y="4321913"/>
            <a:ext cx="246900" cy="2469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7" name="Google Shape;1337;p46"/>
          <p:cNvSpPr/>
          <p:nvPr/>
        </p:nvSpPr>
        <p:spPr>
          <a:xfrm>
            <a:off x="2673325" y="533750"/>
            <a:ext cx="201600" cy="2016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4000" cy="540000"/>
          </a:xfrm>
        </p:spPr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TECNOLOGIAS UTILIZADAS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86" y="1640216"/>
            <a:ext cx="1016438" cy="1205044"/>
          </a:xfrm>
          <a:prstGeom prst="rect">
            <a:avLst/>
          </a:prstGeom>
        </p:spPr>
      </p:pic>
      <p:pic>
        <p:nvPicPr>
          <p:cNvPr id="2050" name="Picture 2" descr="Ver a imagem de orige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75" y="1642510"/>
            <a:ext cx="967707" cy="130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er a imagem de orige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9875838"/>
            <a:ext cx="4480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gangofcrypto.com/wp-content/uploads/2020/07/github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725" y="3763413"/>
            <a:ext cx="981440" cy="102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4856" y="1694627"/>
            <a:ext cx="1535683" cy="1140380"/>
          </a:xfrm>
          <a:prstGeom prst="rect">
            <a:avLst/>
          </a:prstGeom>
        </p:spPr>
      </p:pic>
      <p:pic>
        <p:nvPicPr>
          <p:cNvPr id="2060" name="Picture 12" descr="https://www.fileeagle.com/data/2015/07/MySQL-Workbench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537" y="1449387"/>
            <a:ext cx="1604275" cy="160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tps://dkrn4sk0rn31v.cloudfront.net/2020/05/05155458/Logo-NetBeans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05" y="3840180"/>
            <a:ext cx="1977125" cy="1024162"/>
          </a:xfrm>
          <a:prstGeom prst="rect">
            <a:avLst/>
          </a:prstGeom>
          <a:blipFill>
            <a:blip r:embed="rId10"/>
            <a:tile tx="0" ty="0" sx="100000" sy="100000" flip="none" algn="tl"/>
          </a:blipFill>
          <a:effectLst>
            <a:outerShdw blurRad="50800" dist="50800" dir="5400000" algn="ctr" rotWithShape="0">
              <a:schemeClr val="bg2"/>
            </a:outerShdw>
          </a:effectLst>
        </p:spPr>
      </p:pic>
      <p:pic>
        <p:nvPicPr>
          <p:cNvPr id="2068" name="Picture 20" descr="https://macin.files.wordpress.com/2014/10/astah-community-6_9_0-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150" y="3707286"/>
            <a:ext cx="1600668" cy="128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429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REGRAS DE NEGÓCIO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pt-BR" dirty="0"/>
              <a:t>Os funcionários entram em contato com o secretário escolar a procura de dados o qual necessitam para determinada atividade, se estiver ao alcance da escola e tudo correto, a mesma procura e fornece os mesmos. Em seguida, os dados são entregues ao funcionário. Todo esse processo é feito pelo sistema da escola onde estão inseridos e guardados o histórico de todos os funcionários.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0331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REGRAS DE NEGÓCIO ESPECÍFICAS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0000" y="1152475"/>
            <a:ext cx="7704000" cy="3087831"/>
          </a:xfrm>
        </p:spPr>
        <p:txBody>
          <a:bodyPr/>
          <a:lstStyle/>
          <a:p>
            <a:pPr algn="just" fontAlgn="base"/>
            <a:r>
              <a:rPr lang="pt-BR" sz="2000" dirty="0"/>
              <a:t>O contato com a escola é realizado pessoalmente, por </a:t>
            </a:r>
            <a:r>
              <a:rPr lang="pt-BR" sz="2000" dirty="0" err="1"/>
              <a:t>email</a:t>
            </a:r>
            <a:r>
              <a:rPr lang="pt-BR" sz="2000" dirty="0"/>
              <a:t>, telefone ou </a:t>
            </a:r>
            <a:r>
              <a:rPr lang="pt-BR" sz="2000" dirty="0" err="1"/>
              <a:t>instagram</a:t>
            </a:r>
            <a:r>
              <a:rPr lang="pt-BR" sz="2000" dirty="0"/>
              <a:t>.</a:t>
            </a:r>
          </a:p>
          <a:p>
            <a:pPr algn="just" fontAlgn="base"/>
            <a:r>
              <a:rPr lang="pt-BR" sz="2000" dirty="0"/>
              <a:t>A escola procura os dados do funcionário e verifica se tudo está correto.</a:t>
            </a:r>
          </a:p>
          <a:p>
            <a:pPr algn="just" fontAlgn="base"/>
            <a:r>
              <a:rPr lang="pt-BR" sz="2000" dirty="0"/>
              <a:t>A instituição deve aprovar e autorizar a entrega de dados ou históricos.</a:t>
            </a:r>
          </a:p>
          <a:p>
            <a:pPr algn="just" fontAlgn="base"/>
            <a:r>
              <a:rPr lang="pt-BR" sz="2000" dirty="0"/>
              <a:t>Todo o processo de registros será realizado pelo sistema da escola.</a:t>
            </a:r>
          </a:p>
          <a:p>
            <a:pPr algn="just" fontAlgn="base"/>
            <a:r>
              <a:rPr lang="pt-BR" sz="2000" dirty="0"/>
              <a:t>Todos os registros se encontram no sistema da escola.</a:t>
            </a:r>
          </a:p>
          <a:p>
            <a:pPr algn="just" fontAlgn="base"/>
            <a:r>
              <a:rPr lang="pt-BR" sz="2000" dirty="0"/>
              <a:t>Todos os registros de professores ficaram guardados no sistema da escola.</a:t>
            </a:r>
          </a:p>
          <a:p>
            <a:pPr marL="139700" indent="0">
              <a:buNone/>
            </a:pP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622783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REQUISITOS FUNCIONAIS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fontAlgn="base"/>
            <a:r>
              <a:rPr lang="pt-BR" sz="1600" dirty="0"/>
              <a:t>‌Manter Cidade: Permite que o usuário autorizado possa cadastrar, listar, alterar, ativar, desativar e excluir cidades no sistemas;</a:t>
            </a:r>
          </a:p>
          <a:p>
            <a:pPr algn="just" fontAlgn="base"/>
            <a:r>
              <a:rPr lang="pt-BR" sz="1600" dirty="0"/>
              <a:t>‌Manter </a:t>
            </a:r>
            <a:r>
              <a:rPr lang="pt-BR" sz="1600" dirty="0" err="1"/>
              <a:t>Cre</a:t>
            </a:r>
            <a:r>
              <a:rPr lang="pt-BR" sz="1600" dirty="0"/>
              <a:t>: Permite que o usuário autorizado possa cadastrar, listar, alterar, ativar, desativar e excluir Conselhos Regionais de Ensino (</a:t>
            </a:r>
            <a:r>
              <a:rPr lang="pt-BR" sz="1600" dirty="0" err="1"/>
              <a:t>CREs</a:t>
            </a:r>
            <a:r>
              <a:rPr lang="pt-BR" sz="1600" dirty="0"/>
              <a:t>) no sistema;</a:t>
            </a:r>
          </a:p>
          <a:p>
            <a:pPr algn="just" fontAlgn="base"/>
            <a:r>
              <a:rPr lang="pt-BR" sz="1600" dirty="0"/>
              <a:t>‌Manter Empregado: Permite que o usuário autorizado possa cadastrar, listar, alterar, ativar, desativar e excluir o empregado no sistema;</a:t>
            </a:r>
          </a:p>
          <a:p>
            <a:pPr algn="just" fontAlgn="base"/>
            <a:r>
              <a:rPr lang="pt-BR" sz="1600" dirty="0"/>
              <a:t>‌Manter Endereço: Permite que o usuário autorizado possa cadastrar, listar, ativar, desativar, excluir e alterar endereços no sistema;</a:t>
            </a:r>
          </a:p>
          <a:p>
            <a:pPr algn="just" fontAlgn="base"/>
            <a:r>
              <a:rPr lang="pt-BR" sz="1600" dirty="0"/>
              <a:t>‌Manter Especial: Permite que o usuário autorizado possa cadastrar, listar, excluir, ativar, desativar e alterar a entidade especial no sistema;</a:t>
            </a:r>
          </a:p>
          <a:p>
            <a:pPr algn="just" fontAlgn="base"/>
            <a:r>
              <a:rPr lang="pt-BR" sz="1600" dirty="0"/>
              <a:t>‌Manter Estado: Permite que o usuário autorizado possa cadastrar, listar, excluir, ativar, desativar e alterar os estados no sistema;</a:t>
            </a:r>
          </a:p>
          <a:p>
            <a:pPr algn="just" fontAlgn="base"/>
            <a:r>
              <a:rPr lang="pt-BR" sz="1600" dirty="0"/>
              <a:t>‌Manter Etnia: Permite que o usuário autorizado possa cadastrar, listar, excluir, ativar, desativar e alterar etnia no sistema;</a:t>
            </a:r>
          </a:p>
          <a:p>
            <a:pPr marL="139700" indent="0">
              <a:buNone/>
            </a:pP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2570150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0000" y="251012"/>
            <a:ext cx="7704000" cy="4352363"/>
          </a:xfrm>
        </p:spPr>
        <p:txBody>
          <a:bodyPr/>
          <a:lstStyle/>
          <a:p>
            <a:pPr algn="just" fontAlgn="base"/>
            <a:r>
              <a:rPr lang="pt-BR" sz="1800" dirty="0"/>
              <a:t>‌Manter Experiência: Permite que o usuário autorizado possa cadastrar, listar, excluir, ativar, desativar e alterar experiência profissional no sistema;</a:t>
            </a:r>
          </a:p>
          <a:p>
            <a:pPr algn="just" fontAlgn="base"/>
            <a:r>
              <a:rPr lang="pt-BR" sz="1800" dirty="0"/>
              <a:t>‌Manter Formação: Permite que o usuário autorizado possa cadastrar, listar, excluir, ativar, desativar e alterar formação no sistema;</a:t>
            </a:r>
          </a:p>
          <a:p>
            <a:pPr algn="just" fontAlgn="base"/>
            <a:r>
              <a:rPr lang="pt-BR" sz="1800" dirty="0"/>
              <a:t>‌Manter Função: Permite que o usuário autorizado possa cadastrar, listar, excluir, ativar, desativar e alterar funções no sistema;</a:t>
            </a:r>
          </a:p>
          <a:p>
            <a:pPr algn="just" fontAlgn="base"/>
            <a:r>
              <a:rPr lang="pt-BR" sz="1800" dirty="0"/>
              <a:t>‌Manter Nacionalidade: Permite que o usuário autorizado possa cadastrar, listar, excluir, ativar, desativar e alterar nacionalidades no sistema;</a:t>
            </a:r>
          </a:p>
          <a:p>
            <a:pPr algn="just" fontAlgn="base"/>
            <a:r>
              <a:rPr lang="pt-BR" sz="1800" dirty="0"/>
              <a:t>‌Manter País: Permite que o usuário autorizado possa cadastrar, listar, excluir, ativar, desativar e alterar países;</a:t>
            </a:r>
          </a:p>
          <a:p>
            <a:pPr algn="just" fontAlgn="base"/>
            <a:r>
              <a:rPr lang="pt-BR" sz="1800" dirty="0"/>
              <a:t> ‌Manter Perfil: Permite que o usuário autorizado possa cadastrar, listar, excluir, ativar, desativar e alterar perfis de usuários do sistema;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7339735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 &amp; Futuristic Style Computer Theme for College by Slidesgo">
  <a:themeElements>
    <a:clrScheme name="Simple Light">
      <a:dk1>
        <a:srgbClr val="FFFFFF"/>
      </a:dk1>
      <a:lt1>
        <a:srgbClr val="CBE125"/>
      </a:lt1>
      <a:dk2>
        <a:srgbClr val="110A52"/>
      </a:dk2>
      <a:lt2>
        <a:srgbClr val="6FF0EB"/>
      </a:lt2>
      <a:accent1>
        <a:srgbClr val="DB25E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962</Words>
  <Application>Microsoft Office PowerPoint</Application>
  <PresentationFormat>Apresentação na tela (16:9)</PresentationFormat>
  <Paragraphs>77</Paragraphs>
  <Slides>31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41" baseType="lpstr">
      <vt:lpstr>Roboto Condensed Light</vt:lpstr>
      <vt:lpstr>Roboto</vt:lpstr>
      <vt:lpstr>Lato</vt:lpstr>
      <vt:lpstr>Livvic</vt:lpstr>
      <vt:lpstr>Arial</vt:lpstr>
      <vt:lpstr>Itim</vt:lpstr>
      <vt:lpstr>Anton</vt:lpstr>
      <vt:lpstr>Roboto Mono Medium</vt:lpstr>
      <vt:lpstr>Roboto Mono</vt:lpstr>
      <vt:lpstr>Geometric &amp; Futuristic Style Computer Theme for College by Slidesgo</vt:lpstr>
      <vt:lpstr>SISTEMA DE RECURSOS HUMANOS</vt:lpstr>
      <vt:lpstr>INTRODUÇÃO</vt:lpstr>
      <vt:lpstr>OBJETIVO GERAL</vt:lpstr>
      <vt:lpstr>OBJETIVOS ESPECÍFICOS</vt:lpstr>
      <vt:lpstr>TECNOLOGIAS UTILIZADAS</vt:lpstr>
      <vt:lpstr>REGRAS DE NEGÓCIO</vt:lpstr>
      <vt:lpstr>REGRAS DE NEGÓCIO ESPECÍFICAS</vt:lpstr>
      <vt:lpstr>REQUISITOS FUNCIONAIS</vt:lpstr>
      <vt:lpstr>Apresentação do PowerPoint</vt:lpstr>
      <vt:lpstr>Apresentação do PowerPoint</vt:lpstr>
      <vt:lpstr>REQUISITOS NÃO FUNCIONAIS</vt:lpstr>
      <vt:lpstr>DIAGRAMA GERAL DE CASO DE USO</vt:lpstr>
      <vt:lpstr>DIAGRAMA DE CASO DE USO ESPECÍFICO</vt:lpstr>
      <vt:lpstr>ESPECIFICAÇÃO DE CASO DE USO CADASTRAR EMPREGADO</vt:lpstr>
      <vt:lpstr>DIAGRAMA DE SEQUÊNCIA CADASTRAR EMPREGADO</vt:lpstr>
      <vt:lpstr>DIAGRAMA DE CLASSES</vt:lpstr>
      <vt:lpstr>MER</vt:lpstr>
      <vt:lpstr>INTERFACES</vt:lpstr>
      <vt:lpstr>TELA LOGIN</vt:lpstr>
      <vt:lpstr>TELA CADASTRAR USUÁRIO</vt:lpstr>
      <vt:lpstr>LISTA DE TELEFONES</vt:lpstr>
      <vt:lpstr>LISTA DE FORMAÇÕES</vt:lpstr>
      <vt:lpstr>LISTA DE EMPREGADOS</vt:lpstr>
      <vt:lpstr>RELATÓRIOS</vt:lpstr>
      <vt:lpstr>FORMATOS DISPONÍVEIS DE RELATÓRIOS</vt:lpstr>
      <vt:lpstr>ORÇAMENTO DO PROJETO</vt:lpstr>
      <vt:lpstr>Apresentação do PowerPoint</vt:lpstr>
      <vt:lpstr>Apresentação do PowerPoint</vt:lpstr>
      <vt:lpstr>Apresentação do PowerPoint</vt:lpstr>
      <vt:lpstr>CONCLUSÃO</vt:lpstr>
      <vt:lpstr>AGRADECIMENTOS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RECURSOS HUMANOS</dc:title>
  <dc:creator>Principal</dc:creator>
  <cp:lastModifiedBy>Principal</cp:lastModifiedBy>
  <cp:revision>17</cp:revision>
  <dcterms:modified xsi:type="dcterms:W3CDTF">2022-12-06T00:40:26Z</dcterms:modified>
</cp:coreProperties>
</file>