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67" r:id="rId2"/>
    <p:sldId id="269" r:id="rId3"/>
    <p:sldId id="268" r:id="rId4"/>
    <p:sldId id="284" r:id="rId5"/>
    <p:sldId id="270" r:id="rId6"/>
    <p:sldId id="271" r:id="rId7"/>
    <p:sldId id="272" r:id="rId8"/>
    <p:sldId id="273" r:id="rId9"/>
    <p:sldId id="280" r:id="rId10"/>
    <p:sldId id="281" r:id="rId11"/>
    <p:sldId id="282" r:id="rId12"/>
    <p:sldId id="274" r:id="rId13"/>
    <p:sldId id="285" r:id="rId14"/>
    <p:sldId id="283" r:id="rId15"/>
    <p:sldId id="275" r:id="rId16"/>
    <p:sldId id="276" r:id="rId17"/>
    <p:sldId id="277" r:id="rId18"/>
    <p:sldId id="28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64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73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00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64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00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92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88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SzPct val="100000"/>
              <a:buFont typeface="Roboto"/>
              <a:defRPr sz="4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  <p:sp>
        <p:nvSpPr>
          <p:cNvPr id="19" name="Shape 19"/>
          <p:cNvSpPr/>
          <p:nvPr/>
        </p:nvSpPr>
        <p:spPr>
          <a:xfrm rot="-5400000">
            <a:off x="-35250" y="2768647"/>
            <a:ext cx="2401500" cy="2331000"/>
          </a:xfrm>
          <a:prstGeom prst="diagStrip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2" name="Shape 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6FA8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CFE2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3D85C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 4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Shape 4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buSzPct val="100000"/>
              <a:buFont typeface="Arial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39247F9-5051-48EC-9569-790C94211B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191" y="3854195"/>
            <a:ext cx="915007" cy="1055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3" name="Shape 5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7" name="Shape 6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4" name="Shape 7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6" name="Shape 9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4" name="Shape 104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Shape 109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10" name="Shape 11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‹n.º›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uizhfraraujo/set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LUIZHBD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3158500" y="1565150"/>
            <a:ext cx="5624700" cy="15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BR" b="1" dirty="0">
                <a:latin typeface="Arial" charset="0"/>
                <a:ea typeface="Arial" charset="0"/>
                <a:cs typeface="Arial" charset="0"/>
              </a:rPr>
              <a:t>Consumindo API </a:t>
            </a:r>
            <a:r>
              <a:rPr lang="pt-BR" b="1" dirty="0" err="1">
                <a:latin typeface="Arial" charset="0"/>
                <a:ea typeface="Arial" charset="0"/>
                <a:cs typeface="Arial" charset="0"/>
              </a:rPr>
              <a:t>Rest</a:t>
            </a:r>
            <a:r>
              <a:rPr lang="pt-BR" b="1" dirty="0">
                <a:latin typeface="Arial" charset="0"/>
                <a:ea typeface="Arial" charset="0"/>
                <a:cs typeface="Arial" charset="0"/>
              </a:rPr>
              <a:t> com Angular/</a:t>
            </a:r>
            <a:r>
              <a:rPr lang="pt-BR" b="1" dirty="0" err="1">
                <a:latin typeface="Arial" charset="0"/>
                <a:ea typeface="Arial" charset="0"/>
                <a:cs typeface="Arial" charset="0"/>
              </a:rPr>
              <a:t>Ionic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dirty="0">
                <a:latin typeface="Arial" charset="0"/>
                <a:ea typeface="Arial" charset="0"/>
                <a:cs typeface="Arial" charset="0"/>
              </a:rPr>
            </a:br>
            <a:endParaRPr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1"/>
          </p:nvPr>
        </p:nvSpPr>
        <p:spPr>
          <a:xfrm>
            <a:off x="5464950" y="43821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dirty="0">
                <a:latin typeface="Arial" charset="0"/>
                <a:ea typeface="Arial" charset="0"/>
                <a:cs typeface="Arial" charset="0"/>
              </a:rPr>
              <a:t>Bambuí, 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28 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de agosto de2019</a:t>
            </a:r>
          </a:p>
        </p:txBody>
      </p:sp>
      <p:pic>
        <p:nvPicPr>
          <p:cNvPr id="207" name="Shape 207" descr="logo circul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025" y="0"/>
            <a:ext cx="1508000" cy="14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64050" y="14852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Roboto"/>
              </a:rPr>
              <a:t>IV SEMANA DE ENGENHARIA, TECNOLOGIA E COMPUTAÇÃO</a:t>
            </a:r>
          </a:p>
        </p:txBody>
      </p:sp>
      <p:pic>
        <p:nvPicPr>
          <p:cNvPr id="209" name="Shape 209" descr="logo if.png"/>
          <p:cNvPicPr preferRelativeResize="0"/>
          <p:nvPr/>
        </p:nvPicPr>
        <p:blipFill rotWithShape="1">
          <a:blip r:embed="rId4">
            <a:alphaModFix/>
          </a:blip>
          <a:srcRect b="23453"/>
          <a:stretch/>
        </p:blipFill>
        <p:spPr>
          <a:xfrm>
            <a:off x="76200" y="3795200"/>
            <a:ext cx="1102200" cy="124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5236350" y="29343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Luiz Henrique de F. R. Araújo</a:t>
            </a:r>
            <a:endParaRPr lang="pt-BR" sz="18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/>
              <a:t>O que é </a:t>
            </a:r>
            <a:r>
              <a:rPr lang="pt-BR" sz="3200" b="1" dirty="0" err="1" smtClean="0"/>
              <a:t>Ionic</a:t>
            </a:r>
            <a:r>
              <a:rPr lang="pt-BR" sz="3200" b="1" dirty="0" smtClean="0"/>
              <a:t>?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54298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A versão 4 do </a:t>
            </a:r>
            <a:r>
              <a:rPr lang="pt-BR" sz="2200" dirty="0" err="1">
                <a:solidFill>
                  <a:srgbClr val="FFFFFF"/>
                </a:solidFill>
              </a:rPr>
              <a:t>I</a:t>
            </a:r>
            <a:r>
              <a:rPr lang="pt-BR" sz="2200" dirty="0" err="1" smtClean="0">
                <a:solidFill>
                  <a:srgbClr val="FFFFFF"/>
                </a:solidFill>
              </a:rPr>
              <a:t>onic</a:t>
            </a:r>
            <a:r>
              <a:rPr lang="pt-BR" sz="2200" dirty="0" smtClean="0">
                <a:solidFill>
                  <a:srgbClr val="FFFFFF"/>
                </a:solidFill>
              </a:rPr>
              <a:t> foi </a:t>
            </a:r>
            <a:r>
              <a:rPr lang="pt-BR" sz="2200" dirty="0" err="1" smtClean="0">
                <a:solidFill>
                  <a:srgbClr val="FFFFFF"/>
                </a:solidFill>
              </a:rPr>
              <a:t>reprojetada</a:t>
            </a:r>
            <a:r>
              <a:rPr lang="pt-BR" sz="2200" dirty="0" smtClean="0">
                <a:solidFill>
                  <a:srgbClr val="FFFFFF"/>
                </a:solidFill>
              </a:rPr>
              <a:t> para que funcione como uma biblioteca independente de componentes Web. Pode ser usada com </a:t>
            </a:r>
            <a:r>
              <a:rPr lang="pt-BR" sz="2200" dirty="0" err="1" smtClean="0">
                <a:solidFill>
                  <a:srgbClr val="FFFFFF"/>
                </a:solidFill>
              </a:rPr>
              <a:t>Vue</a:t>
            </a:r>
            <a:r>
              <a:rPr lang="pt-BR" sz="2200" dirty="0" smtClean="0">
                <a:solidFill>
                  <a:srgbClr val="FFFFFF"/>
                </a:solidFill>
              </a:rPr>
              <a:t>, Angular, </a:t>
            </a:r>
            <a:r>
              <a:rPr lang="pt-BR" sz="2200" dirty="0" err="1" smtClean="0">
                <a:solidFill>
                  <a:srgbClr val="FFFFFF"/>
                </a:solidFill>
              </a:rPr>
              <a:t>React</a:t>
            </a:r>
            <a:r>
              <a:rPr lang="pt-BR" sz="2200" dirty="0" smtClean="0">
                <a:solidFill>
                  <a:srgbClr val="FFFFFF"/>
                </a:solidFill>
              </a:rPr>
              <a:t> ou </a:t>
            </a:r>
            <a:r>
              <a:rPr lang="pt-BR" sz="2200" dirty="0" err="1" smtClean="0">
                <a:solidFill>
                  <a:srgbClr val="FFFFFF"/>
                </a:solidFill>
              </a:rPr>
              <a:t>Js</a:t>
            </a:r>
            <a:r>
              <a:rPr lang="pt-BR" sz="2200" dirty="0" smtClean="0">
                <a:solidFill>
                  <a:srgbClr val="FFFFFF"/>
                </a:solidFill>
              </a:rPr>
              <a:t> puro.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1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/>
              <a:t>O que é </a:t>
            </a:r>
            <a:r>
              <a:rPr lang="pt-BR" sz="3200" b="1" dirty="0" err="1" smtClean="0"/>
              <a:t>Ionic</a:t>
            </a:r>
            <a:r>
              <a:rPr lang="pt-BR" sz="3200" b="1" dirty="0" smtClean="0"/>
              <a:t>?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54298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Ionic</a:t>
            </a:r>
            <a:r>
              <a:rPr lang="pt-BR" sz="2200" dirty="0" smtClean="0">
                <a:solidFill>
                  <a:srgbClr val="FFFFFF"/>
                </a:solidFill>
              </a:rPr>
              <a:t> é um framework criado em 2013 para desenvolvimento de aplicações híbridas, isso faz com que ele possa ser executado na web, mobile e desktop.</a:t>
            </a: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A versão 4 do </a:t>
            </a:r>
            <a:r>
              <a:rPr lang="pt-BR" sz="2200" dirty="0" err="1" smtClean="0">
                <a:solidFill>
                  <a:srgbClr val="FFFFFF"/>
                </a:solidFill>
              </a:rPr>
              <a:t>ionic</a:t>
            </a:r>
            <a:r>
              <a:rPr lang="pt-BR" sz="2200" dirty="0" smtClean="0">
                <a:solidFill>
                  <a:srgbClr val="FFFFFF"/>
                </a:solidFill>
              </a:rPr>
              <a:t> foi </a:t>
            </a:r>
            <a:r>
              <a:rPr lang="pt-BR" sz="2200" dirty="0" err="1" smtClean="0">
                <a:solidFill>
                  <a:srgbClr val="FFFFFF"/>
                </a:solidFill>
              </a:rPr>
              <a:t>reprojetada</a:t>
            </a:r>
            <a:r>
              <a:rPr lang="pt-BR" sz="2200" dirty="0" smtClean="0">
                <a:solidFill>
                  <a:srgbClr val="FFFFFF"/>
                </a:solidFill>
              </a:rPr>
              <a:t> </a:t>
            </a:r>
            <a:r>
              <a:rPr lang="pt-BR" sz="2200" dirty="0" smtClean="0">
                <a:solidFill>
                  <a:srgbClr val="FFFFFF"/>
                </a:solidFill>
              </a:rPr>
              <a:t>para que funcione como uma biblioteca independente de componentes Web. Pode ser usada com </a:t>
            </a:r>
            <a:r>
              <a:rPr lang="pt-BR" sz="2200" dirty="0" err="1" smtClean="0">
                <a:solidFill>
                  <a:srgbClr val="FFFFFF"/>
                </a:solidFill>
              </a:rPr>
              <a:t>Vue</a:t>
            </a:r>
            <a:r>
              <a:rPr lang="pt-BR" sz="2200" dirty="0" smtClean="0">
                <a:solidFill>
                  <a:srgbClr val="FFFFFF"/>
                </a:solidFill>
              </a:rPr>
              <a:t>, Angular, </a:t>
            </a:r>
            <a:r>
              <a:rPr lang="pt-BR" sz="2200" dirty="0" err="1" smtClean="0">
                <a:solidFill>
                  <a:srgbClr val="FFFFFF"/>
                </a:solidFill>
              </a:rPr>
              <a:t>React</a:t>
            </a:r>
            <a:r>
              <a:rPr lang="pt-BR" sz="2200" dirty="0" smtClean="0">
                <a:solidFill>
                  <a:srgbClr val="FFFFFF"/>
                </a:solidFill>
              </a:rPr>
              <a:t> ou </a:t>
            </a:r>
            <a:r>
              <a:rPr lang="pt-BR" sz="2200" dirty="0" err="1" smtClean="0">
                <a:solidFill>
                  <a:srgbClr val="FFFFFF"/>
                </a:solidFill>
              </a:rPr>
              <a:t>Js</a:t>
            </a:r>
            <a:r>
              <a:rPr lang="pt-BR" sz="2200" dirty="0" smtClean="0">
                <a:solidFill>
                  <a:srgbClr val="FFFFFF"/>
                </a:solidFill>
              </a:rPr>
              <a:t> puro.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5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30988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3600" b="1" dirty="0" smtClean="0">
                <a:latin typeface="Arial" charset="0"/>
                <a:ea typeface="Arial" charset="0"/>
                <a:cs typeface="Arial" charset="0"/>
              </a:rPr>
              <a:t>DESENVOLVIMENTO</a:t>
            </a:r>
            <a:endParaRPr lang="pt-BR" sz="4000" b="1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 smtClean="0"/>
              <a:t>Tecnologias e Ferramentas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54298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NestJS</a:t>
            </a:r>
            <a:endParaRPr lang="pt-BR" sz="2200" dirty="0" smtClean="0">
              <a:solidFill>
                <a:srgbClr val="FFFFFF"/>
              </a:solidFill>
            </a:endParaRP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MongoDB</a:t>
            </a:r>
            <a:endParaRPr lang="pt-BR" sz="2200" dirty="0" smtClean="0">
              <a:solidFill>
                <a:srgbClr val="FFFFFF"/>
              </a:solidFill>
            </a:endParaRP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Ionic</a:t>
            </a:r>
            <a:r>
              <a:rPr lang="pt-BR" sz="2200" dirty="0" smtClean="0">
                <a:solidFill>
                  <a:srgbClr val="FFFFFF"/>
                </a:solidFill>
              </a:rPr>
              <a:t> + Angular</a:t>
            </a: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Typescript</a:t>
            </a:r>
            <a:endParaRPr lang="pt-BR" sz="2200" dirty="0" smtClean="0">
              <a:solidFill>
                <a:srgbClr val="FFFFFF"/>
              </a:solidFill>
            </a:endParaRP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err="1" smtClean="0">
                <a:solidFill>
                  <a:srgbClr val="FFFFFF"/>
                </a:solidFill>
              </a:rPr>
              <a:t>VSCode</a:t>
            </a:r>
            <a:r>
              <a:rPr lang="pt-BR" sz="2200" dirty="0" smtClean="0">
                <a:solidFill>
                  <a:srgbClr val="FFFFFF"/>
                </a:solidFill>
              </a:rPr>
              <a:t>, </a:t>
            </a:r>
            <a:r>
              <a:rPr lang="pt-BR" sz="2200" dirty="0" err="1" smtClean="0">
                <a:solidFill>
                  <a:srgbClr val="FFFFFF"/>
                </a:solidFill>
              </a:rPr>
              <a:t>Insomnia</a:t>
            </a:r>
            <a:r>
              <a:rPr lang="pt-BR" sz="2200" dirty="0" smtClean="0">
                <a:solidFill>
                  <a:srgbClr val="FFFFFF"/>
                </a:solidFill>
              </a:rPr>
              <a:t>, </a:t>
            </a:r>
            <a:r>
              <a:rPr lang="pt-BR" sz="2200" dirty="0" err="1" smtClean="0">
                <a:solidFill>
                  <a:srgbClr val="FFFFFF"/>
                </a:solidFill>
              </a:rPr>
              <a:t>Robo</a:t>
            </a:r>
            <a:r>
              <a:rPr lang="pt-BR" sz="2200" dirty="0" smtClean="0">
                <a:solidFill>
                  <a:srgbClr val="FFFFFF"/>
                </a:solidFill>
              </a:rPr>
              <a:t> T3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76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0487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 dirty="0">
                <a:latin typeface="Arial" charset="0"/>
                <a:ea typeface="Arial" charset="0"/>
                <a:cs typeface="Arial" charset="0"/>
              </a:rPr>
              <a:t>RESULTADOS E DISCUSSÕES</a:t>
            </a:r>
          </a:p>
        </p:txBody>
      </p:sp>
    </p:spTree>
    <p:extLst>
      <p:ext uri="{BB962C8B-B14F-4D97-AF65-F5344CB8AC3E}">
        <p14:creationId xmlns:p14="http://schemas.microsoft.com/office/powerpoint/2010/main" val="170598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 b="1"/>
              <a:t>RESULTADOS E DISCUSSÕES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200" dirty="0">
                <a:solidFill>
                  <a:srgbClr val="FFFFFF"/>
                </a:solidFill>
              </a:rPr>
              <a:t>Discuta os resultados à luz dos trabalhos pesquisados, confrontando seus achados com o de outros pesquisadores do tema.</a:t>
            </a:r>
          </a:p>
          <a:p>
            <a:pPr marL="342900" lvl="0" indent="-3937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Confronte </a:t>
            </a:r>
            <a:r>
              <a:rPr lang="pt-BR" sz="2200" dirty="0">
                <a:solidFill>
                  <a:srgbClr val="FFFFFF"/>
                </a:solidFill>
              </a:rPr>
              <a:t>os resultados obtidos com os objetivos estabelecidos.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40B6EFB-8BB7-4C38-8BC2-42842816D5CB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0487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 dirty="0">
                <a:latin typeface="Arial" charset="0"/>
                <a:ea typeface="Arial" charset="0"/>
                <a:cs typeface="Arial" charset="0"/>
              </a:rPr>
              <a:t>CONCLUSÃO E CONSIDERAÇÕES FINAIS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912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30066"/>
              </a:buClr>
              <a:buSzPct val="25000"/>
              <a:buFont typeface="Arial"/>
              <a:buNone/>
            </a:pPr>
            <a:r>
              <a:rPr lang="pt-BR" sz="2900" b="1">
                <a:solidFill>
                  <a:srgbClr val="FFFFFF"/>
                </a:solidFill>
              </a:rPr>
              <a:t>CONCLUSÃO E CONSIDERAÇÕES FINAIS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297500" y="11103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1800" dirty="0" smtClean="0">
                <a:solidFill>
                  <a:srgbClr val="FFFFFF"/>
                </a:solidFill>
              </a:rPr>
              <a:t>É possível hoje desenvolver </a:t>
            </a:r>
            <a:r>
              <a:rPr lang="pt-BR" sz="1800" dirty="0" err="1" smtClean="0">
                <a:solidFill>
                  <a:srgbClr val="FFFFFF"/>
                </a:solidFill>
              </a:rPr>
              <a:t>backend</a:t>
            </a:r>
            <a:r>
              <a:rPr lang="pt-BR" sz="1800" dirty="0" smtClean="0">
                <a:solidFill>
                  <a:srgbClr val="FFFFFF"/>
                </a:solidFill>
              </a:rPr>
              <a:t> e </a:t>
            </a:r>
            <a:r>
              <a:rPr lang="pt-BR" sz="1800" dirty="0" err="1" smtClean="0">
                <a:solidFill>
                  <a:srgbClr val="FFFFFF"/>
                </a:solidFill>
              </a:rPr>
              <a:t>frontend</a:t>
            </a:r>
            <a:r>
              <a:rPr lang="pt-BR" sz="1800" dirty="0" smtClean="0">
                <a:solidFill>
                  <a:srgbClr val="FFFFFF"/>
                </a:solidFill>
              </a:rPr>
              <a:t> usando somente uma linguagem. </a:t>
            </a:r>
            <a:endParaRPr lang="pt-BR" sz="1800" dirty="0">
              <a:solidFill>
                <a:srgbClr val="FFFFFF"/>
              </a:solidFill>
            </a:endParaRPr>
          </a:p>
          <a:p>
            <a:pPr marL="342900" lvl="0" indent="-3683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1800" dirty="0" smtClean="0">
                <a:solidFill>
                  <a:srgbClr val="FFFFFF"/>
                </a:solidFill>
              </a:rPr>
              <a:t>É possível ter boas práticas em códigos </a:t>
            </a:r>
            <a:r>
              <a:rPr lang="pt-BR" sz="1800" dirty="0" err="1" smtClean="0">
                <a:solidFill>
                  <a:srgbClr val="FFFFFF"/>
                </a:solidFill>
              </a:rPr>
              <a:t>Javascript</a:t>
            </a:r>
            <a:r>
              <a:rPr lang="pt-BR" sz="1800" dirty="0" smtClean="0">
                <a:solidFill>
                  <a:srgbClr val="FFFFFF"/>
                </a:solidFill>
              </a:rPr>
              <a:t> / </a:t>
            </a:r>
            <a:r>
              <a:rPr lang="pt-BR" sz="1800" dirty="0" err="1" smtClean="0">
                <a:solidFill>
                  <a:srgbClr val="FFFFFF"/>
                </a:solidFill>
              </a:rPr>
              <a:t>Typescript</a:t>
            </a:r>
            <a:endParaRPr lang="pt-BR" sz="1800" dirty="0" smtClean="0">
              <a:solidFill>
                <a:srgbClr val="FFFFFF"/>
              </a:solidFill>
            </a:endParaRPr>
          </a:p>
          <a:p>
            <a:pPr marL="342900" lvl="0" indent="-3683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800" dirty="0" smtClean="0">
                <a:solidFill>
                  <a:srgbClr val="FFFFFF"/>
                </a:solidFill>
              </a:rPr>
              <a:t>O Código da apresentação está disponível em: </a:t>
            </a:r>
            <a:r>
              <a:rPr lang="en-US" sz="1800" dirty="0">
                <a:hlinkClick r:id="rId3"/>
              </a:rPr>
              <a:t>https://github.com/luizhfraraujo/setc</a:t>
            </a:r>
            <a:endParaRPr lang="pt-BR" sz="1800" dirty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98F9916-50E3-469F-A219-3B7DD99C6900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0487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 dirty="0" smtClean="0">
                <a:latin typeface="Arial" charset="0"/>
                <a:ea typeface="Arial" charset="0"/>
                <a:cs typeface="Arial" charset="0"/>
              </a:rPr>
              <a:t>OBRIGADO!</a:t>
            </a:r>
            <a:br>
              <a:rPr lang="pt-BR" sz="4000" b="1" dirty="0" smtClean="0">
                <a:latin typeface="Arial" charset="0"/>
                <a:ea typeface="Arial" charset="0"/>
                <a:cs typeface="Arial" charset="0"/>
              </a:rPr>
            </a:br>
            <a:endParaRPr lang="pt-BR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362050" y="3583626"/>
            <a:ext cx="5048700" cy="11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pt-BR" sz="2000" b="1" dirty="0" smtClean="0">
                <a:latin typeface="Arial" charset="0"/>
                <a:ea typeface="Arial" charset="0"/>
                <a:cs typeface="Arial" charset="0"/>
                <a:hlinkClick r:id="rId3"/>
              </a:rPr>
              <a:t>LUIZHBD@GMAIL.COM</a:t>
            </a:r>
            <a:endParaRPr lang="pt-BR" sz="2000" b="1" dirty="0" smtClean="0">
              <a:latin typeface="Arial" charset="0"/>
              <a:ea typeface="Arial" charset="0"/>
              <a:cs typeface="Arial" charset="0"/>
            </a:endParaRPr>
          </a:p>
          <a:p>
            <a:pPr marL="342900"/>
            <a:r>
              <a:rPr lang="pt-BR" sz="2000" b="1" dirty="0" smtClean="0">
                <a:latin typeface="Arial" charset="0"/>
                <a:ea typeface="Arial" charset="0"/>
                <a:cs typeface="Arial" charset="0"/>
              </a:rPr>
              <a:t>GITHUB.COM/LUIZHFRARAUJO</a:t>
            </a:r>
            <a:r>
              <a:rPr lang="pt-BR" sz="4000" b="1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4000" b="1" dirty="0" smtClean="0">
                <a:latin typeface="Arial" charset="0"/>
                <a:ea typeface="Arial" charset="0"/>
                <a:cs typeface="Arial" charset="0"/>
              </a:rPr>
            </a:br>
            <a:endParaRPr lang="pt-BR" sz="4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 b="1" dirty="0" smtClean="0"/>
              <a:t>APRESENTAÇÃO</a:t>
            </a:r>
            <a:endParaRPr lang="pt-BR" sz="3000" b="1" dirty="0"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Luiz Henrique de Freitas Rodrigues Araújo</a:t>
            </a:r>
          </a:p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Bacharel em Sistemas de Informação pela </a:t>
            </a:r>
            <a:r>
              <a:rPr lang="pt-BR" sz="1700" dirty="0" err="1" smtClean="0">
                <a:solidFill>
                  <a:srgbClr val="FFFFFF"/>
                </a:solidFill>
              </a:rPr>
              <a:t>Unipac</a:t>
            </a:r>
            <a:r>
              <a:rPr lang="pt-BR" sz="1700" dirty="0" smtClean="0">
                <a:solidFill>
                  <a:srgbClr val="FFFFFF"/>
                </a:solidFill>
              </a:rPr>
              <a:t> – Bom Despacho</a:t>
            </a:r>
          </a:p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Arquiteto de Soluções na </a:t>
            </a:r>
            <a:r>
              <a:rPr lang="pt-BR" sz="1700" dirty="0" err="1" smtClean="0">
                <a:solidFill>
                  <a:srgbClr val="FFFFFF"/>
                </a:solidFill>
              </a:rPr>
              <a:t>LinkedBy</a:t>
            </a:r>
            <a:endParaRPr lang="pt-BR" sz="1700" dirty="0" smtClean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0A7E80D-4995-4489-A5A7-3CEDB08285AF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 dirty="0">
                <a:latin typeface="Arial" charset="0"/>
                <a:ea typeface="Arial" charset="0"/>
                <a:cs typeface="Arial" charset="0"/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 b="1"/>
              <a:t>INTRODUÇÃO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O que é API, </a:t>
            </a:r>
            <a:r>
              <a:rPr lang="pt-BR" sz="1700" dirty="0">
                <a:solidFill>
                  <a:srgbClr val="FFFFFF"/>
                </a:solidFill>
              </a:rPr>
              <a:t>Angular e </a:t>
            </a:r>
            <a:r>
              <a:rPr lang="pt-BR" sz="1700" dirty="0" err="1">
                <a:solidFill>
                  <a:srgbClr val="FFFFFF"/>
                </a:solidFill>
              </a:rPr>
              <a:t>Ionic</a:t>
            </a:r>
            <a:r>
              <a:rPr lang="pt-BR" sz="1700" dirty="0" smtClean="0">
                <a:solidFill>
                  <a:srgbClr val="FFFFFF"/>
                </a:solidFill>
              </a:rPr>
              <a:t>?</a:t>
            </a:r>
            <a:endParaRPr lang="pt-BR" sz="1700" dirty="0">
              <a:solidFill>
                <a:srgbClr val="FFFFFF"/>
              </a:solidFill>
            </a:endParaRPr>
          </a:p>
          <a:p>
            <a:pPr marL="342900" lvl="0" indent="-36195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Tecnologias utilizadas</a:t>
            </a:r>
          </a:p>
          <a:p>
            <a:pPr marL="342900" lvl="0" indent="-3619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1700" dirty="0" smtClean="0">
                <a:solidFill>
                  <a:srgbClr val="FFFFFF"/>
                </a:solidFill>
              </a:rPr>
              <a:t>Desenvolvimento de uma solução simples de </a:t>
            </a:r>
            <a:r>
              <a:rPr lang="pt-BR" sz="1700" dirty="0" err="1" smtClean="0">
                <a:solidFill>
                  <a:srgbClr val="FFFFFF"/>
                </a:solidFill>
              </a:rPr>
              <a:t>backend</a:t>
            </a:r>
            <a:r>
              <a:rPr lang="pt-BR" sz="1700" dirty="0" smtClean="0">
                <a:solidFill>
                  <a:srgbClr val="FFFFFF"/>
                </a:solidFill>
              </a:rPr>
              <a:t> e </a:t>
            </a:r>
            <a:r>
              <a:rPr lang="pt-BR" sz="1700" dirty="0" err="1" smtClean="0">
                <a:solidFill>
                  <a:srgbClr val="FFFFFF"/>
                </a:solidFill>
              </a:rPr>
              <a:t>frontend</a:t>
            </a:r>
            <a:r>
              <a:rPr lang="pt-BR" sz="1700" dirty="0" smtClean="0">
                <a:solidFill>
                  <a:srgbClr val="FFFFFF"/>
                </a:solidFill>
              </a:rPr>
              <a:t>.</a:t>
            </a:r>
            <a:endParaRPr lang="pt-BR" sz="1700" dirty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0A7E80D-4995-4489-A5A7-3CEDB08285AF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2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4000" b="1" dirty="0">
                <a:latin typeface="Arial" charset="0"/>
                <a:ea typeface="Arial" charset="0"/>
                <a:cs typeface="Arial" charset="0"/>
              </a:rPr>
              <a:t>OBJETIVO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 b="1"/>
              <a:t>OBJETIVO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000" dirty="0" smtClean="0">
                <a:solidFill>
                  <a:srgbClr val="FFFFFF"/>
                </a:solidFill>
              </a:rPr>
              <a:t>Desenvolver uma solução no </a:t>
            </a:r>
            <a:r>
              <a:rPr lang="pt-BR" sz="2000" dirty="0" err="1" smtClean="0">
                <a:solidFill>
                  <a:srgbClr val="FFFFFF"/>
                </a:solidFill>
              </a:rPr>
              <a:t>backend</a:t>
            </a:r>
            <a:r>
              <a:rPr lang="pt-BR" sz="2000" dirty="0" smtClean="0">
                <a:solidFill>
                  <a:srgbClr val="FFFFFF"/>
                </a:solidFill>
              </a:rPr>
              <a:t> utilizando </a:t>
            </a:r>
            <a:r>
              <a:rPr lang="pt-BR" sz="2000" dirty="0" err="1" smtClean="0">
                <a:solidFill>
                  <a:srgbClr val="FFFFFF"/>
                </a:solidFill>
              </a:rPr>
              <a:t>NestJS</a:t>
            </a:r>
            <a:r>
              <a:rPr lang="pt-BR" sz="2000" dirty="0" smtClean="0">
                <a:solidFill>
                  <a:srgbClr val="FFFFFF"/>
                </a:solidFill>
              </a:rPr>
              <a:t> para API e </a:t>
            </a:r>
            <a:r>
              <a:rPr lang="pt-BR" sz="2000" dirty="0" err="1" smtClean="0">
                <a:solidFill>
                  <a:srgbClr val="FFFFFF"/>
                </a:solidFill>
              </a:rPr>
              <a:t>MongoDB</a:t>
            </a:r>
            <a:r>
              <a:rPr lang="pt-BR" sz="2000" dirty="0" smtClean="0">
                <a:solidFill>
                  <a:srgbClr val="FFFFFF"/>
                </a:solidFill>
              </a:rPr>
              <a:t> para armazenar os dados.</a:t>
            </a:r>
            <a:endParaRPr lang="pt-BR" sz="2000" dirty="0">
              <a:solidFill>
                <a:srgbClr val="FFFFFF"/>
              </a:solidFill>
            </a:endParaRPr>
          </a:p>
          <a:p>
            <a:pPr marL="342900" lvl="0" indent="-3810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000" dirty="0" smtClean="0">
                <a:solidFill>
                  <a:srgbClr val="FFFFFF"/>
                </a:solidFill>
              </a:rPr>
              <a:t>Desenvolver uma solução no </a:t>
            </a:r>
            <a:r>
              <a:rPr lang="pt-BR" sz="2000" dirty="0" err="1" smtClean="0">
                <a:solidFill>
                  <a:srgbClr val="FFFFFF"/>
                </a:solidFill>
              </a:rPr>
              <a:t>frontend</a:t>
            </a:r>
            <a:r>
              <a:rPr lang="pt-BR" sz="2000" dirty="0" smtClean="0">
                <a:solidFill>
                  <a:srgbClr val="FFFFFF"/>
                </a:solidFill>
              </a:rPr>
              <a:t> utilizando </a:t>
            </a:r>
            <a:r>
              <a:rPr lang="pt-BR" sz="2000" dirty="0" err="1" smtClean="0">
                <a:solidFill>
                  <a:srgbClr val="FFFFFF"/>
                </a:solidFill>
              </a:rPr>
              <a:t>Ionic</a:t>
            </a:r>
            <a:r>
              <a:rPr lang="pt-BR" sz="2000" dirty="0" smtClean="0">
                <a:solidFill>
                  <a:srgbClr val="FFFFFF"/>
                </a:solidFill>
              </a:rPr>
              <a:t> Framework e Angular.</a:t>
            </a:r>
            <a:endParaRPr lang="pt-BR" sz="2000" dirty="0">
              <a:solidFill>
                <a:srgbClr val="FFFFFF"/>
              </a:solidFill>
            </a:endParaRPr>
          </a:p>
          <a:p>
            <a:pPr marL="342900" lvl="0" indent="-3810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pt-BR" sz="2000" dirty="0" smtClean="0">
                <a:solidFill>
                  <a:srgbClr val="FFFFFF"/>
                </a:solidFill>
              </a:rPr>
              <a:t>Ambos vamos utilizar </a:t>
            </a:r>
            <a:r>
              <a:rPr lang="pt-BR" sz="2000" dirty="0" err="1" smtClean="0">
                <a:solidFill>
                  <a:srgbClr val="FFFFFF"/>
                </a:solidFill>
              </a:rPr>
              <a:t>Typescript</a:t>
            </a:r>
            <a:r>
              <a:rPr lang="pt-BR" sz="2000" dirty="0" smtClean="0">
                <a:solidFill>
                  <a:srgbClr val="FFFFFF"/>
                </a:solidFill>
              </a:rPr>
              <a:t> para desenvolvimento.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3972FC9-CF4D-4DEF-A32C-F0269AD06D40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62050" y="2053000"/>
            <a:ext cx="50487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buNone/>
            </a:pPr>
            <a:r>
              <a:rPr lang="pt-BR" sz="3600" b="1" dirty="0" smtClean="0">
                <a:latin typeface="Arial" charset="0"/>
                <a:ea typeface="Arial" charset="0"/>
                <a:cs typeface="Arial" charset="0"/>
              </a:rPr>
              <a:t>O que é API, Angular e </a:t>
            </a:r>
            <a:r>
              <a:rPr lang="pt-BR" sz="3600" b="1" dirty="0" err="1" smtClean="0">
                <a:latin typeface="Arial" charset="0"/>
                <a:ea typeface="Arial" charset="0"/>
                <a:cs typeface="Arial" charset="0"/>
              </a:rPr>
              <a:t>Ionic</a:t>
            </a:r>
            <a:r>
              <a:rPr lang="pt-BR" sz="3600" b="1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lang="pt-BR" sz="3600" b="1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/>
              <a:t>O que é </a:t>
            </a:r>
            <a:r>
              <a:rPr lang="pt-BR" sz="3200" b="1" dirty="0" smtClean="0"/>
              <a:t>API?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Do inglês </a:t>
            </a:r>
            <a:r>
              <a:rPr lang="pt-BR" sz="2200" dirty="0">
                <a:solidFill>
                  <a:srgbClr val="FFFFFF"/>
                </a:solidFill>
              </a:rPr>
              <a:t>“</a:t>
            </a:r>
            <a:r>
              <a:rPr lang="en-US" sz="2200" dirty="0">
                <a:solidFill>
                  <a:srgbClr val="FFFFFF"/>
                </a:solidFill>
              </a:rPr>
              <a:t>Application Programming Interface</a:t>
            </a:r>
            <a:r>
              <a:rPr lang="en-US" sz="2200" dirty="0" smtClean="0">
                <a:solidFill>
                  <a:srgbClr val="FFFFFF"/>
                </a:solidFill>
              </a:rPr>
              <a:t>”</a:t>
            </a: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É uma forma de integrar sistemas possibilitando benefícios como a segurança dos dados, facilidade na troca de informações, independente da linguagem.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200" b="1" dirty="0"/>
              <a:t>O que é </a:t>
            </a:r>
            <a:r>
              <a:rPr lang="pt-BR" sz="3200" b="1" dirty="0" smtClean="0"/>
              <a:t>Angular?</a:t>
            </a:r>
            <a:endParaRPr lang="pt-BR" sz="30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664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>
                <a:solidFill>
                  <a:srgbClr val="FFFFFF"/>
                </a:solidFill>
              </a:rPr>
              <a:t>Angular é uma plataforma e framework para construção da interface de aplicações usando HTML, CSS e, principalmente, </a:t>
            </a:r>
            <a:r>
              <a:rPr lang="pt-BR" sz="2200" dirty="0" err="1">
                <a:solidFill>
                  <a:srgbClr val="FFFFFF"/>
                </a:solidFill>
              </a:rPr>
              <a:t>JavaScript</a:t>
            </a:r>
            <a:r>
              <a:rPr lang="pt-BR" sz="2200" dirty="0">
                <a:solidFill>
                  <a:srgbClr val="FFFFFF"/>
                </a:solidFill>
              </a:rPr>
              <a:t>, criada pelos desenvolvedores da Google.</a:t>
            </a:r>
          </a:p>
          <a:p>
            <a:pPr marL="342900" lvl="0" indent="-393700" algn="just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Font typeface="Noto Sans Symbols"/>
              <a:buChar char="●"/>
            </a:pPr>
            <a:r>
              <a:rPr lang="pt-BR" sz="2200" dirty="0" smtClean="0">
                <a:solidFill>
                  <a:srgbClr val="FFFFFF"/>
                </a:solidFill>
              </a:rPr>
              <a:t>Possui um conjunto de elementos que facilitam a construção de SPA (Single Page </a:t>
            </a:r>
            <a:r>
              <a:rPr lang="pt-BR" sz="2200" dirty="0" err="1" smtClean="0">
                <a:solidFill>
                  <a:srgbClr val="FFFFFF"/>
                </a:solidFill>
              </a:rPr>
              <a:t>Applications</a:t>
            </a:r>
            <a:r>
              <a:rPr lang="pt-BR" sz="2200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47566E9-0739-4467-95EE-28E8138D515E}"/>
              </a:ext>
            </a:extLst>
          </p:cNvPr>
          <p:cNvSpPr/>
          <p:nvPr/>
        </p:nvSpPr>
        <p:spPr>
          <a:xfrm>
            <a:off x="180753" y="4678326"/>
            <a:ext cx="839973" cy="287079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2058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372</Words>
  <Application>Microsoft Macintosh PowerPoint</Application>
  <PresentationFormat>Apresentação na tela (16:9)</PresentationFormat>
  <Paragraphs>49</Paragraphs>
  <Slides>18</Slides>
  <Notes>18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Lato</vt:lpstr>
      <vt:lpstr>Roboto</vt:lpstr>
      <vt:lpstr>Arial</vt:lpstr>
      <vt:lpstr>Noto Sans Symbols</vt:lpstr>
      <vt:lpstr>focus</vt:lpstr>
      <vt:lpstr>Consumindo API Rest com Angular/Ionic </vt:lpstr>
      <vt:lpstr>APRESENTAÇÃO</vt:lpstr>
      <vt:lpstr>INTRODUÇÃO</vt:lpstr>
      <vt:lpstr>INTRODUÇÃO</vt:lpstr>
      <vt:lpstr>OBJETIVO</vt:lpstr>
      <vt:lpstr>OBJETIVO</vt:lpstr>
      <vt:lpstr>O que é API, Angular e Ionic?</vt:lpstr>
      <vt:lpstr>O que é API?</vt:lpstr>
      <vt:lpstr>O que é Angular?</vt:lpstr>
      <vt:lpstr>O que é Ionic?</vt:lpstr>
      <vt:lpstr>O que é Ionic?</vt:lpstr>
      <vt:lpstr>DESENVOLVIMENTO</vt:lpstr>
      <vt:lpstr>Tecnologias e Ferramentas</vt:lpstr>
      <vt:lpstr>RESULTADOS E DISCUSSÕES</vt:lpstr>
      <vt:lpstr>RESULTADOS E DISCUSSÕES</vt:lpstr>
      <vt:lpstr>CONCLUSÃO E CONSIDERAÇÕES FINAIS</vt:lpstr>
      <vt:lpstr>CONCLUSÃO E CONSIDERAÇÕES FINAIS</vt:lpstr>
      <vt:lpstr>OBRIGADO!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dos slides para uso na SETC</dc:title>
  <dc:creator>Jaciara</dc:creator>
  <cp:lastModifiedBy>Usuário do Microsoft Office</cp:lastModifiedBy>
  <cp:revision>15</cp:revision>
  <dcterms:modified xsi:type="dcterms:W3CDTF">2019-08-28T22:34:12Z</dcterms:modified>
</cp:coreProperties>
</file>