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67" r:id="rId2"/>
    <p:sldId id="268" r:id="rId3"/>
    <p:sldId id="269" r:id="rId4"/>
    <p:sldId id="284" r:id="rId5"/>
    <p:sldId id="270" r:id="rId6"/>
    <p:sldId id="271" r:id="rId7"/>
    <p:sldId id="272" r:id="rId8"/>
    <p:sldId id="273" r:id="rId9"/>
    <p:sldId id="280" r:id="rId10"/>
    <p:sldId id="281" r:id="rId11"/>
    <p:sldId id="282" r:id="rId12"/>
    <p:sldId id="274" r:id="rId13"/>
    <p:sldId id="285" r:id="rId14"/>
    <p:sldId id="283" r:id="rId15"/>
    <p:sldId id="275" r:id="rId16"/>
    <p:sldId id="276" r:id="rId17"/>
    <p:sldId id="277" r:id="rId18"/>
    <p:sldId id="286" r:id="rId1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La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1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644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734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007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864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002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926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88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rgbClr val="0B539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rgbClr val="9FC5E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Font typeface="Roboto"/>
              <a:defRPr sz="40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SzPct val="100000"/>
              <a:buFont typeface="Roboto"/>
              <a:defRPr sz="4000"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SzPct val="100000"/>
              <a:buFont typeface="Roboto"/>
              <a:defRPr sz="4000"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SzPct val="100000"/>
              <a:buFont typeface="Roboto"/>
              <a:defRPr sz="4000"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SzPct val="100000"/>
              <a:buFont typeface="Roboto"/>
              <a:defRPr sz="4000"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SzPct val="100000"/>
              <a:buFont typeface="Roboto"/>
              <a:defRPr sz="4000"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SzPct val="100000"/>
              <a:buFont typeface="Roboto"/>
              <a:defRPr sz="4000"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SzPct val="100000"/>
              <a:buFont typeface="Roboto"/>
              <a:defRPr sz="4000"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SzPct val="100000"/>
              <a:buFont typeface="Roboto"/>
              <a:defRPr sz="40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  <p:sp>
        <p:nvSpPr>
          <p:cNvPr id="19" name="Shape 19"/>
          <p:cNvSpPr/>
          <p:nvPr/>
        </p:nvSpPr>
        <p:spPr>
          <a:xfrm rot="-5400000">
            <a:off x="-35250" y="2768647"/>
            <a:ext cx="2401500" cy="2331000"/>
          </a:xfrm>
          <a:prstGeom prst="diagStripe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hape 21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2" name="Shape 2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07376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07376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6FA8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07376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CFE2F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07376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9FC5E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3D85C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Shape 4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4" name="Shape 4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Font typeface="Arial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SzPct val="100000"/>
              <a:buFont typeface="Arial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buSzPct val="100000"/>
              <a:buFont typeface="Arial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buSzPct val="100000"/>
              <a:buFont typeface="Arial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buSzPct val="100000"/>
              <a:buFont typeface="Arial"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buSzPct val="100000"/>
              <a:buFont typeface="Arial"/>
              <a:defRPr sz="2400"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buSzPct val="100000"/>
              <a:buFont typeface="Arial"/>
              <a:defRPr sz="2400"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buSzPct val="100000"/>
              <a:buFont typeface="Arial"/>
              <a:defRPr sz="2400"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buSzPct val="100000"/>
              <a:buFont typeface="Arial"/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39247F9-5051-48EC-9569-790C94211B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191" y="3854195"/>
            <a:ext cx="915007" cy="10551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hape 5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3" name="Shape 5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Shape 6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7" name="Shape 6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Shape 73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4" name="Shape 7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flipH="1">
              <a:off x="5849857" y="144407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-5400000">
              <a:off x="5987080" y="2469742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flipH="1">
              <a:off x="6222114" y="26771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rot="-5400000">
              <a:off x="6675341" y="18622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6861140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965266" y="2693191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 rot="-5400000">
              <a:off x="8102490" y="37188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5400000">
              <a:off x="8288289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Shape 9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6" name="Shape 9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4" name="Shape 104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Shape 109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10" name="Shape 11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Roboto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Roboto"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Roboto"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Roboto"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Roboto"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Roboto"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Roboto"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Roboto"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Roboto"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izhfraraujo/setc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LUIZHBD@GMAIL.CO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3158500" y="1565150"/>
            <a:ext cx="5624700" cy="15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pt-BR" b="1" dirty="0"/>
              <a:t>Consumindo API </a:t>
            </a:r>
            <a:r>
              <a:rPr lang="pt-BR" b="1" dirty="0" err="1"/>
              <a:t>Rest</a:t>
            </a:r>
            <a:r>
              <a:rPr lang="pt-BR" b="1" dirty="0"/>
              <a:t> com Angular/</a:t>
            </a:r>
            <a:r>
              <a:rPr lang="pt-BR" b="1" dirty="0" err="1"/>
              <a:t>Ionic</a:t>
            </a:r>
            <a:r>
              <a:rPr lang="pt-BR" dirty="0"/>
              <a:t/>
            </a:r>
            <a:br>
              <a:rPr lang="pt-BR" dirty="0"/>
            </a:br>
            <a:endParaRPr sz="4800" dirty="0"/>
          </a:p>
        </p:txBody>
      </p:sp>
      <p:sp>
        <p:nvSpPr>
          <p:cNvPr id="206" name="Shape 206"/>
          <p:cNvSpPr txBox="1">
            <a:spLocks noGrp="1"/>
          </p:cNvSpPr>
          <p:nvPr>
            <p:ph type="subTitle" idx="1"/>
          </p:nvPr>
        </p:nvSpPr>
        <p:spPr>
          <a:xfrm>
            <a:off x="5464950" y="4382125"/>
            <a:ext cx="3470700" cy="50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pt-BR" dirty="0"/>
              <a:t>Bambuí, </a:t>
            </a:r>
            <a:r>
              <a:rPr lang="pt-BR" dirty="0" smtClean="0"/>
              <a:t>28 </a:t>
            </a:r>
            <a:r>
              <a:rPr lang="pt-BR" dirty="0"/>
              <a:t>de agosto de2019</a:t>
            </a:r>
          </a:p>
        </p:txBody>
      </p:sp>
      <p:pic>
        <p:nvPicPr>
          <p:cNvPr id="207" name="Shape 207" descr="logo circula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8025" y="0"/>
            <a:ext cx="1508000" cy="14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464050" y="148525"/>
            <a:ext cx="7191000" cy="83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95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IV SEMANA DE ENGENHARIA, TECNOLOGIA E COMPUTAÇÃO</a:t>
            </a:r>
          </a:p>
        </p:txBody>
      </p:sp>
      <p:pic>
        <p:nvPicPr>
          <p:cNvPr id="209" name="Shape 209" descr="logo if.png"/>
          <p:cNvPicPr preferRelativeResize="0"/>
          <p:nvPr/>
        </p:nvPicPr>
        <p:blipFill rotWithShape="1">
          <a:blip r:embed="rId4">
            <a:alphaModFix/>
          </a:blip>
          <a:srcRect b="23453"/>
          <a:stretch/>
        </p:blipFill>
        <p:spPr>
          <a:xfrm>
            <a:off x="76200" y="3795200"/>
            <a:ext cx="1102200" cy="124842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>
            <a:spLocks noGrp="1"/>
          </p:cNvSpPr>
          <p:nvPr>
            <p:ph type="subTitle" idx="1"/>
          </p:nvPr>
        </p:nvSpPr>
        <p:spPr>
          <a:xfrm>
            <a:off x="5236350" y="2934325"/>
            <a:ext cx="3470700" cy="50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pt-BR" sz="1800" dirty="0" smtClean="0"/>
              <a:t>Luiz Henrique de F. R. Araújo</a:t>
            </a:r>
            <a:endParaRPr lang="pt-BR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sz="3200" b="1" dirty="0"/>
              <a:t>O que é </a:t>
            </a:r>
            <a:r>
              <a:rPr lang="pt-BR" sz="3200" b="1" dirty="0" err="1" smtClean="0"/>
              <a:t>Ionic</a:t>
            </a:r>
            <a:r>
              <a:rPr lang="pt-BR" sz="3200" b="1" dirty="0" smtClean="0"/>
              <a:t>?</a:t>
            </a:r>
            <a:endParaRPr lang="pt-BR" sz="3000" b="1" dirty="0"/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1297500" y="1554298"/>
            <a:ext cx="7466400" cy="291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93700" algn="just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Font typeface="Noto Sans Symbols"/>
              <a:buChar char="●"/>
            </a:pPr>
            <a:r>
              <a:rPr lang="pt-BR" sz="2200" dirty="0" smtClean="0">
                <a:solidFill>
                  <a:srgbClr val="FFFFFF"/>
                </a:solidFill>
              </a:rPr>
              <a:t>A versão 4 do </a:t>
            </a:r>
            <a:r>
              <a:rPr lang="pt-BR" sz="2200" dirty="0" err="1">
                <a:solidFill>
                  <a:srgbClr val="FFFFFF"/>
                </a:solidFill>
              </a:rPr>
              <a:t>I</a:t>
            </a:r>
            <a:r>
              <a:rPr lang="pt-BR" sz="2200" dirty="0" err="1" smtClean="0">
                <a:solidFill>
                  <a:srgbClr val="FFFFFF"/>
                </a:solidFill>
              </a:rPr>
              <a:t>onic</a:t>
            </a:r>
            <a:r>
              <a:rPr lang="pt-BR" sz="2200" dirty="0" smtClean="0">
                <a:solidFill>
                  <a:srgbClr val="FFFFFF"/>
                </a:solidFill>
              </a:rPr>
              <a:t> foi </a:t>
            </a:r>
            <a:r>
              <a:rPr lang="pt-BR" sz="2200" dirty="0" err="1" smtClean="0">
                <a:solidFill>
                  <a:srgbClr val="FFFFFF"/>
                </a:solidFill>
              </a:rPr>
              <a:t>reprojetada</a:t>
            </a:r>
            <a:r>
              <a:rPr lang="pt-BR" sz="2200" dirty="0" smtClean="0">
                <a:solidFill>
                  <a:srgbClr val="FFFFFF"/>
                </a:solidFill>
              </a:rPr>
              <a:t> para que funcione como uma biblioteca independente de componentes Web. Pode ser usada com </a:t>
            </a:r>
            <a:r>
              <a:rPr lang="pt-BR" sz="2200" dirty="0" err="1" smtClean="0">
                <a:solidFill>
                  <a:srgbClr val="FFFFFF"/>
                </a:solidFill>
              </a:rPr>
              <a:t>Vue</a:t>
            </a:r>
            <a:r>
              <a:rPr lang="pt-BR" sz="2200" dirty="0" smtClean="0">
                <a:solidFill>
                  <a:srgbClr val="FFFFFF"/>
                </a:solidFill>
              </a:rPr>
              <a:t>, Angular, </a:t>
            </a:r>
            <a:r>
              <a:rPr lang="pt-BR" sz="2200" dirty="0" err="1" smtClean="0">
                <a:solidFill>
                  <a:srgbClr val="FFFFFF"/>
                </a:solidFill>
              </a:rPr>
              <a:t>React</a:t>
            </a:r>
            <a:r>
              <a:rPr lang="pt-BR" sz="2200" dirty="0" smtClean="0">
                <a:solidFill>
                  <a:srgbClr val="FFFFFF"/>
                </a:solidFill>
              </a:rPr>
              <a:t> ou </a:t>
            </a:r>
            <a:r>
              <a:rPr lang="pt-BR" sz="2200" dirty="0" err="1" smtClean="0">
                <a:solidFill>
                  <a:srgbClr val="FFFFFF"/>
                </a:solidFill>
              </a:rPr>
              <a:t>Js</a:t>
            </a:r>
            <a:r>
              <a:rPr lang="pt-BR" sz="2200" dirty="0" smtClean="0">
                <a:solidFill>
                  <a:srgbClr val="FFFFFF"/>
                </a:solidFill>
              </a:rPr>
              <a:t> puro.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47566E9-0739-4467-95EE-28E8138D515E}"/>
              </a:ext>
            </a:extLst>
          </p:cNvPr>
          <p:cNvSpPr/>
          <p:nvPr/>
        </p:nvSpPr>
        <p:spPr>
          <a:xfrm>
            <a:off x="180753" y="4678326"/>
            <a:ext cx="839973" cy="287079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312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sz="3200" b="1" dirty="0"/>
              <a:t>O que é </a:t>
            </a:r>
            <a:r>
              <a:rPr lang="pt-BR" sz="3200" b="1" dirty="0" err="1" smtClean="0"/>
              <a:t>Ionic</a:t>
            </a:r>
            <a:r>
              <a:rPr lang="pt-BR" sz="3200" b="1" dirty="0" smtClean="0"/>
              <a:t>?</a:t>
            </a:r>
            <a:endParaRPr lang="pt-BR" sz="3000" b="1" dirty="0"/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1297500" y="1554298"/>
            <a:ext cx="7466400" cy="291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93700" algn="just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Font typeface="Noto Sans Symbols"/>
              <a:buChar char="●"/>
            </a:pPr>
            <a:r>
              <a:rPr lang="pt-BR" sz="2200" dirty="0" err="1" smtClean="0">
                <a:solidFill>
                  <a:srgbClr val="FFFFFF"/>
                </a:solidFill>
              </a:rPr>
              <a:t>Ionic</a:t>
            </a:r>
            <a:r>
              <a:rPr lang="pt-BR" sz="2200" dirty="0" smtClean="0">
                <a:solidFill>
                  <a:srgbClr val="FFFFFF"/>
                </a:solidFill>
              </a:rPr>
              <a:t> é um framework criado em 2013 para desenvolvimento de aplicações híbridas, isso faz com que ele possa ser executado na web, mobile e desktop.</a:t>
            </a:r>
          </a:p>
          <a:p>
            <a:pPr marL="342900" lvl="0" indent="-393700" algn="just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Font typeface="Noto Sans Symbols"/>
              <a:buChar char="●"/>
            </a:pPr>
            <a:r>
              <a:rPr lang="pt-BR" sz="2200" dirty="0" smtClean="0">
                <a:solidFill>
                  <a:srgbClr val="FFFFFF"/>
                </a:solidFill>
              </a:rPr>
              <a:t>A versão 4 do </a:t>
            </a:r>
            <a:r>
              <a:rPr lang="pt-BR" sz="2200" dirty="0" err="1" smtClean="0">
                <a:solidFill>
                  <a:srgbClr val="FFFFFF"/>
                </a:solidFill>
              </a:rPr>
              <a:t>ionic</a:t>
            </a:r>
            <a:r>
              <a:rPr lang="pt-BR" sz="2200" dirty="0" smtClean="0">
                <a:solidFill>
                  <a:srgbClr val="FFFFFF"/>
                </a:solidFill>
              </a:rPr>
              <a:t> foi </a:t>
            </a:r>
            <a:r>
              <a:rPr lang="pt-BR" sz="2200" dirty="0" err="1" smtClean="0">
                <a:solidFill>
                  <a:srgbClr val="FFFFFF"/>
                </a:solidFill>
              </a:rPr>
              <a:t>repojetada</a:t>
            </a:r>
            <a:r>
              <a:rPr lang="pt-BR" sz="2200" dirty="0" smtClean="0">
                <a:solidFill>
                  <a:srgbClr val="FFFFFF"/>
                </a:solidFill>
              </a:rPr>
              <a:t> para que funcione como uma biblioteca independente de componentes Web. Pode ser usada com </a:t>
            </a:r>
            <a:r>
              <a:rPr lang="pt-BR" sz="2200" dirty="0" err="1" smtClean="0">
                <a:solidFill>
                  <a:srgbClr val="FFFFFF"/>
                </a:solidFill>
              </a:rPr>
              <a:t>Vue</a:t>
            </a:r>
            <a:r>
              <a:rPr lang="pt-BR" sz="2200" dirty="0" smtClean="0">
                <a:solidFill>
                  <a:srgbClr val="FFFFFF"/>
                </a:solidFill>
              </a:rPr>
              <a:t>, Angular, </a:t>
            </a:r>
            <a:r>
              <a:rPr lang="pt-BR" sz="2200" dirty="0" err="1" smtClean="0">
                <a:solidFill>
                  <a:srgbClr val="FFFFFF"/>
                </a:solidFill>
              </a:rPr>
              <a:t>React</a:t>
            </a:r>
            <a:r>
              <a:rPr lang="pt-BR" sz="2200" dirty="0" smtClean="0">
                <a:solidFill>
                  <a:srgbClr val="FFFFFF"/>
                </a:solidFill>
              </a:rPr>
              <a:t> ou </a:t>
            </a:r>
            <a:r>
              <a:rPr lang="pt-BR" sz="2200" dirty="0" err="1" smtClean="0">
                <a:solidFill>
                  <a:srgbClr val="FFFFFF"/>
                </a:solidFill>
              </a:rPr>
              <a:t>Js</a:t>
            </a:r>
            <a:r>
              <a:rPr lang="pt-BR" sz="2200" dirty="0" smtClean="0">
                <a:solidFill>
                  <a:srgbClr val="FFFFFF"/>
                </a:solidFill>
              </a:rPr>
              <a:t> puro.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47566E9-0739-4467-95EE-28E8138D515E}"/>
              </a:ext>
            </a:extLst>
          </p:cNvPr>
          <p:cNvSpPr/>
          <p:nvPr/>
        </p:nvSpPr>
        <p:spPr>
          <a:xfrm>
            <a:off x="180753" y="4678326"/>
            <a:ext cx="839973" cy="287079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358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362050" y="2053000"/>
            <a:ext cx="5309880" cy="114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lvl="0" algn="ctr" rtl="0">
              <a:spcBef>
                <a:spcPts val="0"/>
              </a:spcBef>
              <a:buNone/>
            </a:pPr>
            <a:r>
              <a:rPr lang="pt-BR" sz="4000" b="1" dirty="0" smtClean="0"/>
              <a:t>DESENVOLVIMENTO</a:t>
            </a:r>
            <a:endParaRPr lang="pt-BR" sz="40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sz="3200" b="1" dirty="0" smtClean="0"/>
              <a:t>Tecnologias e Ferramentas</a:t>
            </a:r>
            <a:endParaRPr lang="pt-BR" sz="3000" b="1" dirty="0"/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1297500" y="1554298"/>
            <a:ext cx="7466400" cy="291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93700" algn="just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Font typeface="Noto Sans Symbols"/>
              <a:buChar char="●"/>
            </a:pPr>
            <a:r>
              <a:rPr lang="pt-BR" sz="2200" dirty="0" err="1" smtClean="0">
                <a:solidFill>
                  <a:srgbClr val="FFFFFF"/>
                </a:solidFill>
              </a:rPr>
              <a:t>NestJS</a:t>
            </a:r>
            <a:endParaRPr lang="pt-BR" sz="2200" dirty="0" smtClean="0">
              <a:solidFill>
                <a:srgbClr val="FFFFFF"/>
              </a:solidFill>
            </a:endParaRPr>
          </a:p>
          <a:p>
            <a:pPr marL="342900" lvl="0" indent="-393700" algn="just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Font typeface="Noto Sans Symbols"/>
              <a:buChar char="●"/>
            </a:pPr>
            <a:r>
              <a:rPr lang="pt-BR" sz="2200" dirty="0" err="1" smtClean="0">
                <a:solidFill>
                  <a:srgbClr val="FFFFFF"/>
                </a:solidFill>
              </a:rPr>
              <a:t>MongoDB</a:t>
            </a:r>
            <a:endParaRPr lang="pt-BR" sz="2200" dirty="0" smtClean="0">
              <a:solidFill>
                <a:srgbClr val="FFFFFF"/>
              </a:solidFill>
            </a:endParaRPr>
          </a:p>
          <a:p>
            <a:pPr marL="342900" lvl="0" indent="-393700" algn="just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Font typeface="Noto Sans Symbols"/>
              <a:buChar char="●"/>
            </a:pPr>
            <a:r>
              <a:rPr lang="pt-BR" sz="2200" dirty="0" err="1" smtClean="0">
                <a:solidFill>
                  <a:srgbClr val="FFFFFF"/>
                </a:solidFill>
              </a:rPr>
              <a:t>Ionic</a:t>
            </a:r>
            <a:r>
              <a:rPr lang="pt-BR" sz="2200" dirty="0" smtClean="0">
                <a:solidFill>
                  <a:srgbClr val="FFFFFF"/>
                </a:solidFill>
              </a:rPr>
              <a:t> + Angular</a:t>
            </a:r>
          </a:p>
          <a:p>
            <a:pPr marL="342900" lvl="0" indent="-393700" algn="just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Font typeface="Noto Sans Symbols"/>
              <a:buChar char="●"/>
            </a:pPr>
            <a:r>
              <a:rPr lang="pt-BR" sz="2200" dirty="0" err="1" smtClean="0">
                <a:solidFill>
                  <a:srgbClr val="FFFFFF"/>
                </a:solidFill>
              </a:rPr>
              <a:t>Typescript</a:t>
            </a:r>
            <a:endParaRPr lang="pt-BR" sz="2200" dirty="0" smtClean="0">
              <a:solidFill>
                <a:srgbClr val="FFFFFF"/>
              </a:solidFill>
            </a:endParaRPr>
          </a:p>
          <a:p>
            <a:pPr marL="342900" lvl="0" indent="-393700" algn="just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Font typeface="Noto Sans Symbols"/>
              <a:buChar char="●"/>
            </a:pPr>
            <a:r>
              <a:rPr lang="pt-BR" sz="2200" dirty="0" err="1" smtClean="0">
                <a:solidFill>
                  <a:srgbClr val="FFFFFF"/>
                </a:solidFill>
              </a:rPr>
              <a:t>VSCode</a:t>
            </a:r>
            <a:r>
              <a:rPr lang="pt-BR" sz="2200" dirty="0" smtClean="0">
                <a:solidFill>
                  <a:srgbClr val="FFFFFF"/>
                </a:solidFill>
              </a:rPr>
              <a:t>, </a:t>
            </a:r>
            <a:r>
              <a:rPr lang="pt-BR" sz="2200" dirty="0" err="1" smtClean="0">
                <a:solidFill>
                  <a:srgbClr val="FFFFFF"/>
                </a:solidFill>
              </a:rPr>
              <a:t>Insomnia</a:t>
            </a:r>
            <a:r>
              <a:rPr lang="pt-BR" sz="2200" dirty="0" smtClean="0">
                <a:solidFill>
                  <a:srgbClr val="FFFFFF"/>
                </a:solidFill>
              </a:rPr>
              <a:t>, </a:t>
            </a:r>
            <a:r>
              <a:rPr lang="pt-BR" sz="2200" dirty="0" err="1" smtClean="0">
                <a:solidFill>
                  <a:srgbClr val="FFFFFF"/>
                </a:solidFill>
              </a:rPr>
              <a:t>Robo</a:t>
            </a:r>
            <a:r>
              <a:rPr lang="pt-BR" sz="2200" dirty="0" smtClean="0">
                <a:solidFill>
                  <a:srgbClr val="FFFFFF"/>
                </a:solidFill>
              </a:rPr>
              <a:t> T3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47566E9-0739-4467-95EE-28E8138D515E}"/>
              </a:ext>
            </a:extLst>
          </p:cNvPr>
          <p:cNvSpPr/>
          <p:nvPr/>
        </p:nvSpPr>
        <p:spPr>
          <a:xfrm>
            <a:off x="180753" y="4678326"/>
            <a:ext cx="839973" cy="287079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764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362050" y="2053000"/>
            <a:ext cx="5048700" cy="114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lvl="0" algn="ctr" rtl="0">
              <a:spcBef>
                <a:spcPts val="0"/>
              </a:spcBef>
              <a:buNone/>
            </a:pPr>
            <a:r>
              <a:rPr lang="pt-BR" sz="4000" b="1"/>
              <a:t>RESULTADOS E DISCUSSÕES</a:t>
            </a:r>
          </a:p>
        </p:txBody>
      </p:sp>
    </p:spTree>
    <p:extLst>
      <p:ext uri="{BB962C8B-B14F-4D97-AF65-F5344CB8AC3E}">
        <p14:creationId xmlns:p14="http://schemas.microsoft.com/office/powerpoint/2010/main" val="1705987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000" b="1"/>
              <a:t>RESULTADOS E DISCUSSÕES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66400" cy="291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93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pt-BR" sz="2200" dirty="0">
                <a:solidFill>
                  <a:srgbClr val="FFFFFF"/>
                </a:solidFill>
              </a:rPr>
              <a:t>Discuta os resultados à luz dos trabalhos pesquisados, confrontando seus achados com o de outros pesquisadores do tema.</a:t>
            </a:r>
          </a:p>
          <a:p>
            <a:pPr marL="342900" lvl="0" indent="-3937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pt-BR" sz="2200" dirty="0" smtClean="0">
                <a:solidFill>
                  <a:srgbClr val="FFFFFF"/>
                </a:solidFill>
              </a:rPr>
              <a:t>Confronte </a:t>
            </a:r>
            <a:r>
              <a:rPr lang="pt-BR" sz="2200" dirty="0">
                <a:solidFill>
                  <a:srgbClr val="FFFFFF"/>
                </a:solidFill>
              </a:rPr>
              <a:t>os resultados obtidos com os objetivos estabelecidos.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40B6EFB-8BB7-4C38-8BC2-42842816D5CB}"/>
              </a:ext>
            </a:extLst>
          </p:cNvPr>
          <p:cNvSpPr/>
          <p:nvPr/>
        </p:nvSpPr>
        <p:spPr>
          <a:xfrm>
            <a:off x="180753" y="4678326"/>
            <a:ext cx="839973" cy="287079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362050" y="2053000"/>
            <a:ext cx="5048700" cy="114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lvl="0" algn="ctr" rtl="0">
              <a:spcBef>
                <a:spcPts val="0"/>
              </a:spcBef>
              <a:buNone/>
            </a:pPr>
            <a:r>
              <a:rPr lang="pt-BR" sz="4000" b="1"/>
              <a:t>CONCLUSÃO E CONSIDERAÇÕES FINAIS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591200" cy="91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330066"/>
              </a:buClr>
              <a:buSzPct val="25000"/>
              <a:buFont typeface="Arial"/>
              <a:buNone/>
            </a:pPr>
            <a:r>
              <a:rPr lang="pt-BR" sz="2900" b="1">
                <a:solidFill>
                  <a:srgbClr val="FFFFFF"/>
                </a:solidFill>
              </a:rPr>
              <a:t>CONCLUSÃO E CONSIDERAÇÕES FINAIS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1297500" y="1110350"/>
            <a:ext cx="7466400" cy="291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pt-BR" sz="1800" dirty="0" smtClean="0">
                <a:solidFill>
                  <a:srgbClr val="FFFFFF"/>
                </a:solidFill>
              </a:rPr>
              <a:t>É possível hoje desenvolver </a:t>
            </a:r>
            <a:r>
              <a:rPr lang="pt-BR" sz="1800" dirty="0" err="1" smtClean="0">
                <a:solidFill>
                  <a:srgbClr val="FFFFFF"/>
                </a:solidFill>
              </a:rPr>
              <a:t>backend</a:t>
            </a:r>
            <a:r>
              <a:rPr lang="pt-BR" sz="1800" dirty="0" smtClean="0">
                <a:solidFill>
                  <a:srgbClr val="FFFFFF"/>
                </a:solidFill>
              </a:rPr>
              <a:t> e </a:t>
            </a:r>
            <a:r>
              <a:rPr lang="pt-BR" sz="1800" dirty="0" err="1" smtClean="0">
                <a:solidFill>
                  <a:srgbClr val="FFFFFF"/>
                </a:solidFill>
              </a:rPr>
              <a:t>frontend</a:t>
            </a:r>
            <a:r>
              <a:rPr lang="pt-BR" sz="1800" dirty="0" smtClean="0">
                <a:solidFill>
                  <a:srgbClr val="FFFFFF"/>
                </a:solidFill>
              </a:rPr>
              <a:t> usando somente uma linguagem. </a:t>
            </a:r>
            <a:endParaRPr lang="pt-BR" sz="1800" dirty="0">
              <a:solidFill>
                <a:srgbClr val="FFFFFF"/>
              </a:solidFill>
            </a:endParaRPr>
          </a:p>
          <a:p>
            <a:pPr marL="342900" lvl="0" indent="-3683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pt-BR" sz="1800" dirty="0" smtClean="0">
                <a:solidFill>
                  <a:srgbClr val="FFFFFF"/>
                </a:solidFill>
              </a:rPr>
              <a:t>É possível ter boas práticas em códigos </a:t>
            </a:r>
            <a:r>
              <a:rPr lang="pt-BR" sz="1800" dirty="0" err="1" smtClean="0">
                <a:solidFill>
                  <a:srgbClr val="FFFFFF"/>
                </a:solidFill>
              </a:rPr>
              <a:t>Javascript</a:t>
            </a:r>
            <a:r>
              <a:rPr lang="pt-BR" sz="1800" dirty="0" smtClean="0">
                <a:solidFill>
                  <a:srgbClr val="FFFFFF"/>
                </a:solidFill>
              </a:rPr>
              <a:t> / </a:t>
            </a:r>
            <a:r>
              <a:rPr lang="pt-BR" sz="1800" dirty="0" err="1" smtClean="0">
                <a:solidFill>
                  <a:srgbClr val="FFFFFF"/>
                </a:solidFill>
              </a:rPr>
              <a:t>Typescript</a:t>
            </a:r>
            <a:endParaRPr lang="pt-BR" sz="1800" dirty="0" smtClean="0">
              <a:solidFill>
                <a:srgbClr val="FFFFFF"/>
              </a:solidFill>
            </a:endParaRPr>
          </a:p>
          <a:p>
            <a:pPr marL="342900" lvl="0" indent="-3683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Font typeface="Noto Sans Symbols"/>
              <a:buChar char="●"/>
            </a:pPr>
            <a:r>
              <a:rPr lang="pt-BR" sz="1800" dirty="0" smtClean="0">
                <a:solidFill>
                  <a:srgbClr val="FFFFFF"/>
                </a:solidFill>
              </a:rPr>
              <a:t>O Código da apresentação está disponível em: </a:t>
            </a:r>
            <a:r>
              <a:rPr lang="en-US" sz="1800" dirty="0">
                <a:hlinkClick r:id="rId3"/>
              </a:rPr>
              <a:t>https://github.com/luizhfraraujo/setc</a:t>
            </a:r>
            <a:endParaRPr lang="pt-BR" sz="1800" dirty="0">
              <a:solidFill>
                <a:srgbClr val="FFFFFF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98F9916-50E3-469F-A219-3B7DD99C6900}"/>
              </a:ext>
            </a:extLst>
          </p:cNvPr>
          <p:cNvSpPr/>
          <p:nvPr/>
        </p:nvSpPr>
        <p:spPr>
          <a:xfrm>
            <a:off x="180753" y="4678326"/>
            <a:ext cx="839973" cy="287079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362050" y="2053000"/>
            <a:ext cx="5048700" cy="114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lvl="0" algn="ctr" rtl="0">
              <a:spcBef>
                <a:spcPts val="0"/>
              </a:spcBef>
              <a:buNone/>
            </a:pPr>
            <a:r>
              <a:rPr lang="pt-BR" sz="4000" b="1" dirty="0" smtClean="0"/>
              <a:t>OBRIGADO!</a:t>
            </a:r>
            <a:br>
              <a:rPr lang="pt-BR" sz="4000" b="1" dirty="0" smtClean="0"/>
            </a:br>
            <a:endParaRPr lang="pt-BR" sz="4000" b="1" dirty="0"/>
          </a:p>
        </p:txBody>
      </p:sp>
      <p:sp>
        <p:nvSpPr>
          <p:cNvPr id="3" name="Shape 259"/>
          <p:cNvSpPr txBox="1">
            <a:spLocks/>
          </p:cNvSpPr>
          <p:nvPr/>
        </p:nvSpPr>
        <p:spPr>
          <a:xfrm>
            <a:off x="362050" y="3583626"/>
            <a:ext cx="5048700" cy="114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/>
            <a:r>
              <a:rPr lang="pt-BR" sz="2000" b="1" dirty="0" smtClean="0">
                <a:hlinkClick r:id="rId3"/>
              </a:rPr>
              <a:t>LUIZHBD@GMAIL.COM</a:t>
            </a:r>
            <a:endParaRPr lang="pt-BR" sz="2000" b="1" dirty="0" smtClean="0"/>
          </a:p>
          <a:p>
            <a:pPr marL="342900"/>
            <a:r>
              <a:rPr lang="pt-BR" sz="2000" b="1" dirty="0" smtClean="0"/>
              <a:t>GITHUB.COM/LUIZHFRARAUJO</a:t>
            </a:r>
            <a:r>
              <a:rPr lang="pt-BR" sz="4000" b="1" dirty="0" smtClean="0"/>
              <a:t/>
            </a:r>
            <a:br>
              <a:rPr lang="pt-BR" sz="4000" b="1" dirty="0" smtClean="0"/>
            </a:b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150209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lvl="0" algn="ctr" rtl="0">
              <a:spcBef>
                <a:spcPts val="0"/>
              </a:spcBef>
              <a:buNone/>
            </a:pPr>
            <a:r>
              <a:rPr lang="pt-BR" sz="4000" b="1"/>
              <a:t>INTRODUÇÃO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000" b="1" dirty="0" smtClean="0"/>
              <a:t>APRESENTAÇÃO</a:t>
            </a:r>
            <a:endParaRPr lang="pt-BR" sz="3000" b="1" dirty="0"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66400" cy="291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61950" algn="just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Font typeface="Noto Sans Symbols"/>
              <a:buChar char="●"/>
            </a:pPr>
            <a:r>
              <a:rPr lang="pt-BR" sz="1700" dirty="0" smtClean="0">
                <a:solidFill>
                  <a:srgbClr val="FFFFFF"/>
                </a:solidFill>
              </a:rPr>
              <a:t>Luiz Henrique de Freitas Rodrigues Araújo</a:t>
            </a:r>
          </a:p>
          <a:p>
            <a:pPr marL="342900" lvl="0" indent="-361950" algn="just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Font typeface="Noto Sans Symbols"/>
              <a:buChar char="●"/>
            </a:pPr>
            <a:r>
              <a:rPr lang="pt-BR" sz="1700" dirty="0" smtClean="0">
                <a:solidFill>
                  <a:srgbClr val="FFFFFF"/>
                </a:solidFill>
              </a:rPr>
              <a:t>Bacharel em Sistemas de Informação pela </a:t>
            </a:r>
            <a:r>
              <a:rPr lang="pt-BR" sz="1700" dirty="0" err="1" smtClean="0">
                <a:solidFill>
                  <a:srgbClr val="FFFFFF"/>
                </a:solidFill>
              </a:rPr>
              <a:t>Unipac</a:t>
            </a:r>
            <a:r>
              <a:rPr lang="pt-BR" sz="1700" dirty="0" smtClean="0">
                <a:solidFill>
                  <a:srgbClr val="FFFFFF"/>
                </a:solidFill>
              </a:rPr>
              <a:t> – Bom Despacho</a:t>
            </a:r>
          </a:p>
          <a:p>
            <a:pPr marL="342900" lvl="0" indent="-361950" algn="just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Font typeface="Noto Sans Symbols"/>
              <a:buChar char="●"/>
            </a:pPr>
            <a:r>
              <a:rPr lang="pt-BR" sz="1700" dirty="0" smtClean="0">
                <a:solidFill>
                  <a:srgbClr val="FFFFFF"/>
                </a:solidFill>
              </a:rPr>
              <a:t>Arquiteto de Soluções na </a:t>
            </a:r>
            <a:r>
              <a:rPr lang="pt-BR" sz="1700" dirty="0" err="1" smtClean="0">
                <a:solidFill>
                  <a:srgbClr val="FFFFFF"/>
                </a:solidFill>
              </a:rPr>
              <a:t>LinkedBy</a:t>
            </a:r>
            <a:endParaRPr lang="pt-BR" sz="1700" dirty="0" smtClean="0">
              <a:solidFill>
                <a:srgbClr val="FFFFFF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0A7E80D-4995-4489-A5A7-3CEDB08285AF}"/>
              </a:ext>
            </a:extLst>
          </p:cNvPr>
          <p:cNvSpPr/>
          <p:nvPr/>
        </p:nvSpPr>
        <p:spPr>
          <a:xfrm>
            <a:off x="180753" y="4678326"/>
            <a:ext cx="839973" cy="287079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000" b="1"/>
              <a:t>INTRODUÇÃO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66400" cy="291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61950" algn="just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Font typeface="Noto Sans Symbols"/>
              <a:buChar char="●"/>
            </a:pPr>
            <a:r>
              <a:rPr lang="pt-BR" sz="1700" dirty="0" smtClean="0">
                <a:solidFill>
                  <a:srgbClr val="FFFFFF"/>
                </a:solidFill>
              </a:rPr>
              <a:t>O que é API, </a:t>
            </a:r>
            <a:r>
              <a:rPr lang="pt-BR" sz="1700" dirty="0">
                <a:solidFill>
                  <a:srgbClr val="FFFFFF"/>
                </a:solidFill>
              </a:rPr>
              <a:t>Angular e </a:t>
            </a:r>
            <a:r>
              <a:rPr lang="pt-BR" sz="1700" dirty="0" err="1">
                <a:solidFill>
                  <a:srgbClr val="FFFFFF"/>
                </a:solidFill>
              </a:rPr>
              <a:t>Ionic</a:t>
            </a:r>
            <a:r>
              <a:rPr lang="pt-BR" sz="1700" dirty="0" smtClean="0">
                <a:solidFill>
                  <a:srgbClr val="FFFFFF"/>
                </a:solidFill>
              </a:rPr>
              <a:t>?</a:t>
            </a:r>
            <a:endParaRPr lang="pt-BR" sz="1700" dirty="0">
              <a:solidFill>
                <a:srgbClr val="FFFFFF"/>
              </a:solidFill>
            </a:endParaRPr>
          </a:p>
          <a:p>
            <a:pPr marL="342900" lvl="0" indent="-361950" algn="just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Font typeface="Noto Sans Symbols"/>
              <a:buChar char="●"/>
            </a:pPr>
            <a:r>
              <a:rPr lang="pt-BR" sz="1700" dirty="0" smtClean="0">
                <a:solidFill>
                  <a:srgbClr val="FFFFFF"/>
                </a:solidFill>
              </a:rPr>
              <a:t>Tecnologias utilizadas</a:t>
            </a:r>
          </a:p>
          <a:p>
            <a:pPr marL="342900" lvl="0" indent="-3619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pt-BR" sz="1700" dirty="0" smtClean="0">
                <a:solidFill>
                  <a:srgbClr val="FFFFFF"/>
                </a:solidFill>
              </a:rPr>
              <a:t>Desenvolvimento de uma solução simples de </a:t>
            </a:r>
            <a:r>
              <a:rPr lang="pt-BR" sz="1700" dirty="0" err="1" smtClean="0">
                <a:solidFill>
                  <a:srgbClr val="FFFFFF"/>
                </a:solidFill>
              </a:rPr>
              <a:t>backend</a:t>
            </a:r>
            <a:r>
              <a:rPr lang="pt-BR" sz="1700" dirty="0" smtClean="0">
                <a:solidFill>
                  <a:srgbClr val="FFFFFF"/>
                </a:solidFill>
              </a:rPr>
              <a:t> e </a:t>
            </a:r>
            <a:r>
              <a:rPr lang="pt-BR" sz="1700" dirty="0" err="1" smtClean="0">
                <a:solidFill>
                  <a:srgbClr val="FFFFFF"/>
                </a:solidFill>
              </a:rPr>
              <a:t>frontend</a:t>
            </a:r>
            <a:r>
              <a:rPr lang="pt-BR" sz="1700" dirty="0" smtClean="0">
                <a:solidFill>
                  <a:srgbClr val="FFFFFF"/>
                </a:solidFill>
              </a:rPr>
              <a:t>.</a:t>
            </a:r>
            <a:endParaRPr lang="pt-BR" sz="1700" dirty="0">
              <a:solidFill>
                <a:srgbClr val="FFFFFF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0A7E80D-4995-4489-A5A7-3CEDB08285AF}"/>
              </a:ext>
            </a:extLst>
          </p:cNvPr>
          <p:cNvSpPr/>
          <p:nvPr/>
        </p:nvSpPr>
        <p:spPr>
          <a:xfrm>
            <a:off x="180753" y="4678326"/>
            <a:ext cx="839973" cy="287079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32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lvl="0" algn="ctr" rtl="0">
              <a:spcBef>
                <a:spcPts val="0"/>
              </a:spcBef>
              <a:buNone/>
            </a:pPr>
            <a:r>
              <a:rPr lang="pt-BR" sz="4000" b="1"/>
              <a:t>OBJETIVO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000" b="1"/>
              <a:t>OBJETIVO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66400" cy="291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pt-BR" sz="2000" dirty="0" smtClean="0">
                <a:solidFill>
                  <a:srgbClr val="FFFFFF"/>
                </a:solidFill>
              </a:rPr>
              <a:t>Desenvolver uma solução no </a:t>
            </a:r>
            <a:r>
              <a:rPr lang="pt-BR" sz="2000" dirty="0" err="1" smtClean="0">
                <a:solidFill>
                  <a:srgbClr val="FFFFFF"/>
                </a:solidFill>
              </a:rPr>
              <a:t>backend</a:t>
            </a:r>
            <a:r>
              <a:rPr lang="pt-BR" sz="2000" dirty="0" smtClean="0">
                <a:solidFill>
                  <a:srgbClr val="FFFFFF"/>
                </a:solidFill>
              </a:rPr>
              <a:t> utilizando </a:t>
            </a:r>
            <a:r>
              <a:rPr lang="pt-BR" sz="2000" dirty="0" err="1" smtClean="0">
                <a:solidFill>
                  <a:srgbClr val="FFFFFF"/>
                </a:solidFill>
              </a:rPr>
              <a:t>NestJS</a:t>
            </a:r>
            <a:r>
              <a:rPr lang="pt-BR" sz="2000" dirty="0" smtClean="0">
                <a:solidFill>
                  <a:srgbClr val="FFFFFF"/>
                </a:solidFill>
              </a:rPr>
              <a:t> para API e </a:t>
            </a:r>
            <a:r>
              <a:rPr lang="pt-BR" sz="2000" dirty="0" err="1" smtClean="0">
                <a:solidFill>
                  <a:srgbClr val="FFFFFF"/>
                </a:solidFill>
              </a:rPr>
              <a:t>MongoDB</a:t>
            </a:r>
            <a:r>
              <a:rPr lang="pt-BR" sz="2000" dirty="0" smtClean="0">
                <a:solidFill>
                  <a:srgbClr val="FFFFFF"/>
                </a:solidFill>
              </a:rPr>
              <a:t> para armazenar os dados.</a:t>
            </a:r>
            <a:endParaRPr lang="pt-BR" sz="2000" dirty="0">
              <a:solidFill>
                <a:srgbClr val="FFFFFF"/>
              </a:solidFill>
            </a:endParaRPr>
          </a:p>
          <a:p>
            <a:pPr marL="342900" lvl="0" indent="-3810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pt-BR" sz="2000" dirty="0" smtClean="0">
                <a:solidFill>
                  <a:srgbClr val="FFFFFF"/>
                </a:solidFill>
              </a:rPr>
              <a:t>Desenvolver uma solução no </a:t>
            </a:r>
            <a:r>
              <a:rPr lang="pt-BR" sz="2000" dirty="0" err="1" smtClean="0">
                <a:solidFill>
                  <a:srgbClr val="FFFFFF"/>
                </a:solidFill>
              </a:rPr>
              <a:t>frontend</a:t>
            </a:r>
            <a:r>
              <a:rPr lang="pt-BR" sz="2000" dirty="0" smtClean="0">
                <a:solidFill>
                  <a:srgbClr val="FFFFFF"/>
                </a:solidFill>
              </a:rPr>
              <a:t> utilizando </a:t>
            </a:r>
            <a:r>
              <a:rPr lang="pt-BR" sz="2000" dirty="0" err="1" smtClean="0">
                <a:solidFill>
                  <a:srgbClr val="FFFFFF"/>
                </a:solidFill>
              </a:rPr>
              <a:t>Ionic</a:t>
            </a:r>
            <a:r>
              <a:rPr lang="pt-BR" sz="2000" dirty="0" smtClean="0">
                <a:solidFill>
                  <a:srgbClr val="FFFFFF"/>
                </a:solidFill>
              </a:rPr>
              <a:t> Framework e Angular.</a:t>
            </a:r>
            <a:endParaRPr lang="pt-BR" sz="2000" dirty="0">
              <a:solidFill>
                <a:srgbClr val="FFFFFF"/>
              </a:solidFill>
            </a:endParaRPr>
          </a:p>
          <a:p>
            <a:pPr marL="342900" lvl="0" indent="-3810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pt-BR" sz="2000" dirty="0" smtClean="0">
                <a:solidFill>
                  <a:srgbClr val="FFFFFF"/>
                </a:solidFill>
              </a:rPr>
              <a:t>Ambos vamos utilizar </a:t>
            </a:r>
            <a:r>
              <a:rPr lang="pt-BR" sz="2000" dirty="0" err="1" smtClean="0">
                <a:solidFill>
                  <a:srgbClr val="FFFFFF"/>
                </a:solidFill>
              </a:rPr>
              <a:t>Typescript</a:t>
            </a:r>
            <a:r>
              <a:rPr lang="pt-BR" sz="2000" dirty="0" smtClean="0">
                <a:solidFill>
                  <a:srgbClr val="FFFFFF"/>
                </a:solidFill>
              </a:rPr>
              <a:t> para desenvolvimento.</a:t>
            </a:r>
            <a:endParaRPr lang="pt-BR" sz="2000" dirty="0">
              <a:solidFill>
                <a:srgbClr val="FFFFFF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3972FC9-CF4D-4DEF-A32C-F0269AD06D40}"/>
              </a:ext>
            </a:extLst>
          </p:cNvPr>
          <p:cNvSpPr/>
          <p:nvPr/>
        </p:nvSpPr>
        <p:spPr>
          <a:xfrm>
            <a:off x="180753" y="4678326"/>
            <a:ext cx="839973" cy="287079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362050" y="2053000"/>
            <a:ext cx="5048700" cy="114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lvl="0" algn="ctr" rtl="0">
              <a:spcBef>
                <a:spcPts val="0"/>
              </a:spcBef>
              <a:buNone/>
            </a:pPr>
            <a:r>
              <a:rPr lang="pt-BR" sz="3600" b="1" dirty="0" smtClean="0"/>
              <a:t>O que é API, Angular e </a:t>
            </a:r>
            <a:r>
              <a:rPr lang="pt-BR" sz="3600" b="1" dirty="0" err="1" smtClean="0"/>
              <a:t>Ionic</a:t>
            </a:r>
            <a:r>
              <a:rPr lang="pt-BR" sz="3600" b="1" dirty="0" smtClean="0"/>
              <a:t>?</a:t>
            </a:r>
            <a:endParaRPr lang="pt-BR" sz="3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sz="3200" b="1" dirty="0"/>
              <a:t>O que é </a:t>
            </a:r>
            <a:r>
              <a:rPr lang="pt-BR" sz="3200" b="1" dirty="0" smtClean="0"/>
              <a:t>API?</a:t>
            </a:r>
            <a:endParaRPr lang="pt-BR" sz="3000" b="1" dirty="0"/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66400" cy="291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93700" algn="just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Font typeface="Noto Sans Symbols"/>
              <a:buChar char="●"/>
            </a:pPr>
            <a:r>
              <a:rPr lang="pt-BR" sz="2200" dirty="0" smtClean="0">
                <a:solidFill>
                  <a:srgbClr val="FFFFFF"/>
                </a:solidFill>
              </a:rPr>
              <a:t>Do inglês </a:t>
            </a:r>
            <a:r>
              <a:rPr lang="pt-BR" sz="2200" dirty="0">
                <a:solidFill>
                  <a:srgbClr val="FFFFFF"/>
                </a:solidFill>
              </a:rPr>
              <a:t>“</a:t>
            </a:r>
            <a:r>
              <a:rPr lang="en-US" sz="2200" dirty="0">
                <a:solidFill>
                  <a:srgbClr val="FFFFFF"/>
                </a:solidFill>
              </a:rPr>
              <a:t>Application Programming Interface</a:t>
            </a:r>
            <a:r>
              <a:rPr lang="en-US" sz="2200" dirty="0" smtClean="0">
                <a:solidFill>
                  <a:srgbClr val="FFFFFF"/>
                </a:solidFill>
              </a:rPr>
              <a:t>”</a:t>
            </a:r>
          </a:p>
          <a:p>
            <a:pPr marL="342900" lvl="0" indent="-393700" algn="just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Font typeface="Noto Sans Symbols"/>
              <a:buChar char="●"/>
            </a:pPr>
            <a:r>
              <a:rPr lang="pt-BR" sz="2200" dirty="0" smtClean="0">
                <a:solidFill>
                  <a:srgbClr val="FFFFFF"/>
                </a:solidFill>
              </a:rPr>
              <a:t>É uma forma de integrar sistemas possibilitando benefícios como a segurança dos dados, facilidade na troca de informações, independente da linguagem.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47566E9-0739-4467-95EE-28E8138D515E}"/>
              </a:ext>
            </a:extLst>
          </p:cNvPr>
          <p:cNvSpPr/>
          <p:nvPr/>
        </p:nvSpPr>
        <p:spPr>
          <a:xfrm>
            <a:off x="180753" y="4678326"/>
            <a:ext cx="839973" cy="287079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sz="3200" b="1" dirty="0"/>
              <a:t>O que é </a:t>
            </a:r>
            <a:r>
              <a:rPr lang="pt-BR" sz="3200" b="1" dirty="0" smtClean="0"/>
              <a:t>Angular?</a:t>
            </a:r>
            <a:endParaRPr lang="pt-BR" sz="3000" b="1" dirty="0"/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66400" cy="291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93700" algn="just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Font typeface="Noto Sans Symbols"/>
              <a:buChar char="●"/>
            </a:pPr>
            <a:r>
              <a:rPr lang="pt-BR" sz="2200" dirty="0">
                <a:solidFill>
                  <a:srgbClr val="FFFFFF"/>
                </a:solidFill>
              </a:rPr>
              <a:t>Angular é uma plataforma e framework para construção da interface de aplicações usando HTML, CSS e, principalmente, </a:t>
            </a:r>
            <a:r>
              <a:rPr lang="pt-BR" sz="2200" dirty="0" err="1">
                <a:solidFill>
                  <a:srgbClr val="FFFFFF"/>
                </a:solidFill>
              </a:rPr>
              <a:t>JavaScript</a:t>
            </a:r>
            <a:r>
              <a:rPr lang="pt-BR" sz="2200" dirty="0">
                <a:solidFill>
                  <a:srgbClr val="FFFFFF"/>
                </a:solidFill>
              </a:rPr>
              <a:t>, criada pelos desenvolvedores da Google.</a:t>
            </a:r>
          </a:p>
          <a:p>
            <a:pPr marL="342900" lvl="0" indent="-393700" algn="just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Font typeface="Noto Sans Symbols"/>
              <a:buChar char="●"/>
            </a:pPr>
            <a:r>
              <a:rPr lang="pt-BR" sz="2200" dirty="0" smtClean="0">
                <a:solidFill>
                  <a:srgbClr val="FFFFFF"/>
                </a:solidFill>
              </a:rPr>
              <a:t>Possui um conjunto de elementos que facilitam a construção de SPA (Single Page </a:t>
            </a:r>
            <a:r>
              <a:rPr lang="pt-BR" sz="2200" dirty="0" err="1" smtClean="0">
                <a:solidFill>
                  <a:srgbClr val="FFFFFF"/>
                </a:solidFill>
              </a:rPr>
              <a:t>Applications</a:t>
            </a:r>
            <a:r>
              <a:rPr lang="pt-BR" sz="2200" dirty="0" smtClean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47566E9-0739-4467-95EE-28E8138D515E}"/>
              </a:ext>
            </a:extLst>
          </p:cNvPr>
          <p:cNvSpPr/>
          <p:nvPr/>
        </p:nvSpPr>
        <p:spPr>
          <a:xfrm>
            <a:off x="180753" y="4678326"/>
            <a:ext cx="839973" cy="287079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120585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372</Words>
  <Application>Microsoft Office PowerPoint</Application>
  <PresentationFormat>Apresentação na tela (16:9)</PresentationFormat>
  <Paragraphs>49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Roboto</vt:lpstr>
      <vt:lpstr>Lato</vt:lpstr>
      <vt:lpstr>Noto Sans Symbols</vt:lpstr>
      <vt:lpstr>Arial</vt:lpstr>
      <vt:lpstr>focus</vt:lpstr>
      <vt:lpstr>Consumindo API Rest com Angular/Ionic </vt:lpstr>
      <vt:lpstr>INTRODUÇÃO</vt:lpstr>
      <vt:lpstr>APRESENTAÇÃO</vt:lpstr>
      <vt:lpstr>INTRODUÇÃO</vt:lpstr>
      <vt:lpstr>OBJETIVO</vt:lpstr>
      <vt:lpstr>OBJETIVO</vt:lpstr>
      <vt:lpstr>O que é API, Angular e Ionic?</vt:lpstr>
      <vt:lpstr>O que é API?</vt:lpstr>
      <vt:lpstr>O que é Angular?</vt:lpstr>
      <vt:lpstr>O que é Ionic?</vt:lpstr>
      <vt:lpstr>O que é Ionic?</vt:lpstr>
      <vt:lpstr>DESENVOLVIMENTO</vt:lpstr>
      <vt:lpstr>Tecnologias e Ferramentas</vt:lpstr>
      <vt:lpstr>RESULTADOS E DISCUSSÕES</vt:lpstr>
      <vt:lpstr>RESULTADOS E DISCUSSÕES</vt:lpstr>
      <vt:lpstr>CONCLUSÃO E CONSIDERAÇÕES FINAIS</vt:lpstr>
      <vt:lpstr>CONCLUSÃO E CONSIDERAÇÕES FINAIS</vt:lpstr>
      <vt:lpstr>OBRIGADO!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Padrão dos slides para uso na SETC</dc:title>
  <dc:creator>Jaciara</dc:creator>
  <cp:lastModifiedBy>Luiz Henrique Freitas</cp:lastModifiedBy>
  <cp:revision>14</cp:revision>
  <dcterms:modified xsi:type="dcterms:W3CDTF">2019-08-28T13:21:57Z</dcterms:modified>
</cp:coreProperties>
</file>