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57" r:id="rId4"/>
    <p:sldId id="259" r:id="rId5"/>
    <p:sldId id="266" r:id="rId6"/>
    <p:sldId id="270" r:id="rId7"/>
    <p:sldId id="267" r:id="rId8"/>
    <p:sldId id="269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4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6636" autoAdjust="0"/>
  </p:normalViewPr>
  <p:slideViewPr>
    <p:cSldViewPr snapToGrid="0" snapToObjects="1" showGuides="1">
      <p:cViewPr>
        <p:scale>
          <a:sx n="70" d="100"/>
          <a:sy n="70" d="100"/>
        </p:scale>
        <p:origin x="-1374" y="-54"/>
      </p:cViewPr>
      <p:guideLst>
        <p:guide orient="horz" pos="2160"/>
        <p:guide pos="4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A0FA5-E416-6340-A1B1-F0EAADB10304}" type="datetimeFigureOut">
              <a:rPr lang="en-US" smtClean="0"/>
              <a:t>27-Nov-12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BF3-C189-A040-83CF-93E5EFF13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463B8-2BC7-4753-A2FC-0F61645E0AA8}" type="datetimeFigureOut">
              <a:rPr lang="en-CA" smtClean="0"/>
              <a:pPr/>
              <a:t>27/11/2012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9DAD8-12CF-4C2D-BCA9-7BA9A77A012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0244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baseline="0" dirty="0" smtClean="0"/>
              <a:t> favor, </a:t>
            </a:r>
            <a:r>
              <a:rPr lang="en-US" baseline="0" dirty="0" err="1" smtClean="0"/>
              <a:t>r</a:t>
            </a:r>
            <a:r>
              <a:rPr lang="en-US" dirty="0" err="1" smtClean="0"/>
              <a:t>efere</a:t>
            </a:r>
            <a:r>
              <a:rPr lang="en-US" dirty="0" smtClean="0"/>
              <a:t>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organizações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existentes</a:t>
            </a:r>
            <a:r>
              <a:rPr lang="en-US" baseline="0" dirty="0" smtClean="0"/>
              <a:t> no Brazil e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Portugal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9DAD8-12CF-4C2D-BCA9-7BA9A77A0126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62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egoe"/>
                <a:cs typeface="Segoe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Segoe"/>
                <a:cs typeface="Segoe"/>
              </a:defRPr>
            </a:lvl1pPr>
            <a:lvl2pPr>
              <a:defRPr b="0" i="0">
                <a:latin typeface="Segoe"/>
                <a:cs typeface="Segoe"/>
              </a:defRPr>
            </a:lvl2pPr>
            <a:lvl3pPr>
              <a:defRPr b="0" i="0">
                <a:latin typeface="Segoe"/>
                <a:cs typeface="Segoe"/>
              </a:defRPr>
            </a:lvl3pPr>
            <a:lvl4pPr>
              <a:defRPr b="0" i="0">
                <a:latin typeface="Segoe"/>
                <a:cs typeface="Segoe"/>
              </a:defRPr>
            </a:lvl4pPr>
            <a:lvl5pPr>
              <a:defRPr b="0" i="0">
                <a:latin typeface="Segoe"/>
                <a:cs typeface="Segoe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13291"/>
            <a:ext cx="425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defRPr>
            </a:lvl1pPr>
          </a:lstStyle>
          <a:p>
            <a:fld id="{0B11F31F-5B98-7F48-B825-7FE9FB03CF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egoe"/>
                <a:cs typeface="Segoe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13291"/>
            <a:ext cx="425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defRPr>
            </a:lvl1pPr>
          </a:lstStyle>
          <a:p>
            <a:fld id="{0B11F31F-5B98-7F48-B825-7FE9FB03CF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62113"/>
            <a:ext cx="4037013" cy="42761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2000" b="0" i="0">
                <a:latin typeface="Segoe"/>
                <a:cs typeface="Segoe"/>
              </a:defRPr>
            </a:lvl1pPr>
            <a:lvl2pPr marL="0" indent="-365760">
              <a:spcBef>
                <a:spcPts val="960"/>
              </a:spcBef>
              <a:defRPr sz="1500"/>
            </a:lvl2pPr>
            <a:lvl3pPr marL="0" indent="-365760">
              <a:defRPr sz="1500"/>
            </a:lvl3pPr>
            <a:lvl4pPr marL="0" indent="-365760">
              <a:defRPr sz="1500"/>
            </a:lvl4pPr>
            <a:lvl5pPr marL="0" indent="-365760"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6613" y="1662114"/>
            <a:ext cx="4037013" cy="42761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2000" b="0" i="0">
                <a:latin typeface="Segoe"/>
                <a:cs typeface="Segoe"/>
              </a:defRPr>
            </a:lvl1pPr>
            <a:lvl2pPr marL="0" indent="-365760">
              <a:spcBef>
                <a:spcPts val="960"/>
              </a:spcBef>
              <a:defRPr sz="1500"/>
            </a:lvl2pPr>
            <a:lvl3pPr marL="0" indent="-365760">
              <a:defRPr sz="1500"/>
            </a:lvl3pPr>
            <a:lvl4pPr marL="0" indent="-365760">
              <a:defRPr sz="1500"/>
            </a:lvl4pPr>
            <a:lvl5pPr marL="0" indent="-365760"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57199" y="2216728"/>
            <a:ext cx="4037105" cy="3394075"/>
          </a:xfrm>
        </p:spPr>
        <p:txBody>
          <a:bodyPr>
            <a:noAutofit/>
          </a:bodyPr>
          <a:lstStyle>
            <a:lvl1pPr marL="285750" indent="-285750">
              <a:buClr>
                <a:schemeClr val="bg1">
                  <a:lumMod val="75000"/>
                </a:schemeClr>
              </a:buClr>
              <a:buFont typeface="Wingdings" charset="2"/>
              <a:buChar char="§"/>
              <a:defRPr sz="1500" b="0" i="0">
                <a:solidFill>
                  <a:srgbClr val="595959"/>
                </a:solidFill>
                <a:latin typeface="Segoe"/>
                <a:cs typeface="Segoe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5"/>
          </p:nvPr>
        </p:nvSpPr>
        <p:spPr>
          <a:xfrm>
            <a:off x="4649695" y="2216728"/>
            <a:ext cx="4037105" cy="3394075"/>
          </a:xfrm>
        </p:spPr>
        <p:txBody>
          <a:bodyPr>
            <a:noAutofit/>
          </a:bodyPr>
          <a:lstStyle>
            <a:lvl1pPr marL="285750" indent="-285750">
              <a:buClr>
                <a:schemeClr val="bg1">
                  <a:lumMod val="75000"/>
                </a:schemeClr>
              </a:buClr>
              <a:buFont typeface="Wingdings" charset="2"/>
              <a:buChar char="§"/>
              <a:defRPr sz="1500" b="0" i="0">
                <a:solidFill>
                  <a:srgbClr val="595959"/>
                </a:solidFill>
                <a:latin typeface="Segoe"/>
                <a:cs typeface="Segoe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445" y="1202912"/>
            <a:ext cx="8357762" cy="1072368"/>
          </a:xfrm>
        </p:spPr>
        <p:txBody>
          <a:bodyPr anchor="b" anchorCtr="0">
            <a:noAutofit/>
          </a:bodyPr>
          <a:lstStyle>
            <a:lvl1pPr algn="l">
              <a:defRPr sz="3600" b="0" i="0">
                <a:solidFill>
                  <a:schemeClr val="tx2"/>
                </a:solidFill>
                <a:latin typeface="Segoe"/>
                <a:cs typeface="Segoe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445" y="2372585"/>
            <a:ext cx="8357762" cy="445322"/>
          </a:xfrm>
        </p:spPr>
        <p:txBody>
          <a:bodyPr anchor="t">
            <a:noAutofit/>
          </a:bodyPr>
          <a:lstStyle>
            <a:lvl1pPr marL="0" indent="0" algn="l">
              <a:buNone/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6" y="4465436"/>
            <a:ext cx="2642515" cy="933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30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710"/>
            <a:ext cx="9144000" cy="571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10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0716"/>
            <a:ext cx="8229600" cy="437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13291"/>
            <a:ext cx="425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defRPr>
            </a:lvl1pPr>
          </a:lstStyle>
          <a:p>
            <a:fld id="{0B11F31F-5B98-7F48-B825-7FE9FB03CF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104809" y="6380223"/>
            <a:ext cx="581991" cy="431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49" r:id="rId3"/>
    <p:sldLayoutId id="2147483655" r:id="rId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400" b="0" i="0" kern="1200">
          <a:solidFill>
            <a:srgbClr val="004678"/>
          </a:solidFill>
          <a:latin typeface="Segoe"/>
          <a:ea typeface="+mj-ea"/>
          <a:cs typeface="Sego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rgbClr val="3981B6"/>
          </a:solidFill>
          <a:latin typeface="Segoe"/>
          <a:ea typeface="+mn-ea"/>
          <a:cs typeface="Segoe"/>
        </a:defRPr>
      </a:lvl1pPr>
      <a:lvl2pPr marL="539750" indent="-269875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Wingdings" charset="2"/>
        <a:buChar char="§"/>
        <a:defRPr sz="2000" b="0" i="0" kern="1200">
          <a:solidFill>
            <a:schemeClr val="tx1">
              <a:lumMod val="65000"/>
              <a:lumOff val="35000"/>
            </a:schemeClr>
          </a:solidFill>
          <a:latin typeface="Segoe"/>
          <a:ea typeface="+mn-ea"/>
          <a:cs typeface="Segoe"/>
        </a:defRPr>
      </a:lvl2pPr>
      <a:lvl3pPr marL="811213" indent="-271463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Wingdings" charset="2"/>
        <a:buChar char="§"/>
        <a:defRPr sz="1800" b="0" i="0" kern="1200">
          <a:solidFill>
            <a:schemeClr val="tx1">
              <a:lumMod val="65000"/>
              <a:lumOff val="35000"/>
            </a:schemeClr>
          </a:solidFill>
          <a:latin typeface="Segoe"/>
          <a:ea typeface="+mn-ea"/>
          <a:cs typeface="Segoe"/>
        </a:defRPr>
      </a:lvl3pPr>
      <a:lvl4pPr marL="1071563" indent="-26035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Wingdings" charset="2"/>
        <a:buChar char="§"/>
        <a:defRPr sz="1600" b="0" i="0" kern="1200">
          <a:solidFill>
            <a:schemeClr val="tx1">
              <a:lumMod val="65000"/>
              <a:lumOff val="35000"/>
            </a:schemeClr>
          </a:solidFill>
          <a:latin typeface="Segoe"/>
          <a:ea typeface="+mn-ea"/>
          <a:cs typeface="Segoe"/>
        </a:defRPr>
      </a:lvl4pPr>
      <a:lvl5pPr marL="1252538" indent="-180975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rnimbus.com.br/sql11/" TargetMode="External"/><Relationship Id="rId2" Type="http://schemas.openxmlformats.org/officeDocument/2006/relationships/hyperlink" Target="http://www.srnimbus.com.br/calendario/ondemand-planos-execuca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rnimbus.com.br/sql07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445" y="197888"/>
            <a:ext cx="8357762" cy="1072368"/>
          </a:xfrm>
        </p:spPr>
        <p:txBody>
          <a:bodyPr>
            <a:noAutofit/>
          </a:bodyPr>
          <a:lstStyle/>
          <a:p>
            <a:pPr algn="ctr"/>
            <a:r>
              <a:rPr lang="pt-BR" dirty="0"/>
              <a:t>T-SQL Expert - Escrevendo códigos </a:t>
            </a:r>
            <a:r>
              <a:rPr lang="pt-BR" dirty="0" smtClean="0"/>
              <a:t>“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/>
              <a:t>a </a:t>
            </a:r>
            <a:r>
              <a:rPr lang="pt-BR" dirty="0" err="1" smtClean="0"/>
              <a:t>boss</a:t>
            </a:r>
            <a:r>
              <a:rPr lang="pt-BR" dirty="0" smtClean="0"/>
              <a:t>”</a:t>
            </a:r>
            <a:endParaRPr lang="en-US" dirty="0">
              <a:latin typeface="Segoe"/>
              <a:cs typeface="Segoe"/>
            </a:endParaRPr>
          </a:p>
        </p:txBody>
      </p:sp>
      <p:sp>
        <p:nvSpPr>
          <p:cNvPr id="6" name="AutoShape 41"/>
          <p:cNvSpPr>
            <a:spLocks noChangeArrowheads="1"/>
          </p:cNvSpPr>
          <p:nvPr/>
        </p:nvSpPr>
        <p:spPr bwMode="auto">
          <a:xfrm>
            <a:off x="50104" y="1433094"/>
            <a:ext cx="9006214" cy="293109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*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17171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FROM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'Fabiano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Neves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Amorim'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Sr.Nimbus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– SQL Server MVP'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'fabiano.amorim@srnimbus.com.br'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'http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://blogfabiano.com | @</a:t>
            </a:r>
            <a:r>
              <a:rPr lang="pt-BR" dirty="0" err="1">
                <a:solidFill>
                  <a:srgbClr val="FF0000"/>
                </a:solidFill>
                <a:latin typeface="Consolas"/>
              </a:rPr>
              <a:t>mcflyamorim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 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'----------------------'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>
                <a:solidFill>
                  <a:srgbClr val="808080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             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'Gilberto Uchôa'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>
                <a:solidFill>
                  <a:srgbClr val="808080"/>
                </a:solidFill>
                <a:latin typeface="Consolas"/>
              </a:rPr>
              <a:t>              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'Fundador da </a:t>
            </a:r>
            <a:r>
              <a:rPr lang="pt-BR" dirty="0" err="1">
                <a:solidFill>
                  <a:srgbClr val="FF0000"/>
                </a:solidFill>
                <a:latin typeface="Consolas"/>
              </a:rPr>
              <a:t>Sr.Nimbus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>
              <a:solidFill>
                <a:srgbClr val="808080"/>
              </a:solidFill>
              <a:latin typeface="Consolas"/>
            </a:endParaRPr>
          </a:p>
          <a:p>
            <a:r>
              <a:rPr lang="pt-BR" dirty="0">
                <a:solidFill>
                  <a:srgbClr val="808080"/>
                </a:solidFill>
                <a:latin typeface="Consolas"/>
              </a:rPr>
              <a:t>              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'gilberto.uchoa@srnimbus.com.br'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>
                <a:solidFill>
                  <a:srgbClr val="808080"/>
                </a:solidFill>
                <a:latin typeface="Consolas"/>
              </a:rPr>
              <a:t>              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'http://gbuchoa.blogspot.com.br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))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Tab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("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About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us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:")</a:t>
            </a:r>
            <a:endParaRPr lang="pt-BR" dirty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 for Attending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</a:t>
            </a:r>
            <a:r>
              <a:rPr lang="en-US" dirty="0" smtClean="0"/>
              <a:t> PASS: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PASS Chapter</a:t>
            </a:r>
            <a:r>
              <a:rPr lang="ru-RU" dirty="0" smtClean="0"/>
              <a:t> </a:t>
            </a:r>
            <a:r>
              <a:rPr lang="pt-PT" dirty="0" smtClean="0"/>
              <a:t>&amp;</a:t>
            </a:r>
            <a:r>
              <a:rPr lang="ru-RU" dirty="0" smtClean="0"/>
              <a:t> </a:t>
            </a:r>
            <a:r>
              <a:rPr lang="en-US" dirty="0" smtClean="0"/>
              <a:t>Virtual Chapter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r>
              <a:rPr lang="en-US" sz="1600" dirty="0" err="1" smtClean="0">
                <a:solidFill>
                  <a:srgbClr val="595959"/>
                </a:solidFill>
              </a:rPr>
              <a:t>Mais</a:t>
            </a:r>
            <a:r>
              <a:rPr lang="en-US" sz="1600" dirty="0" smtClean="0">
                <a:solidFill>
                  <a:srgbClr val="595959"/>
                </a:solidFill>
              </a:rPr>
              <a:t> de 260 </a:t>
            </a:r>
            <a:r>
              <a:rPr lang="en-US" sz="1600" dirty="0" err="1" smtClean="0">
                <a:solidFill>
                  <a:srgbClr val="595959"/>
                </a:solidFill>
              </a:rPr>
              <a:t>Organizações</a:t>
            </a:r>
            <a:r>
              <a:rPr lang="en-US" sz="1600" dirty="0" smtClean="0">
                <a:solidFill>
                  <a:srgbClr val="595959"/>
                </a:solidFill>
              </a:rPr>
              <a:t> no </a:t>
            </a:r>
            <a:r>
              <a:rPr lang="en-US" sz="1600" dirty="0" err="1" smtClean="0">
                <a:solidFill>
                  <a:srgbClr val="595959"/>
                </a:solidFill>
              </a:rPr>
              <a:t>nível</a:t>
            </a:r>
            <a:r>
              <a:rPr lang="en-US" sz="1600" dirty="0" smtClean="0">
                <a:solidFill>
                  <a:srgbClr val="595959"/>
                </a:solidFill>
              </a:rPr>
              <a:t> Mundial + 20 </a:t>
            </a:r>
            <a:r>
              <a:rPr lang="en-US" sz="1600" dirty="0" err="1" smtClean="0">
                <a:solidFill>
                  <a:srgbClr val="595959"/>
                </a:solidFill>
              </a:rPr>
              <a:t>Organizações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Virtuais</a:t>
            </a:r>
            <a:endParaRPr lang="en-US" sz="1600" dirty="0">
              <a:solidFill>
                <a:srgbClr val="595959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 err="1" smtClean="0"/>
              <a:t>SQLSaturday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solidFill>
                  <a:srgbClr val="595959"/>
                </a:solidFill>
              </a:rPr>
              <a:t>~200 </a:t>
            </a:r>
            <a:r>
              <a:rPr lang="en-US" sz="1600" dirty="0" err="1" smtClean="0">
                <a:solidFill>
                  <a:srgbClr val="595959"/>
                </a:solidFill>
              </a:rPr>
              <a:t>Eventos</a:t>
            </a:r>
            <a:r>
              <a:rPr lang="en-US" sz="1600" dirty="0" smtClean="0">
                <a:solidFill>
                  <a:srgbClr val="595959"/>
                </a:solidFill>
              </a:rPr>
              <a:t> no </a:t>
            </a:r>
            <a:r>
              <a:rPr lang="en-US" sz="1600" dirty="0" err="1" smtClean="0">
                <a:solidFill>
                  <a:srgbClr val="595959"/>
                </a:solidFill>
              </a:rPr>
              <a:t>Mundo</a:t>
            </a:r>
            <a:r>
              <a:rPr lang="en-US" sz="1600" dirty="0" smtClean="0">
                <a:solidFill>
                  <a:srgbClr val="595959"/>
                </a:solidFill>
              </a:rPr>
              <a:t>, um </a:t>
            </a:r>
            <a:r>
              <a:rPr lang="en-US" sz="1600" dirty="0" err="1" smtClean="0">
                <a:solidFill>
                  <a:srgbClr val="595959"/>
                </a:solidFill>
              </a:rPr>
              <a:t>dia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inteiro</a:t>
            </a:r>
            <a:r>
              <a:rPr lang="en-US" sz="1600" dirty="0" smtClean="0">
                <a:solidFill>
                  <a:srgbClr val="595959"/>
                </a:solidFill>
              </a:rPr>
              <a:t> de </a:t>
            </a:r>
            <a:r>
              <a:rPr lang="en-US" sz="1600" dirty="0" err="1" smtClean="0">
                <a:solidFill>
                  <a:srgbClr val="595959"/>
                </a:solidFill>
              </a:rPr>
              <a:t>treinamento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livre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sobre</a:t>
            </a:r>
            <a:r>
              <a:rPr lang="en-US" sz="1600" dirty="0" smtClean="0">
                <a:solidFill>
                  <a:srgbClr val="595959"/>
                </a:solidFill>
              </a:rPr>
              <a:t> SQL Server</a:t>
            </a:r>
          </a:p>
          <a:p>
            <a:pPr>
              <a:lnSpc>
                <a:spcPct val="140000"/>
              </a:lnSpc>
            </a:pPr>
            <a:r>
              <a:rPr lang="ru-RU" dirty="0" smtClean="0"/>
              <a:t>24 </a:t>
            </a:r>
            <a:r>
              <a:rPr lang="en-US" dirty="0" smtClean="0"/>
              <a:t>Hours of PASS</a:t>
            </a:r>
            <a:br>
              <a:rPr lang="en-US" dirty="0" smtClean="0"/>
            </a:br>
            <a:r>
              <a:rPr lang="en-US" sz="1600" dirty="0" err="1" smtClean="0">
                <a:solidFill>
                  <a:srgbClr val="595959"/>
                </a:solidFill>
              </a:rPr>
              <a:t>Eventos</a:t>
            </a:r>
            <a:r>
              <a:rPr lang="en-US" sz="1600" dirty="0" smtClean="0">
                <a:solidFill>
                  <a:srgbClr val="595959"/>
                </a:solidFill>
              </a:rPr>
              <a:t> online, </a:t>
            </a:r>
            <a:r>
              <a:rPr lang="en-US" sz="1600" dirty="0" err="1" smtClean="0">
                <a:solidFill>
                  <a:srgbClr val="595959"/>
                </a:solidFill>
              </a:rPr>
              <a:t>gratuítos</a:t>
            </a:r>
            <a:r>
              <a:rPr lang="en-US" sz="1600" dirty="0">
                <a:solidFill>
                  <a:srgbClr val="595959"/>
                </a:solidFill>
              </a:rPr>
              <a:t>.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Existem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edições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locais</a:t>
            </a:r>
            <a:r>
              <a:rPr lang="en-US" sz="1600" dirty="0" smtClean="0">
                <a:solidFill>
                  <a:srgbClr val="595959"/>
                </a:solidFill>
              </a:rPr>
              <a:t> (</a:t>
            </a:r>
            <a:r>
              <a:rPr lang="en-US" sz="1600" dirty="0" err="1" smtClean="0">
                <a:solidFill>
                  <a:srgbClr val="595959"/>
                </a:solidFill>
              </a:rPr>
              <a:t>Português</a:t>
            </a:r>
            <a:r>
              <a:rPr lang="en-US" sz="1600" dirty="0" smtClean="0">
                <a:solidFill>
                  <a:srgbClr val="595959"/>
                </a:solidFill>
              </a:rPr>
              <a:t>, </a:t>
            </a:r>
            <a:r>
              <a:rPr lang="en-US" sz="1600" dirty="0" err="1" smtClean="0">
                <a:solidFill>
                  <a:srgbClr val="595959"/>
                </a:solidFill>
              </a:rPr>
              <a:t>Espanhol</a:t>
            </a:r>
            <a:r>
              <a:rPr lang="en-US" sz="1600" dirty="0" smtClean="0">
                <a:solidFill>
                  <a:srgbClr val="595959"/>
                </a:solidFill>
              </a:rPr>
              <a:t>, Russo, … ) 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err="1" smtClean="0"/>
              <a:t>SQLRally</a:t>
            </a:r>
            <a:endParaRPr lang="en-US" dirty="0" smtClean="0"/>
          </a:p>
          <a:p>
            <a:pPr marL="0" lvl="2" indent="0">
              <a:lnSpc>
                <a:spcPct val="130000"/>
              </a:lnSpc>
              <a:buClrTx/>
              <a:buNone/>
            </a:pPr>
            <a:r>
              <a:rPr lang="en-US" sz="1600" dirty="0" err="1" smtClean="0">
                <a:solidFill>
                  <a:srgbClr val="595959"/>
                </a:solidFill>
              </a:rPr>
              <a:t>Eventos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regionais</a:t>
            </a:r>
            <a:r>
              <a:rPr lang="en-US" sz="1600" dirty="0" smtClean="0">
                <a:solidFill>
                  <a:srgbClr val="595959"/>
                </a:solidFill>
              </a:rPr>
              <a:t>, </a:t>
            </a:r>
            <a:r>
              <a:rPr lang="en-US" sz="1600" dirty="0" err="1" smtClean="0">
                <a:solidFill>
                  <a:srgbClr val="595959"/>
                </a:solidFill>
              </a:rPr>
              <a:t>pagos</a:t>
            </a:r>
            <a:r>
              <a:rPr lang="en-US" sz="1600" dirty="0">
                <a:solidFill>
                  <a:srgbClr val="595959"/>
                </a:solidFill>
              </a:rPr>
              <a:t>.</a:t>
            </a:r>
            <a:r>
              <a:rPr lang="en-US" sz="1600" dirty="0" smtClean="0">
                <a:solidFill>
                  <a:srgbClr val="595959"/>
                </a:solidFill>
              </a:rPr>
              <a:t> (European Nordic, </a:t>
            </a:r>
            <a:r>
              <a:rPr lang="en-US" sz="1600" dirty="0" err="1" smtClean="0">
                <a:solidFill>
                  <a:srgbClr val="595959"/>
                </a:solidFill>
              </a:rPr>
              <a:t>Rússia</a:t>
            </a:r>
            <a:r>
              <a:rPr lang="en-US" sz="1600" dirty="0" smtClean="0">
                <a:solidFill>
                  <a:srgbClr val="595959"/>
                </a:solidFill>
              </a:rPr>
              <a:t>, …)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PASS </a:t>
            </a:r>
            <a:r>
              <a:rPr lang="en-US" dirty="0" smtClean="0"/>
              <a:t>Summit</a:t>
            </a:r>
            <a:br>
              <a:rPr lang="en-US" dirty="0" smtClean="0"/>
            </a:br>
            <a:r>
              <a:rPr lang="en-US" sz="1600" dirty="0" err="1" smtClean="0">
                <a:solidFill>
                  <a:srgbClr val="595959"/>
                </a:solidFill>
              </a:rPr>
              <a:t>Evento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pago</a:t>
            </a:r>
            <a:r>
              <a:rPr lang="en-US" sz="1600" dirty="0">
                <a:solidFill>
                  <a:srgbClr val="595959"/>
                </a:solidFill>
              </a:rPr>
              <a:t> </a:t>
            </a:r>
            <a:r>
              <a:rPr lang="en-US" sz="1600" dirty="0" smtClean="0">
                <a:solidFill>
                  <a:srgbClr val="595959"/>
                </a:solidFill>
              </a:rPr>
              <a:t>de 3 </a:t>
            </a:r>
            <a:r>
              <a:rPr lang="en-US" sz="1600" dirty="0" err="1" smtClean="0">
                <a:solidFill>
                  <a:srgbClr val="595959"/>
                </a:solidFill>
              </a:rPr>
              <a:t>dias</a:t>
            </a:r>
            <a:r>
              <a:rPr lang="en-US" sz="1600" dirty="0" smtClean="0">
                <a:solidFill>
                  <a:srgbClr val="595959"/>
                </a:solidFill>
              </a:rPr>
              <a:t> + 2 </a:t>
            </a:r>
            <a:r>
              <a:rPr lang="en-US" sz="1600" dirty="0" err="1" smtClean="0">
                <a:solidFill>
                  <a:srgbClr val="595959"/>
                </a:solidFill>
              </a:rPr>
              <a:t>dias</a:t>
            </a:r>
            <a:r>
              <a:rPr lang="en-US" sz="1600" dirty="0" smtClean="0">
                <a:solidFill>
                  <a:srgbClr val="595959"/>
                </a:solidFill>
              </a:rPr>
              <a:t> de Workshops, </a:t>
            </a:r>
            <a:r>
              <a:rPr lang="en-US" sz="1600" dirty="0" err="1" smtClean="0">
                <a:solidFill>
                  <a:srgbClr val="595959"/>
                </a:solidFill>
              </a:rPr>
              <a:t>conta</a:t>
            </a:r>
            <a:r>
              <a:rPr lang="en-US" sz="1600" dirty="0" smtClean="0">
                <a:solidFill>
                  <a:srgbClr val="595959"/>
                </a:solidFill>
              </a:rPr>
              <a:t> com as </a:t>
            </a:r>
            <a:r>
              <a:rPr lang="en-US" sz="1600" dirty="0" err="1" smtClean="0">
                <a:solidFill>
                  <a:srgbClr val="595959"/>
                </a:solidFill>
              </a:rPr>
              <a:t>equipas</a:t>
            </a:r>
            <a:r>
              <a:rPr lang="en-US" sz="1600" dirty="0" smtClean="0">
                <a:solidFill>
                  <a:srgbClr val="595959"/>
                </a:solidFill>
              </a:rPr>
              <a:t> da Microsoft e dos </a:t>
            </a:r>
            <a:r>
              <a:rPr lang="en-US" sz="1600" dirty="0" err="1" smtClean="0">
                <a:solidFill>
                  <a:srgbClr val="595959"/>
                </a:solidFill>
              </a:rPr>
              <a:t>melhores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Profissionais</a:t>
            </a:r>
            <a:r>
              <a:rPr lang="en-US" sz="1600" dirty="0" smtClean="0">
                <a:solidFill>
                  <a:srgbClr val="595959"/>
                </a:solidFill>
              </a:rPr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11F31F-5B98-7F48-B825-7FE9FB03CF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50091" y="2736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11F31F-5B98-7F48-B825-7FE9FB03CF9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508" y="1453069"/>
            <a:ext cx="8910180" cy="40583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3981B6"/>
                </a:solidFill>
                <a:latin typeface="Segoe"/>
                <a:ea typeface="+mn-ea"/>
                <a:cs typeface="Segoe"/>
              </a:defRPr>
            </a:lvl1pPr>
            <a:lvl2pPr marL="539750" indent="-269875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charset="2"/>
              <a:buChar char="§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811213" indent="-271463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charset="2"/>
              <a:buChar char="§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071563" indent="-260350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charset="2"/>
              <a:buChar char="§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252538" indent="-180975" algn="l" defTabSz="4572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charset="2"/>
              <a:buChar char="§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'Porque pensar set-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based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é tão difícil ?'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solidFill>
                  <a:srgbClr val="0000FF"/>
                </a:solidFill>
                <a:latin typeface="Consolas"/>
              </a:rPr>
              <a:t>DECLARE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@v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latin typeface="Consolas"/>
              </a:rPr>
              <a:t>VarChar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50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)=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'Aplicando - CROSS APPLY'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;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@v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342900" indent="-342900">
              <a:buFont typeface="Wingdings" pitchFamily="2" charset="2"/>
              <a:buChar char="§"/>
            </a:pP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pt-BR" dirty="0">
                <a:solidFill>
                  <a:srgbClr val="0000FF"/>
                </a:solidFill>
                <a:latin typeface="Consolas"/>
              </a:rPr>
              <a:t>RAISERROR 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'Fazendo mágica com </a:t>
            </a:r>
            <a:r>
              <a:rPr lang="pt-BR" dirty="0" err="1">
                <a:solidFill>
                  <a:srgbClr val="FF0000"/>
                </a:solidFill>
                <a:latin typeface="Consolas"/>
              </a:rPr>
              <a:t>CTEs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, 0,1) WITH 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NOWAIT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 smtClean="0">
              <a:solidFill>
                <a:srgbClr val="171717"/>
              </a:solidFill>
              <a:latin typeface="Consolas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pt-BR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FF00FF"/>
                </a:solidFill>
                <a:latin typeface="Consolas"/>
              </a:rPr>
              <a:t>REVERSE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saciD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);</a:t>
            </a:r>
          </a:p>
          <a:p>
            <a:endParaRPr lang="pt-BR" sz="1600" i="1" dirty="0">
              <a:solidFill>
                <a:srgbClr val="808080"/>
              </a:solidFill>
              <a:latin typeface="Consolas"/>
            </a:endParaRPr>
          </a:p>
          <a:p>
            <a:r>
              <a:rPr lang="en-US" sz="1600" i="1" dirty="0" err="1" smtClean="0">
                <a:solidFill>
                  <a:srgbClr val="595959"/>
                </a:solidFill>
              </a:rPr>
              <a:t>Aproximadamente</a:t>
            </a:r>
            <a:r>
              <a:rPr lang="en-US" sz="1600" i="1" dirty="0" smtClean="0">
                <a:solidFill>
                  <a:srgbClr val="595959"/>
                </a:solidFill>
              </a:rPr>
              <a:t> </a:t>
            </a:r>
            <a:r>
              <a:rPr lang="en-US" sz="1600" i="1" dirty="0">
                <a:solidFill>
                  <a:srgbClr val="595959"/>
                </a:solidFill>
              </a:rPr>
              <a:t>50 </a:t>
            </a:r>
            <a:r>
              <a:rPr lang="en-US" sz="1600" i="1" dirty="0" err="1">
                <a:solidFill>
                  <a:srgbClr val="595959"/>
                </a:solidFill>
              </a:rPr>
              <a:t>minutos</a:t>
            </a:r>
            <a:r>
              <a:rPr lang="en-US" sz="1600" i="1" dirty="0">
                <a:solidFill>
                  <a:srgbClr val="595959"/>
                </a:solidFill>
              </a:rPr>
              <a:t> de </a:t>
            </a:r>
            <a:r>
              <a:rPr lang="en-US" sz="1600" i="1" dirty="0" err="1">
                <a:solidFill>
                  <a:srgbClr val="595959"/>
                </a:solidFill>
              </a:rPr>
              <a:t>sessão</a:t>
            </a:r>
            <a:endParaRPr lang="en-US" sz="1600" i="1" dirty="0">
              <a:solidFill>
                <a:srgbClr val="595959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 smtClean="0">
              <a:solidFill>
                <a:srgbClr val="595959"/>
              </a:solidFill>
            </a:endParaRPr>
          </a:p>
          <a:p>
            <a:pPr marL="441325" lvl="4" indent="0">
              <a:buClr>
                <a:schemeClr val="bg1">
                  <a:lumMod val="50000"/>
                </a:schemeClr>
              </a:buClr>
              <a:buFont typeface="Wingdings" charset="2"/>
              <a:buNone/>
            </a:pPr>
            <a:endParaRPr lang="en-US" sz="2000" dirty="0" smtClean="0">
              <a:solidFill>
                <a:srgbClr val="595959"/>
              </a:solidFill>
            </a:endParaRPr>
          </a:p>
          <a:p>
            <a:pPr marL="441325" lvl="4" indent="0">
              <a:buClr>
                <a:schemeClr val="bg1">
                  <a:lumMod val="50000"/>
                </a:schemeClr>
              </a:buClr>
              <a:buFont typeface="Wingdings" charset="2"/>
              <a:buNone/>
            </a:pPr>
            <a:endParaRPr lang="en-US" sz="2000" dirty="0" smtClean="0">
              <a:solidFill>
                <a:srgbClr val="595959"/>
              </a:solidFill>
            </a:endParaRPr>
          </a:p>
          <a:p>
            <a:pPr marL="441325" lvl="4" indent="0">
              <a:buClr>
                <a:schemeClr val="bg1">
                  <a:lumMod val="50000"/>
                </a:schemeClr>
              </a:buClr>
              <a:buFont typeface="Wingdings" charset="2"/>
              <a:buNone/>
            </a:pPr>
            <a:endParaRPr lang="en-US" sz="2000" dirty="0" smtClean="0">
              <a:solidFill>
                <a:srgbClr val="595959"/>
              </a:solidFill>
            </a:endParaRPr>
          </a:p>
          <a:p>
            <a:pPr marL="441325" lvl="4" indent="0">
              <a:buClr>
                <a:schemeClr val="bg1">
                  <a:lumMod val="50000"/>
                </a:schemeClr>
              </a:buClr>
              <a:buFont typeface="Wingdings" charset="2"/>
              <a:buNone/>
            </a:pPr>
            <a:endParaRPr lang="en-US" sz="2000" dirty="0" smtClean="0">
              <a:solidFill>
                <a:srgbClr val="595959"/>
              </a:solidFill>
            </a:endParaRPr>
          </a:p>
          <a:p>
            <a:pPr marL="285750" lvl="2" indent="-285750">
              <a:buClr>
                <a:schemeClr val="bg1">
                  <a:lumMod val="50000"/>
                </a:schemeClr>
              </a:buClr>
            </a:pPr>
            <a:endParaRPr lang="en-US" sz="1600" dirty="0" smtClean="0">
              <a:solidFill>
                <a:srgbClr val="595959"/>
              </a:solidFill>
            </a:endParaRPr>
          </a:p>
          <a:p>
            <a:pPr marL="0" lvl="2" indent="0">
              <a:buClr>
                <a:schemeClr val="bg1">
                  <a:lumMod val="50000"/>
                </a:schemeClr>
              </a:buClr>
              <a:buFont typeface="Wingdings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57751" y="1181025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Primeira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tentativa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Pegar </a:t>
            </a:r>
            <a:r>
              <a:rPr lang="pt-BR" dirty="0">
                <a:solidFill>
                  <a:schemeClr val="tx1"/>
                </a:solidFill>
              </a:rPr>
              <a:t>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Abrir </a:t>
            </a:r>
            <a:r>
              <a:rPr lang="pt-BR" dirty="0">
                <a:solidFill>
                  <a:schemeClr val="tx1"/>
                </a:solidFill>
              </a:rPr>
              <a:t>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Colocar </a:t>
            </a:r>
            <a:r>
              <a:rPr lang="pt-BR" dirty="0">
                <a:solidFill>
                  <a:schemeClr val="tx1"/>
                </a:solidFill>
              </a:rPr>
              <a:t>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Fritar </a:t>
            </a:r>
            <a:r>
              <a:rPr lang="pt-BR" dirty="0">
                <a:solidFill>
                  <a:schemeClr val="tx1"/>
                </a:solidFill>
              </a:rPr>
              <a:t>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Pegar </a:t>
            </a:r>
            <a:r>
              <a:rPr lang="pt-BR" dirty="0">
                <a:solidFill>
                  <a:schemeClr val="tx1"/>
                </a:solidFill>
              </a:rPr>
              <a:t>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Colocar </a:t>
            </a:r>
            <a:r>
              <a:rPr lang="pt-BR" dirty="0">
                <a:solidFill>
                  <a:schemeClr val="tx1"/>
                </a:solidFill>
              </a:rPr>
              <a:t>no </a:t>
            </a:r>
            <a:r>
              <a:rPr lang="pt-BR" dirty="0" smtClean="0">
                <a:solidFill>
                  <a:schemeClr val="tx1"/>
                </a:solidFill>
              </a:rPr>
              <a:t>prato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87"/>
            <a:ext cx="9144000" cy="616018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onsolas"/>
              </a:rPr>
              <a:t>'Porque pensar set-</a:t>
            </a:r>
            <a:r>
              <a:rPr lang="pt-BR" sz="2400" dirty="0" err="1">
                <a:solidFill>
                  <a:srgbClr val="FF0000"/>
                </a:solidFill>
                <a:latin typeface="Consolas"/>
              </a:rPr>
              <a:t>based</a:t>
            </a:r>
            <a:r>
              <a:rPr lang="pt-BR" sz="2400" dirty="0">
                <a:solidFill>
                  <a:srgbClr val="FF0000"/>
                </a:solidFill>
                <a:latin typeface="Consolas"/>
              </a:rPr>
              <a:t> é tão difícil ?'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;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11F31F-5B98-7F48-B825-7FE9FB03CF9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://c3.quickcachr.fotos.sapo.pt/i/Be20603fd/8489510_VYny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2" y="1366763"/>
            <a:ext cx="2324808" cy="205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944" y="720432"/>
            <a:ext cx="380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Lógica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: </a:t>
            </a:r>
            <a:r>
              <a:rPr lang="en-US" dirty="0" err="1" smtClean="0"/>
              <a:t>Primeira</a:t>
            </a:r>
            <a:r>
              <a:rPr lang="en-US" dirty="0" smtClean="0"/>
              <a:t> Aula!</a:t>
            </a:r>
          </a:p>
          <a:p>
            <a:pPr algn="ctr"/>
            <a:r>
              <a:rPr lang="en-US" dirty="0" err="1" smtClean="0"/>
              <a:t>Lição</a:t>
            </a:r>
            <a:r>
              <a:rPr lang="en-US" dirty="0" smtClean="0"/>
              <a:t> 1 – </a:t>
            </a:r>
            <a:r>
              <a:rPr lang="en-US" b="1" i="1" dirty="0" err="1" smtClean="0"/>
              <a:t>Fritar</a:t>
            </a:r>
            <a:r>
              <a:rPr lang="en-US" b="1" i="1" dirty="0" smtClean="0"/>
              <a:t> um </a:t>
            </a:r>
            <a:r>
              <a:rPr lang="en-US" b="1" i="1" dirty="0" err="1" smtClean="0"/>
              <a:t>ovo</a:t>
            </a:r>
            <a:endParaRPr lang="pt-BR" b="1" i="1" dirty="0"/>
          </a:p>
        </p:txBody>
      </p:sp>
      <p:pic>
        <p:nvPicPr>
          <p:cNvPr id="1030" name="Picture 6" descr="http://1.bp.blogspot.com/-_UvPk3oEWeY/T2zqrnak6tI/AAAAAAAADbU/N4TRazXcUkw/s200/homem+aranha+me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3" y="4313313"/>
            <a:ext cx="17240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04" y="4232940"/>
            <a:ext cx="1710082" cy="196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9310689" y="1183589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Segunda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tentativa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endParaRPr lang="pt-BR" b="1" i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</a:t>
            </a:r>
            <a:r>
              <a:rPr lang="pt-BR" b="1" i="1" dirty="0">
                <a:solidFill>
                  <a:srgbClr val="FFFF00"/>
                </a:solidFill>
              </a:rPr>
              <a:t>na geladeira</a:t>
            </a:r>
            <a:endParaRPr lang="pt-BR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Abrir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Fritar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no prato</a:t>
            </a:r>
          </a:p>
        </p:txBody>
      </p:sp>
      <p:sp>
        <p:nvSpPr>
          <p:cNvPr id="9" name="Flowchart: Sequential Access Storage 8"/>
          <p:cNvSpPr/>
          <p:nvPr/>
        </p:nvSpPr>
        <p:spPr>
          <a:xfrm flipH="1">
            <a:off x="1487919" y="4158247"/>
            <a:ext cx="1671641" cy="812291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o </a:t>
            </a:r>
            <a:r>
              <a:rPr lang="en-US" dirty="0" err="1" smtClean="0"/>
              <a:t>ovo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24539" y="4273364"/>
            <a:ext cx="1714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lowchart: Sequential Access Storage 19"/>
          <p:cNvSpPr/>
          <p:nvPr/>
        </p:nvSpPr>
        <p:spPr>
          <a:xfrm flipH="1">
            <a:off x="-2944146" y="4065561"/>
            <a:ext cx="2553013" cy="940883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 </a:t>
            </a:r>
            <a:r>
              <a:rPr lang="en-US" dirty="0" err="1" smtClean="0"/>
              <a:t>sua</a:t>
            </a:r>
            <a:r>
              <a:rPr lang="en-US" dirty="0" smtClean="0"/>
              <a:t> casa </a:t>
            </a:r>
            <a:r>
              <a:rPr lang="en-US" dirty="0" err="1" smtClean="0"/>
              <a:t>geladeira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aberta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21" name="Rectangle 20"/>
          <p:cNvSpPr/>
          <p:nvPr/>
        </p:nvSpPr>
        <p:spPr>
          <a:xfrm>
            <a:off x="12671173" y="1181024"/>
            <a:ext cx="3100388" cy="2697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Terceira </a:t>
            </a:r>
            <a:r>
              <a:rPr lang="en-US" b="1" dirty="0" err="1" smtClean="0">
                <a:solidFill>
                  <a:schemeClr val="tx1"/>
                </a:solidFill>
              </a:rPr>
              <a:t>tentativa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pt-BR" b="1" i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1" dirty="0" err="1" smtClean="0">
                <a:solidFill>
                  <a:srgbClr val="FFFF00"/>
                </a:solidFill>
              </a:rPr>
              <a:t>Abrir</a:t>
            </a:r>
            <a:r>
              <a:rPr lang="en-US" b="1" i="1" dirty="0" smtClean="0">
                <a:solidFill>
                  <a:srgbClr val="FFFF00"/>
                </a:solidFill>
              </a:rPr>
              <a:t> </a:t>
            </a:r>
            <a:r>
              <a:rPr lang="en-US" b="1" i="1" dirty="0" err="1" smtClean="0">
                <a:solidFill>
                  <a:srgbClr val="FFFF00"/>
                </a:solidFill>
              </a:rPr>
              <a:t>geladeira</a:t>
            </a:r>
            <a:endParaRPr lang="pt-BR" b="1" i="1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</a:rPr>
              <a:t>Pegar </a:t>
            </a:r>
            <a:r>
              <a:rPr lang="pt-BR" dirty="0">
                <a:solidFill>
                  <a:schemeClr val="tx1"/>
                </a:solidFill>
              </a:rPr>
              <a:t>o ovo </a:t>
            </a:r>
            <a:r>
              <a:rPr lang="pt-BR" b="1" i="1" dirty="0">
                <a:solidFill>
                  <a:srgbClr val="FFFF00"/>
                </a:solidFill>
              </a:rPr>
              <a:t>na geladeira</a:t>
            </a:r>
            <a:endParaRPr lang="pt-BR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Abrir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Fritar o ovo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Pegar o ovo da frigideira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Colocar no </a:t>
            </a:r>
            <a:r>
              <a:rPr lang="pt-BR" dirty="0" smtClean="0">
                <a:solidFill>
                  <a:schemeClr val="tx1"/>
                </a:solidFill>
              </a:rPr>
              <a:t>prato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5" y="4353510"/>
            <a:ext cx="1733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883" y="4367797"/>
            <a:ext cx="1733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07" y="4232940"/>
            <a:ext cx="11334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Flowchart: Sequential Access Storage 24"/>
          <p:cNvSpPr/>
          <p:nvPr/>
        </p:nvSpPr>
        <p:spPr>
          <a:xfrm flipH="1">
            <a:off x="1847236" y="1651380"/>
            <a:ext cx="3220064" cy="3668918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não tiver mais ovo na geladeira? </a:t>
            </a:r>
            <a:endParaRPr lang="pt-BR" sz="1600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a geladeira estiver quebrada e o ovo </a:t>
            </a:r>
            <a:r>
              <a:rPr lang="pt-BR" sz="1600" dirty="0" smtClean="0"/>
              <a:t>estragado?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a geladeira tiver um </a:t>
            </a:r>
            <a:r>
              <a:rPr lang="pt-BR" sz="1600" dirty="0" smtClean="0"/>
              <a:t>cadeado?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pt-BR" sz="1600" dirty="0" smtClean="0"/>
              <a:t>E </a:t>
            </a:r>
            <a:r>
              <a:rPr lang="pt-BR" sz="1600" dirty="0"/>
              <a:t>se você estiver com a mão ocupada com alguma coisa</a:t>
            </a:r>
            <a:r>
              <a:rPr lang="pt-BR" sz="1600" dirty="0" smtClean="0"/>
              <a:t>?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1600" dirty="0" err="1" smtClean="0"/>
              <a:t>Geladeira</a:t>
            </a:r>
            <a:r>
              <a:rPr lang="en-US" sz="1600" dirty="0" smtClean="0"/>
              <a:t> </a:t>
            </a:r>
            <a:r>
              <a:rPr lang="en-US" sz="1600" dirty="0" err="1" smtClean="0"/>
              <a:t>vai</a:t>
            </a:r>
            <a:r>
              <a:rPr lang="en-US" sz="1600" dirty="0" smtClean="0"/>
              <a:t> </a:t>
            </a:r>
            <a:r>
              <a:rPr lang="en-US" sz="1600" dirty="0" err="1" smtClean="0"/>
              <a:t>ficar</a:t>
            </a:r>
            <a:r>
              <a:rPr lang="en-US" sz="1600" dirty="0" smtClean="0"/>
              <a:t> </a:t>
            </a:r>
            <a:r>
              <a:rPr lang="en-US" sz="1600" dirty="0" err="1" smtClean="0"/>
              <a:t>aberta</a:t>
            </a:r>
            <a:r>
              <a:rPr lang="en-US" sz="1600" dirty="0" smtClean="0"/>
              <a:t> </a:t>
            </a:r>
            <a:r>
              <a:rPr lang="en-US" sz="1600" dirty="0" err="1" smtClean="0"/>
              <a:t>pra</a:t>
            </a:r>
            <a:r>
              <a:rPr lang="en-US" sz="1600" dirty="0" smtClean="0"/>
              <a:t> </a:t>
            </a:r>
            <a:r>
              <a:rPr lang="en-US" sz="1600" dirty="0" err="1" smtClean="0"/>
              <a:t>sempre</a:t>
            </a:r>
            <a:r>
              <a:rPr lang="en-US" sz="1600" dirty="0" smtClean="0"/>
              <a:t>?</a:t>
            </a:r>
            <a:endParaRPr lang="pt-BR" sz="1600" dirty="0"/>
          </a:p>
        </p:txBody>
      </p:sp>
      <p:pic>
        <p:nvPicPr>
          <p:cNvPr id="1038" name="Picture 14" descr="http://1.bp.blogspot.com/-ta3e2gMw15s/TdaSQZNVwcI/AAAAAAAAAKo/kcaQhAJgInU/s1600/OriginalTro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05696" y="4150143"/>
            <a:ext cx="2286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4158247"/>
            <a:ext cx="16287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34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0.01366 L 0.41823 0.013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-0.46892 -2.96296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60729 -4.4444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49479 -2.59259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0.01968 L 0.80243 0.0196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83646 0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99288 -0.0020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" grpId="0"/>
      <p:bldP spid="16" grpId="0" animBg="1"/>
      <p:bldP spid="16" grpId="1" animBg="1"/>
      <p:bldP spid="9" grpId="0" animBg="1"/>
      <p:bldP spid="9" grpId="1" animBg="1"/>
      <p:bldP spid="20" grpId="0" animBg="1"/>
      <p:bldP spid="20" grpId="1" animBg="1"/>
      <p:bldP spid="21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11F31F-5B98-7F48-B825-7FE9FB03CF9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http://www.cageri.com.br/images/ovos_vermelhos_embalad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4" y="1462517"/>
            <a:ext cx="3810101" cy="29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60387"/>
            <a:ext cx="9144000" cy="616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rgbClr val="004678"/>
                </a:solidFill>
                <a:latin typeface="Segoe"/>
                <a:ea typeface="+mj-ea"/>
                <a:cs typeface="Segoe"/>
              </a:defRPr>
            </a:lvl1pPr>
          </a:lstStyle>
          <a:p>
            <a:pPr algn="ctr"/>
            <a:r>
              <a:rPr lang="pt-BR" sz="2400" smtClean="0">
                <a:solidFill>
                  <a:srgbClr val="0000FF"/>
                </a:solidFill>
                <a:latin typeface="Consolas"/>
              </a:rPr>
              <a:t>PRINT</a:t>
            </a:r>
            <a:r>
              <a:rPr lang="pt-BR" sz="240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smtClean="0">
                <a:solidFill>
                  <a:srgbClr val="FF0000"/>
                </a:solidFill>
                <a:latin typeface="Consolas"/>
              </a:rPr>
              <a:t>'Porque pensar set-based é tão difícil ?'</a:t>
            </a:r>
            <a:r>
              <a:rPr lang="pt-BR" sz="2400" smtClean="0">
                <a:solidFill>
                  <a:srgbClr val="808080"/>
                </a:solidFill>
                <a:latin typeface="Consolas"/>
              </a:rPr>
              <a:t>;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572000" y="856117"/>
            <a:ext cx="4176215" cy="2008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Tenho 6 caixas de ovos fechadas e de tamanhos variados, quero que você olhe cada caixa e me entregue todas as caixas que contêm a mesma quantidade de ovos.</a:t>
            </a:r>
          </a:p>
          <a:p>
            <a:pPr algn="just"/>
            <a:r>
              <a:rPr lang="pt-BR" b="1" dirty="0">
                <a:solidFill>
                  <a:schemeClr val="tx1"/>
                </a:solidFill>
              </a:rPr>
              <a:t>O que pensamos em fazer?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99" y="3015166"/>
            <a:ext cx="4176215" cy="200806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Abrir as caixas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b="1" dirty="0" smtClean="0">
                <a:solidFill>
                  <a:schemeClr val="tx1"/>
                </a:solidFill>
              </a:rPr>
              <a:t>Contar os ovos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Separar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com </a:t>
            </a:r>
            <a:r>
              <a:rPr lang="en-US" b="1" dirty="0" err="1" smtClean="0">
                <a:solidFill>
                  <a:schemeClr val="tx1"/>
                </a:solidFill>
              </a:rPr>
              <a:t>mesma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quantidade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Fechar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Me </a:t>
            </a:r>
            <a:r>
              <a:rPr lang="en-US" b="1" dirty="0" err="1" smtClean="0">
                <a:solidFill>
                  <a:schemeClr val="tx1"/>
                </a:solidFill>
              </a:rPr>
              <a:t>entregar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separadas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76010" y="3258451"/>
            <a:ext cx="3712194" cy="15214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Olhar</a:t>
            </a:r>
            <a:r>
              <a:rPr lang="en-US" b="1" dirty="0" smtClean="0">
                <a:solidFill>
                  <a:schemeClr val="tx1"/>
                </a:solidFill>
              </a:rPr>
              <a:t> a </a:t>
            </a:r>
            <a:r>
              <a:rPr lang="en-US" b="1" dirty="0" err="1" smtClean="0">
                <a:solidFill>
                  <a:schemeClr val="tx1"/>
                </a:solidFill>
              </a:rPr>
              <a:t>quantidade</a:t>
            </a:r>
            <a:r>
              <a:rPr lang="en-US" b="1" dirty="0" smtClean="0">
                <a:solidFill>
                  <a:schemeClr val="tx1"/>
                </a:solidFill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</a:rPr>
              <a:t>ovos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embalagem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</a:rPr>
              <a:t>Separar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com a </a:t>
            </a:r>
            <a:r>
              <a:rPr lang="en-US" b="1" dirty="0" err="1" smtClean="0">
                <a:solidFill>
                  <a:schemeClr val="tx1"/>
                </a:solidFill>
              </a:rPr>
              <a:t>mesma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quantidade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Me </a:t>
            </a:r>
            <a:r>
              <a:rPr lang="en-US" b="1" dirty="0" err="1" smtClean="0">
                <a:solidFill>
                  <a:schemeClr val="tx1"/>
                </a:solidFill>
              </a:rPr>
              <a:t>entregar</a:t>
            </a:r>
            <a:r>
              <a:rPr lang="en-US" b="1" dirty="0" smtClean="0">
                <a:solidFill>
                  <a:schemeClr val="tx1"/>
                </a:solidFill>
              </a:rPr>
              <a:t> as </a:t>
            </a:r>
            <a:r>
              <a:rPr lang="en-US" b="1" dirty="0" err="1" smtClean="0">
                <a:solidFill>
                  <a:schemeClr val="tx1"/>
                </a:solidFill>
              </a:rPr>
              <a:t>caixas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separadas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420" y="5616054"/>
            <a:ext cx="8513829" cy="4503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Uma solução vê os ovos (cursor para contar os ovos), e outra vê </a:t>
            </a:r>
            <a:r>
              <a:rPr lang="pt-BR" b="1" dirty="0">
                <a:solidFill>
                  <a:schemeClr val="tx1"/>
                </a:solidFill>
              </a:rPr>
              <a:t>as </a:t>
            </a:r>
            <a:r>
              <a:rPr lang="pt-BR" b="1" dirty="0" smtClean="0">
                <a:solidFill>
                  <a:schemeClr val="tx1"/>
                </a:solidFill>
              </a:rPr>
              <a:t>caixas (sets)!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4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08233E-6 L -0.48646 1.082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1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491"/>
            <a:ext cx="9143999" cy="628545"/>
          </a:xfrm>
        </p:spPr>
        <p:txBody>
          <a:bodyPr/>
          <a:lstStyle/>
          <a:p>
            <a:pPr marL="342900" indent="-342900" algn="ctr"/>
            <a:r>
              <a:rPr lang="pt-BR" sz="2000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pt-BR" sz="20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000" dirty="0">
                <a:solidFill>
                  <a:srgbClr val="008080"/>
                </a:solidFill>
                <a:latin typeface="Consolas"/>
              </a:rPr>
              <a:t>@v</a:t>
            </a:r>
            <a:r>
              <a:rPr lang="pt-BR" sz="20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Consolas"/>
              </a:rPr>
              <a:t>VarChar</a:t>
            </a:r>
            <a:r>
              <a:rPr lang="pt-BR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pt-BR" sz="2000" dirty="0">
                <a:solidFill>
                  <a:srgbClr val="171717"/>
                </a:solidFill>
                <a:latin typeface="Consolas"/>
              </a:rPr>
              <a:t>50</a:t>
            </a:r>
            <a:r>
              <a:rPr lang="pt-BR" sz="2000" dirty="0">
                <a:solidFill>
                  <a:srgbClr val="808080"/>
                </a:solidFill>
                <a:latin typeface="Consolas"/>
              </a:rPr>
              <a:t>)=</a:t>
            </a:r>
            <a:r>
              <a:rPr lang="pt-BR" sz="2000" dirty="0">
                <a:solidFill>
                  <a:srgbClr val="FF0000"/>
                </a:solidFill>
                <a:latin typeface="Consolas"/>
              </a:rPr>
              <a:t>'Aplicando - CROSS APPLY'</a:t>
            </a:r>
            <a:r>
              <a:rPr lang="pt-BR" sz="2000" dirty="0">
                <a:solidFill>
                  <a:srgbClr val="808080"/>
                </a:solidFill>
                <a:latin typeface="Consolas"/>
              </a:rPr>
              <a:t>;</a:t>
            </a:r>
            <a:r>
              <a:rPr lang="pt-BR" sz="20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pt-BR" sz="20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000" dirty="0">
                <a:solidFill>
                  <a:srgbClr val="008080"/>
                </a:solidFill>
                <a:latin typeface="Consolas"/>
              </a:rPr>
              <a:t>@v</a:t>
            </a:r>
            <a:r>
              <a:rPr lang="pt-BR" sz="2000" dirty="0">
                <a:solidFill>
                  <a:srgbClr val="808080"/>
                </a:solidFill>
                <a:latin typeface="Consolas"/>
              </a:rPr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49" y="775252"/>
            <a:ext cx="8229600" cy="5134229"/>
          </a:xfrm>
        </p:spPr>
        <p:txBody>
          <a:bodyPr>
            <a:normAutofit/>
          </a:bodyPr>
          <a:lstStyle/>
          <a:p>
            <a:r>
              <a:rPr lang="pt-BR" dirty="0"/>
              <a:t>Usado para ligar linhas a um </a:t>
            </a:r>
            <a:r>
              <a:rPr lang="pt-BR" dirty="0" err="1"/>
              <a:t>resultset</a:t>
            </a:r>
            <a:r>
              <a:rPr lang="pt-BR" dirty="0"/>
              <a:t> variável</a:t>
            </a:r>
          </a:p>
          <a:p>
            <a:pPr lvl="1"/>
            <a:r>
              <a:rPr lang="pt-BR" i="1" dirty="0" err="1"/>
              <a:t>resultset</a:t>
            </a:r>
            <a:r>
              <a:rPr lang="pt-BR" dirty="0"/>
              <a:t> APPLY </a:t>
            </a:r>
            <a:r>
              <a:rPr lang="pt-BR" i="1" dirty="0" err="1"/>
              <a:t>resultset_variável</a:t>
            </a:r>
            <a:endParaRPr lang="pt-BR" i="1" dirty="0"/>
          </a:p>
          <a:p>
            <a:pPr lvl="1"/>
            <a:r>
              <a:rPr lang="pt-BR" i="1" dirty="0" err="1"/>
              <a:t>resultset_variável</a:t>
            </a:r>
            <a:r>
              <a:rPr lang="pt-BR" i="1" dirty="0"/>
              <a:t>:</a:t>
            </a:r>
          </a:p>
          <a:p>
            <a:pPr lvl="2"/>
            <a:r>
              <a:rPr lang="pt-BR" dirty="0"/>
              <a:t>Função </a:t>
            </a:r>
            <a:r>
              <a:rPr lang="pt-BR" i="1" dirty="0" err="1"/>
              <a:t>table-valued</a:t>
            </a:r>
            <a:r>
              <a:rPr lang="pt-BR" i="1" dirty="0"/>
              <a:t> </a:t>
            </a:r>
            <a:r>
              <a:rPr lang="pt-BR" dirty="0"/>
              <a:t>que recebe valor da tabela da direita como argumento</a:t>
            </a:r>
          </a:p>
          <a:p>
            <a:pPr lvl="2"/>
            <a:r>
              <a:rPr lang="pt-BR" dirty="0" err="1"/>
              <a:t>Subconsulta</a:t>
            </a:r>
            <a:r>
              <a:rPr lang="pt-BR" dirty="0"/>
              <a:t> de tabela derivada correlacionada com a  tabela da direita</a:t>
            </a:r>
          </a:p>
          <a:p>
            <a:r>
              <a:rPr lang="pt-BR" dirty="0"/>
              <a:t>Aplica a expressão da direita para cada registro da esquerda</a:t>
            </a:r>
          </a:p>
          <a:p>
            <a:r>
              <a:rPr lang="pt-BR" dirty="0"/>
              <a:t>Duas formas</a:t>
            </a:r>
          </a:p>
          <a:p>
            <a:pPr lvl="1"/>
            <a:r>
              <a:rPr lang="pt-BR" dirty="0"/>
              <a:t>CROSS APPLY: semelhante ao INNER JOIN</a:t>
            </a:r>
          </a:p>
          <a:p>
            <a:pPr lvl="1"/>
            <a:r>
              <a:rPr lang="pt-BR" dirty="0"/>
              <a:t>OUTER APPLY: semelhante ao LEFT OUTER </a:t>
            </a:r>
            <a:r>
              <a:rPr lang="pt-BR" dirty="0" smtClean="0"/>
              <a:t>JOIN</a:t>
            </a:r>
          </a:p>
          <a:p>
            <a:r>
              <a:rPr lang="pt-BR" dirty="0" smtClean="0"/>
              <a:t>Pode ser utilizado para “agrupar” formatação de códigos</a:t>
            </a:r>
          </a:p>
          <a:p>
            <a:r>
              <a:rPr lang="en-US" dirty="0" err="1" smtClean="0"/>
              <a:t>Demonstração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11F31F-5B98-7F48-B825-7FE9FB03CF9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957" y="55900"/>
            <a:ext cx="9799093" cy="528336"/>
          </a:xfrm>
        </p:spPr>
        <p:txBody>
          <a:bodyPr/>
          <a:lstStyle/>
          <a:p>
            <a:pPr algn="ctr"/>
            <a:r>
              <a:rPr lang="pt-BR" sz="2400" dirty="0" smtClean="0">
                <a:solidFill>
                  <a:srgbClr val="0000FF"/>
                </a:solidFill>
                <a:latin typeface="Consolas"/>
              </a:rPr>
              <a:t>RAISERROR(</a:t>
            </a:r>
            <a:r>
              <a:rPr lang="pt-BR" sz="2400" dirty="0">
                <a:solidFill>
                  <a:srgbClr val="FF0000"/>
                </a:solidFill>
                <a:latin typeface="Consolas"/>
              </a:rPr>
              <a:t>'Fazendo mágica com </a:t>
            </a:r>
            <a:r>
              <a:rPr lang="pt-BR" sz="2400" dirty="0" err="1">
                <a:solidFill>
                  <a:srgbClr val="FF0000"/>
                </a:solidFill>
                <a:latin typeface="Consolas"/>
              </a:rPr>
              <a:t>CTEs</a:t>
            </a:r>
            <a:r>
              <a:rPr lang="pt-BR" sz="24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pt-BR" sz="2400" dirty="0">
                <a:solidFill>
                  <a:srgbClr val="0000FF"/>
                </a:solidFill>
                <a:latin typeface="Consolas"/>
              </a:rPr>
              <a:t>, 0,1) WITH NOWAIT</a:t>
            </a:r>
            <a:r>
              <a:rPr lang="pt-BR" sz="2400" dirty="0" smtClean="0">
                <a:solidFill>
                  <a:srgbClr val="808080"/>
                </a:solidFill>
                <a:latin typeface="Consolas"/>
              </a:rPr>
              <a:t>;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11F31F-5B98-7F48-B825-7FE9FB03CF9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0149" y="766015"/>
            <a:ext cx="8229600" cy="5511957"/>
          </a:xfrm>
        </p:spPr>
        <p:txBody>
          <a:bodyPr>
            <a:normAutofit/>
          </a:bodyPr>
          <a:lstStyle/>
          <a:p>
            <a:r>
              <a:rPr lang="pt-BR" sz="2000" dirty="0"/>
              <a:t>CTE: Common </a:t>
            </a:r>
            <a:r>
              <a:rPr lang="pt-BR" sz="2000" dirty="0" err="1"/>
              <a:t>Table</a:t>
            </a:r>
            <a:r>
              <a:rPr lang="pt-BR" sz="2000" dirty="0"/>
              <a:t> </a:t>
            </a:r>
            <a:r>
              <a:rPr lang="pt-BR" sz="2000" dirty="0" smtClean="0"/>
              <a:t>Expression</a:t>
            </a:r>
          </a:p>
          <a:p>
            <a:r>
              <a:rPr lang="pt-BR" sz="2000" i="1" dirty="0" err="1"/>
              <a:t>resultset</a:t>
            </a:r>
            <a:r>
              <a:rPr lang="pt-BR" sz="2000" dirty="0"/>
              <a:t> temporário nomeado</a:t>
            </a:r>
          </a:p>
          <a:p>
            <a:pPr lvl="1"/>
            <a:r>
              <a:rPr lang="pt-BR" sz="1800" dirty="0"/>
              <a:t>Introduzido pela especificação ANSI SQL:1999</a:t>
            </a:r>
          </a:p>
          <a:p>
            <a:pPr lvl="1"/>
            <a:r>
              <a:rPr lang="pt-BR" sz="1800" dirty="0"/>
              <a:t>Existe só durante a execução do comando aonde está definida</a:t>
            </a:r>
          </a:p>
          <a:p>
            <a:pPr lvl="1"/>
            <a:r>
              <a:rPr lang="pt-BR" sz="1800" dirty="0"/>
              <a:t>Similar a tabelas derivadas</a:t>
            </a:r>
          </a:p>
          <a:p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referenciada</a:t>
            </a:r>
            <a:r>
              <a:rPr lang="en-US" sz="2000" dirty="0" smtClean="0"/>
              <a:t> </a:t>
            </a:r>
            <a:r>
              <a:rPr lang="en-US" sz="2000" dirty="0" err="1" smtClean="0"/>
              <a:t>várias</a:t>
            </a:r>
            <a:r>
              <a:rPr lang="en-US" sz="2000" dirty="0" smtClean="0"/>
              <a:t> </a:t>
            </a:r>
            <a:r>
              <a:rPr lang="en-US" sz="2000" dirty="0" err="1" smtClean="0"/>
              <a:t>vezes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mesma</a:t>
            </a:r>
            <a:r>
              <a:rPr lang="en-US" sz="2000" dirty="0" smtClean="0"/>
              <a:t> </a:t>
            </a:r>
            <a:r>
              <a:rPr lang="en-US" sz="2000" dirty="0" err="1" smtClean="0"/>
              <a:t>consulta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100" dirty="0" smtClean="0"/>
          </a:p>
          <a:p>
            <a:r>
              <a:rPr lang="en-US" sz="2000" dirty="0" smtClean="0"/>
              <a:t>CTEs </a:t>
            </a:r>
            <a:r>
              <a:rPr lang="en-US" sz="2000" dirty="0" err="1" smtClean="0"/>
              <a:t>podem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utilizadas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Inserts, Updates e Deletes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800" dirty="0"/>
          </a:p>
          <a:p>
            <a:r>
              <a:rPr lang="en-US" sz="2000" dirty="0" smtClean="0"/>
              <a:t>CTEs </a:t>
            </a:r>
            <a:r>
              <a:rPr lang="en-US" sz="2000" dirty="0" err="1"/>
              <a:t>recursivas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eficientes</a:t>
            </a:r>
            <a:endParaRPr lang="pt-BR" sz="2000" dirty="0" smtClean="0"/>
          </a:p>
          <a:p>
            <a:r>
              <a:rPr lang="en-US" sz="2000" dirty="0" err="1" smtClean="0"/>
              <a:t>Demonstração</a:t>
            </a:r>
            <a:endParaRPr lang="pt-BR" sz="2000" dirty="0"/>
          </a:p>
        </p:txBody>
      </p:sp>
      <p:sp>
        <p:nvSpPr>
          <p:cNvPr id="8" name="CaixaDeTexto 4"/>
          <p:cNvSpPr txBox="1"/>
          <p:nvPr/>
        </p:nvSpPr>
        <p:spPr>
          <a:xfrm>
            <a:off x="564223" y="2979187"/>
            <a:ext cx="757242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WITH </a:t>
            </a:r>
            <a:r>
              <a:rPr lang="pt-BR" b="1" dirty="0" err="1" smtClean="0"/>
              <a:t>cte</a:t>
            </a:r>
            <a:r>
              <a:rPr lang="pt-BR" dirty="0" smtClean="0"/>
              <a:t> AS (consulta) </a:t>
            </a:r>
          </a:p>
          <a:p>
            <a:r>
              <a:rPr lang="pt-BR" dirty="0" smtClean="0"/>
              <a:t>SELECT * FROM </a:t>
            </a:r>
            <a:r>
              <a:rPr lang="pt-BR" b="1" dirty="0" err="1" smtClean="0"/>
              <a:t>cte</a:t>
            </a:r>
            <a:r>
              <a:rPr lang="pt-BR" dirty="0" smtClean="0"/>
              <a:t> AS T1 INNER JOIN </a:t>
            </a:r>
            <a:r>
              <a:rPr lang="pt-BR" b="1" dirty="0" err="1" smtClean="0"/>
              <a:t>cte</a:t>
            </a:r>
            <a:r>
              <a:rPr lang="pt-BR" dirty="0" smtClean="0"/>
              <a:t> AS T2 ON...</a:t>
            </a:r>
          </a:p>
        </p:txBody>
      </p:sp>
      <p:sp>
        <p:nvSpPr>
          <p:cNvPr id="9" name="CaixaDeTexto 3"/>
          <p:cNvSpPr txBox="1"/>
          <p:nvPr/>
        </p:nvSpPr>
        <p:spPr>
          <a:xfrm>
            <a:off x="564223" y="4344039"/>
            <a:ext cx="757242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WITH </a:t>
            </a:r>
            <a:r>
              <a:rPr lang="pt-BR" dirty="0" err="1" smtClean="0"/>
              <a:t>cte</a:t>
            </a:r>
            <a:r>
              <a:rPr lang="pt-BR" dirty="0" smtClean="0"/>
              <a:t> AS (consulta) </a:t>
            </a:r>
          </a:p>
          <a:p>
            <a:r>
              <a:rPr lang="pt-BR" dirty="0" smtClean="0"/>
              <a:t>DELETE FROM </a:t>
            </a:r>
            <a:r>
              <a:rPr lang="pt-BR" dirty="0" err="1" smtClean="0"/>
              <a:t>cte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16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844"/>
            <a:ext cx="9144000" cy="528336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sz="2400" dirty="0">
                <a:solidFill>
                  <a:srgbClr val="171717"/>
                </a:solidFill>
                <a:latin typeface="Consolas"/>
              </a:rPr>
              <a:t> </a:t>
            </a:r>
            <a:r>
              <a:rPr lang="pt-BR" sz="2400" dirty="0">
                <a:solidFill>
                  <a:srgbClr val="FF00FF"/>
                </a:solidFill>
                <a:latin typeface="Consolas"/>
              </a:rPr>
              <a:t>REVERSE</a:t>
            </a:r>
            <a:r>
              <a:rPr lang="pt-BR" sz="2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pt-BR" sz="24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pt-BR" sz="2400" dirty="0" err="1">
                <a:solidFill>
                  <a:srgbClr val="FF0000"/>
                </a:solidFill>
                <a:latin typeface="Consolas"/>
              </a:rPr>
              <a:t>saciD</a:t>
            </a:r>
            <a:r>
              <a:rPr lang="pt-BR" sz="2400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pt-BR" sz="2400" dirty="0" smtClean="0">
                <a:solidFill>
                  <a:srgbClr val="808080"/>
                </a:solidFill>
                <a:latin typeface="Consolas"/>
              </a:rPr>
              <a:t>);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2541"/>
            <a:ext cx="8229600" cy="560427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Sempre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analise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os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planos</a:t>
            </a:r>
            <a:r>
              <a:rPr lang="en-US" sz="2400" dirty="0" smtClean="0">
                <a:solidFill>
                  <a:schemeClr val="accent1"/>
                </a:solidFill>
              </a:rPr>
              <a:t> de </a:t>
            </a:r>
            <a:r>
              <a:rPr lang="en-US" sz="2400" dirty="0" err="1" smtClean="0">
                <a:solidFill>
                  <a:schemeClr val="accent1"/>
                </a:solidFill>
              </a:rPr>
              <a:t>execução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342900" lvl="2" indent="-342900"/>
            <a:r>
              <a:rPr lang="en-US" dirty="0" smtClean="0">
                <a:solidFill>
                  <a:srgbClr val="595959"/>
                </a:solidFill>
              </a:rPr>
              <a:t>On-demand da </a:t>
            </a:r>
            <a:r>
              <a:rPr lang="en-US" dirty="0" err="1" smtClean="0">
                <a:solidFill>
                  <a:srgbClr val="595959"/>
                </a:solidFill>
              </a:rPr>
              <a:t>Sr.Nimbus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pode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te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ajudar</a:t>
            </a:r>
            <a:r>
              <a:rPr lang="en-US" dirty="0">
                <a:solidFill>
                  <a:srgbClr val="595959"/>
                </a:solidFill>
              </a:rPr>
              <a:t>: </a:t>
            </a:r>
            <a:r>
              <a:rPr lang="en-US" dirty="0" smtClean="0">
                <a:solidFill>
                  <a:srgbClr val="595959"/>
                </a:solidFill>
                <a:hlinkClick r:id="rId2"/>
              </a:rPr>
              <a:t>www.srnimbus.com.br/calendario/ondemand-planos-execucao/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</a:p>
          <a:p>
            <a:pPr marL="342900" lvl="2" indent="-342900"/>
            <a:r>
              <a:rPr lang="en-US" dirty="0" smtClean="0">
                <a:solidFill>
                  <a:srgbClr val="595959"/>
                </a:solidFill>
              </a:rPr>
              <a:t>SQL11 - T-SQL Expert : </a:t>
            </a:r>
            <a:r>
              <a:rPr lang="en-US" dirty="0">
                <a:solidFill>
                  <a:srgbClr val="595959"/>
                </a:solidFill>
                <a:hlinkClick r:id="rId3"/>
              </a:rPr>
              <a:t>http://www.srnimbus.com.br/sql11</a:t>
            </a:r>
            <a:r>
              <a:rPr lang="en-US" dirty="0" smtClean="0">
                <a:solidFill>
                  <a:srgbClr val="595959"/>
                </a:solidFill>
                <a:hlinkClick r:id="rId3"/>
              </a:rPr>
              <a:t>/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</a:p>
          <a:p>
            <a:pPr marL="342900" lvl="2" indent="-342900"/>
            <a:r>
              <a:rPr lang="en-US" dirty="0">
                <a:solidFill>
                  <a:srgbClr val="595959"/>
                </a:solidFill>
              </a:rPr>
              <a:t>SQL07 - </a:t>
            </a:r>
            <a:r>
              <a:rPr lang="en-US" dirty="0">
                <a:solidFill>
                  <a:srgbClr val="595959"/>
                </a:solidFill>
                <a:hlinkClick r:id="rId4"/>
              </a:rPr>
              <a:t>http://www.srnimbus.com.br/sql07</a:t>
            </a:r>
            <a:r>
              <a:rPr lang="en-US" dirty="0" smtClean="0">
                <a:solidFill>
                  <a:srgbClr val="595959"/>
                </a:solidFill>
                <a:hlinkClick r:id="rId4"/>
              </a:rPr>
              <a:t>/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</a:p>
          <a:p>
            <a:pPr marL="0" lvl="2" indent="0"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Atenção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para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</a:p>
          <a:p>
            <a:pPr marL="603250" lvl="3" indent="-342900"/>
            <a:r>
              <a:rPr lang="en-US" sz="1800" dirty="0">
                <a:solidFill>
                  <a:srgbClr val="595959"/>
                </a:solidFill>
              </a:rPr>
              <a:t>set </a:t>
            </a:r>
            <a:r>
              <a:rPr lang="en-US" sz="1800" dirty="0" err="1">
                <a:solidFill>
                  <a:srgbClr val="595959"/>
                </a:solidFill>
              </a:rPr>
              <a:t>nocount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lang="en-US" sz="1800" smtClean="0">
                <a:solidFill>
                  <a:srgbClr val="595959"/>
                </a:solidFill>
              </a:rPr>
              <a:t>on,</a:t>
            </a:r>
            <a:endParaRPr lang="en-US" sz="1800" dirty="0">
              <a:solidFill>
                <a:srgbClr val="595959"/>
              </a:solidFill>
            </a:endParaRPr>
          </a:p>
          <a:p>
            <a:pPr marL="603250" lvl="3" indent="-342900"/>
            <a:r>
              <a:rPr lang="en-US" sz="1800" dirty="0" err="1">
                <a:solidFill>
                  <a:srgbClr val="595959"/>
                </a:solidFill>
              </a:rPr>
              <a:t>sp</a:t>
            </a:r>
            <a:r>
              <a:rPr lang="en-US" sz="1800" dirty="0">
                <a:solidFill>
                  <a:srgbClr val="595959"/>
                </a:solidFill>
              </a:rPr>
              <a:t>_, </a:t>
            </a:r>
          </a:p>
          <a:p>
            <a:pPr marL="603250" lvl="3" indent="-342900"/>
            <a:r>
              <a:rPr lang="en-US" sz="1800" dirty="0">
                <a:solidFill>
                  <a:srgbClr val="595959"/>
                </a:solidFill>
              </a:rPr>
              <a:t>distinct, </a:t>
            </a:r>
          </a:p>
          <a:p>
            <a:pPr marL="603250" lvl="3" indent="-342900"/>
            <a:r>
              <a:rPr lang="en-US" sz="1800" dirty="0">
                <a:solidFill>
                  <a:srgbClr val="595959"/>
                </a:solidFill>
              </a:rPr>
              <a:t>count(distinct), </a:t>
            </a:r>
          </a:p>
          <a:p>
            <a:pPr marL="603250" lvl="3" indent="-342900"/>
            <a:r>
              <a:rPr lang="en-US" sz="1800" dirty="0">
                <a:solidFill>
                  <a:srgbClr val="595959"/>
                </a:solidFill>
              </a:rPr>
              <a:t>views, </a:t>
            </a:r>
          </a:p>
          <a:p>
            <a:pPr marL="603250" lvl="3" indent="-342900"/>
            <a:r>
              <a:rPr lang="en-US" sz="1800" dirty="0">
                <a:solidFill>
                  <a:srgbClr val="595959"/>
                </a:solidFill>
              </a:rPr>
              <a:t>functions, </a:t>
            </a:r>
          </a:p>
          <a:p>
            <a:pPr marL="603250" lvl="3" indent="-342900"/>
            <a:r>
              <a:rPr lang="en-US" sz="1800" dirty="0">
                <a:solidFill>
                  <a:srgbClr val="595959"/>
                </a:solidFill>
              </a:rPr>
              <a:t>triggers</a:t>
            </a:r>
          </a:p>
          <a:p>
            <a:pPr marL="603250" lvl="3" indent="-342900"/>
            <a:r>
              <a:rPr lang="en-US" sz="1800" dirty="0" err="1">
                <a:solidFill>
                  <a:srgbClr val="595959"/>
                </a:solidFill>
              </a:rPr>
              <a:t>indexação</a:t>
            </a:r>
            <a:endParaRPr lang="en-US" sz="1800" dirty="0">
              <a:solidFill>
                <a:srgbClr val="595959"/>
              </a:solidFill>
            </a:endParaRPr>
          </a:p>
          <a:p>
            <a:pPr marL="603250" lvl="3" indent="-342900"/>
            <a:r>
              <a:rPr lang="en-US" sz="1800" dirty="0" err="1">
                <a:solidFill>
                  <a:srgbClr val="595959"/>
                </a:solidFill>
              </a:rPr>
              <a:t>cursores</a:t>
            </a:r>
            <a:r>
              <a:rPr lang="en-US" sz="1800" dirty="0">
                <a:solidFill>
                  <a:srgbClr val="595959"/>
                </a:solidFill>
              </a:rPr>
              <a:t> (</a:t>
            </a:r>
            <a:r>
              <a:rPr lang="en-US" sz="1800" dirty="0" err="1">
                <a:solidFill>
                  <a:srgbClr val="595959"/>
                </a:solidFill>
              </a:rPr>
              <a:t>nãaaao</a:t>
            </a:r>
            <a:r>
              <a:rPr lang="en-US" sz="1800" dirty="0" smtClean="0">
                <a:solidFill>
                  <a:srgbClr val="595959"/>
                </a:solidFill>
              </a:rPr>
              <a:t>!)</a:t>
            </a:r>
          </a:p>
          <a:p>
            <a:pPr marL="0" lvl="1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Se der tempo, demo </a:t>
            </a:r>
            <a:r>
              <a:rPr lang="en-US" sz="2400" dirty="0" err="1" smtClean="0">
                <a:solidFill>
                  <a:schemeClr val="accent1"/>
                </a:solidFill>
              </a:rPr>
              <a:t>dicas</a:t>
            </a:r>
            <a:r>
              <a:rPr lang="en-US" sz="2400" dirty="0" smtClean="0">
                <a:solidFill>
                  <a:schemeClr val="accent1"/>
                </a:solidFill>
              </a:rPr>
              <a:t> SSMS e SQL Prompt</a:t>
            </a:r>
            <a:endParaRPr lang="en-US" sz="2200" dirty="0">
              <a:solidFill>
                <a:srgbClr val="59595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11F31F-5B98-7F48-B825-7FE9FB03CF9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376" y="-148217"/>
            <a:ext cx="8357762" cy="1072368"/>
          </a:xfrm>
        </p:spPr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AutoShape 41"/>
          <p:cNvSpPr>
            <a:spLocks noChangeArrowheads="1"/>
          </p:cNvSpPr>
          <p:nvPr/>
        </p:nvSpPr>
        <p:spPr bwMode="auto">
          <a:xfrm>
            <a:off x="68240" y="1115221"/>
            <a:ext cx="9006214" cy="2364959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*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17171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FROM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'Fabiano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Neves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Amorim'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'fabiano.amorim@srnimbus.com.br'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'http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://blogfabiano.com | @</a:t>
            </a:r>
            <a:r>
              <a:rPr lang="pt-BR" dirty="0" err="1">
                <a:solidFill>
                  <a:srgbClr val="FF0000"/>
                </a:solidFill>
                <a:latin typeface="Consolas"/>
              </a:rPr>
              <a:t>mcflyamorim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 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'----------------------'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>
                <a:solidFill>
                  <a:srgbClr val="808080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             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'Gilberto Uchôa'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 smtClean="0">
                <a:solidFill>
                  <a:srgbClr val="808080"/>
                </a:solidFill>
                <a:latin typeface="Consolas"/>
              </a:rPr>
              <a:t>              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'gilberto.uchoa@srnimbus.com.br'</a:t>
            </a:r>
            <a:r>
              <a:rPr lang="pt-BR" dirty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>
                <a:solidFill>
                  <a:srgbClr val="808080"/>
                </a:solidFill>
                <a:latin typeface="Consolas"/>
              </a:rPr>
              <a:t>              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'http://gbuchoa.blogspot.com.br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))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Tab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("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About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 </a:t>
            </a:r>
            <a:r>
              <a:rPr lang="pt-BR" dirty="0" err="1" smtClean="0">
                <a:solidFill>
                  <a:srgbClr val="008080"/>
                </a:solidFill>
                <a:latin typeface="Consolas"/>
              </a:rPr>
              <a:t>us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:")</a:t>
            </a:r>
            <a:endParaRPr lang="pt-BR" dirty="0">
              <a:solidFill>
                <a:srgbClr val="80808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13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171717"/>
      </a:dk1>
      <a:lt1>
        <a:sysClr val="window" lastClr="FFFFFF"/>
      </a:lt1>
      <a:dk2>
        <a:srgbClr val="004678"/>
      </a:dk2>
      <a:lt2>
        <a:srgbClr val="EEECE1"/>
      </a:lt2>
      <a:accent1>
        <a:srgbClr val="3981B6"/>
      </a:accent1>
      <a:accent2>
        <a:srgbClr val="558932"/>
      </a:accent2>
      <a:accent3>
        <a:srgbClr val="CA5621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714</Words>
  <Application>Microsoft Office PowerPoint</Application>
  <PresentationFormat>On-screen Show (4:3)</PresentationFormat>
  <Paragraphs>148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T-SQL Expert - Escrevendo códigos “like a boss”</vt:lpstr>
      <vt:lpstr>Sobre PASS:</vt:lpstr>
      <vt:lpstr>Agenda</vt:lpstr>
      <vt:lpstr>PRINT 'Porque pensar set-based é tão difícil ?';</vt:lpstr>
      <vt:lpstr>PowerPoint Presentation</vt:lpstr>
      <vt:lpstr>DECLARE @v VarChar(50)='Aplicando - CROSS APPLY'; PRINT @v;</vt:lpstr>
      <vt:lpstr>RAISERROR('Fazendo mágica com CTEs', 0,1) WITH NOWAIT;</vt:lpstr>
      <vt:lpstr>SELECT REVERSE('saciD');</vt:lpstr>
      <vt:lpstr>Questions?</vt:lpstr>
      <vt:lpstr>Thank You for Attending</vt:lpstr>
    </vt:vector>
  </TitlesOfParts>
  <Company>Brazen 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 Tiong</dc:creator>
  <cp:lastModifiedBy>Fabiano</cp:lastModifiedBy>
  <cp:revision>144</cp:revision>
  <dcterms:created xsi:type="dcterms:W3CDTF">2010-04-20T10:42:08Z</dcterms:created>
  <dcterms:modified xsi:type="dcterms:W3CDTF">2012-11-27T02:52:41Z</dcterms:modified>
</cp:coreProperties>
</file>