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60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58" r:id="rId26"/>
    <p:sldId id="280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81015-411D-41A6-8AAA-83C9A23B1B7B}" type="doc">
      <dgm:prSet loTypeId="urn:microsoft.com/office/officeart/2005/8/layout/cycle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D381B8-C526-461E-A3E9-5C6ACC9DFAD1}">
      <dgm:prSet phldrT="[Text]"/>
      <dgm:spPr>
        <a:xfrm>
          <a:off x="3286719" y="22"/>
          <a:ext cx="1058308" cy="687900"/>
        </a:xfr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Error Logs</a:t>
          </a:r>
          <a:endParaRPr lang="en-US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AF092D06-1DDE-4D67-A930-4E8764C36758}" type="parTrans" cxnId="{E3BE7214-6494-45B1-AD34-28A086018F0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C24B21-533E-4DBF-8C4F-1A1917C4B0EF}" type="sibTrans" cxnId="{E3BE7214-6494-45B1-AD34-28A086018F0B}">
      <dgm:prSet/>
      <dgm:spPr>
        <a:xfrm>
          <a:off x="2440395" y="343973"/>
          <a:ext cx="2750956" cy="2750956"/>
        </a:xfrm>
        <a:noFill/>
        <a:ln w="9525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6C11F2-DF57-4A53-83B4-34244F714477}">
      <dgm:prSet phldrT="[Text]"/>
      <dgm:spPr>
        <a:xfrm>
          <a:off x="4594877" y="950455"/>
          <a:ext cx="1058308" cy="687900"/>
        </a:xfr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PerfMon</a:t>
          </a:r>
          <a:endParaRPr lang="en-US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90A90318-7737-42DD-9599-2D1CF6451F32}" type="parTrans" cxnId="{52964520-6D10-45DD-A0DD-007AFF8A76D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6FE586-357E-4960-8237-7C08AAD6FF04}" type="sibTrans" cxnId="{52964520-6D10-45DD-A0DD-007AFF8A76D7}">
      <dgm:prSet/>
      <dgm:spPr>
        <a:xfrm>
          <a:off x="2440395" y="343973"/>
          <a:ext cx="2750956" cy="2750956"/>
        </a:xfrm>
        <a:noFill/>
        <a:ln w="9525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21CC05-48E9-4F43-8F13-29B7420834A8}">
      <dgm:prSet phldrT="[Text]"/>
      <dgm:spPr>
        <a:xfrm>
          <a:off x="4095205" y="2488286"/>
          <a:ext cx="1058308" cy="687900"/>
        </a:xfr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Profiler &amp; Trace</a:t>
          </a:r>
          <a:endParaRPr lang="en-US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9BD20E53-7F1E-4957-A535-248FAE4AD441}" type="parTrans" cxnId="{6427FD89-AF62-4CC6-80A1-740D86797B4D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26AFA1-4056-4C2F-B199-FC31C1F427BF}" type="sibTrans" cxnId="{6427FD89-AF62-4CC6-80A1-740D86797B4D}">
      <dgm:prSet/>
      <dgm:spPr>
        <a:xfrm>
          <a:off x="2440395" y="343973"/>
          <a:ext cx="2750956" cy="2750956"/>
        </a:xfrm>
        <a:noFill/>
        <a:ln w="9525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D8E665-3198-46B5-813F-4B6AF48D5306}">
      <dgm:prSet phldrT="[Text]"/>
      <dgm:spPr>
        <a:xfrm>
          <a:off x="1978561" y="950455"/>
          <a:ext cx="1058308" cy="687900"/>
        </a:xfr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SSMS (Graphic Execution Plan)</a:t>
          </a:r>
          <a:endParaRPr lang="en-US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52F58C7E-05FD-484E-86BF-6CDC40BBF83E}" type="parTrans" cxnId="{EC051527-67FE-4435-B0CE-79F92D5FD25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2566A6-235C-4C5E-842A-296908D9276D}" type="sibTrans" cxnId="{EC051527-67FE-4435-B0CE-79F92D5FD251}">
      <dgm:prSet/>
      <dgm:spPr>
        <a:xfrm>
          <a:off x="2440395" y="343973"/>
          <a:ext cx="2750956" cy="2750956"/>
        </a:xfrm>
        <a:noFill/>
        <a:ln w="9525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B66C3-7D02-4635-9820-FFAF5867458D}">
      <dgm:prSet phldrT="[Text]"/>
      <dgm:spPr>
        <a:xfrm>
          <a:off x="4095205" y="2488286"/>
          <a:ext cx="1058308" cy="687900"/>
        </a:xfr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DMVs &amp; System Tables</a:t>
          </a:r>
          <a:endParaRPr lang="en-US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CC832BD4-BFED-48E3-AED1-2E51F79C520C}" type="parTrans" cxnId="{D740DB5B-E579-44A9-99B0-7B7FC1A832AE}">
      <dgm:prSet/>
      <dgm:spPr/>
      <dgm:t>
        <a:bodyPr/>
        <a:lstStyle/>
        <a:p>
          <a:endParaRPr lang="en-US"/>
        </a:p>
      </dgm:t>
    </dgm:pt>
    <dgm:pt modelId="{0F2C8F0F-1C06-4F8B-A617-F6E69012F558}" type="sibTrans" cxnId="{D740DB5B-E579-44A9-99B0-7B7FC1A832AE}">
      <dgm:prSet/>
      <dgm:spPr/>
      <dgm:t>
        <a:bodyPr/>
        <a:lstStyle/>
        <a:p>
          <a:endParaRPr lang="en-US"/>
        </a:p>
      </dgm:t>
    </dgm:pt>
    <dgm:pt modelId="{C862021F-17A1-45B1-AA67-AD221CBCE017}" type="pres">
      <dgm:prSet presAssocID="{FBC81015-411D-41A6-8AAA-83C9A23B1B7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F05AC5-2586-44AC-A996-D3ADB40B013A}" type="pres">
      <dgm:prSet presAssocID="{FBC81015-411D-41A6-8AAA-83C9A23B1B7B}" presName="cycle" presStyleCnt="0"/>
      <dgm:spPr/>
    </dgm:pt>
    <dgm:pt modelId="{2E27E24A-2B6A-4526-8C8F-A8577A03F2E4}" type="pres">
      <dgm:prSet presAssocID="{A1D381B8-C526-461E-A3E9-5C6ACC9DFAD1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F3313-1A93-492D-93FD-68E08570A2EF}" type="pres">
      <dgm:prSet presAssocID="{83C24B21-533E-4DBF-8C4F-1A1917C4B0E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3D3A99FA-4B43-400D-8076-AEE5951DB9A2}" type="pres">
      <dgm:prSet presAssocID="{756C11F2-DF57-4A53-83B4-34244F714477}" presName="nodeFollowingNodes" presStyleLbl="node1" presStyleIdx="1" presStyleCnt="5" custRadScaleRad="106050" custRadScaleInc="-15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D41C3-6B9A-4A2F-A51B-C0490577B15E}" type="pres">
      <dgm:prSet presAssocID="{A921CC05-48E9-4F43-8F13-29B7420834A8}" presName="nodeFollowingNodes" presStyleLbl="node1" presStyleIdx="2" presStyleCnt="5" custRadScaleRad="108267" custRadScaleInc="-27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78E15-7722-43A4-BB88-DB681AAF3FCF}" type="pres">
      <dgm:prSet presAssocID="{7E2B66C3-7D02-4635-9820-FFAF5867458D}" presName="nodeFollowingNodes" presStyleLbl="node1" presStyleIdx="3" presStyleCnt="5" custRadScaleRad="102550" custRadScaleInc="26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29DC2-651A-4976-BDFB-A6C5D0C6DDB2}" type="pres">
      <dgm:prSet presAssocID="{3CD8E665-3198-46B5-813F-4B6AF48D5306}" presName="nodeFollowingNodes" presStyleLbl="node1" presStyleIdx="4" presStyleCnt="5" custRadScaleRad="110804" custRadScaleInc="-3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644E5-E850-4092-B1B9-C253CB07E129}" type="presOf" srcId="{756C11F2-DF57-4A53-83B4-34244F714477}" destId="{3D3A99FA-4B43-400D-8076-AEE5951DB9A2}" srcOrd="0" destOrd="0" presId="urn:microsoft.com/office/officeart/2005/8/layout/cycle3"/>
    <dgm:cxn modelId="{52964520-6D10-45DD-A0DD-007AFF8A76D7}" srcId="{FBC81015-411D-41A6-8AAA-83C9A23B1B7B}" destId="{756C11F2-DF57-4A53-83B4-34244F714477}" srcOrd="1" destOrd="0" parTransId="{90A90318-7737-42DD-9599-2D1CF6451F32}" sibTransId="{846FE586-357E-4960-8237-7C08AAD6FF04}"/>
    <dgm:cxn modelId="{9D062622-CCCF-416D-A29E-EFE9F648263D}" type="presOf" srcId="{FBC81015-411D-41A6-8AAA-83C9A23B1B7B}" destId="{C862021F-17A1-45B1-AA67-AD221CBCE017}" srcOrd="0" destOrd="0" presId="urn:microsoft.com/office/officeart/2005/8/layout/cycle3"/>
    <dgm:cxn modelId="{5F0A6AD3-9DD5-4ECD-A670-5A1AA845A61A}" type="presOf" srcId="{3CD8E665-3198-46B5-813F-4B6AF48D5306}" destId="{2E829DC2-651A-4976-BDFB-A6C5D0C6DDB2}" srcOrd="0" destOrd="0" presId="urn:microsoft.com/office/officeart/2005/8/layout/cycle3"/>
    <dgm:cxn modelId="{85124F66-E076-4249-AB79-44063C99405E}" type="presOf" srcId="{A1D381B8-C526-461E-A3E9-5C6ACC9DFAD1}" destId="{2E27E24A-2B6A-4526-8C8F-A8577A03F2E4}" srcOrd="0" destOrd="0" presId="urn:microsoft.com/office/officeart/2005/8/layout/cycle3"/>
    <dgm:cxn modelId="{E3BE7214-6494-45B1-AD34-28A086018F0B}" srcId="{FBC81015-411D-41A6-8AAA-83C9A23B1B7B}" destId="{A1D381B8-C526-461E-A3E9-5C6ACC9DFAD1}" srcOrd="0" destOrd="0" parTransId="{AF092D06-1DDE-4D67-A930-4E8764C36758}" sibTransId="{83C24B21-533E-4DBF-8C4F-1A1917C4B0EF}"/>
    <dgm:cxn modelId="{A1799FBC-B9B5-4EC4-8CFB-70924A6E5095}" type="presOf" srcId="{83C24B21-533E-4DBF-8C4F-1A1917C4B0EF}" destId="{7F8F3313-1A93-492D-93FD-68E08570A2EF}" srcOrd="0" destOrd="0" presId="urn:microsoft.com/office/officeart/2005/8/layout/cycle3"/>
    <dgm:cxn modelId="{6427FD89-AF62-4CC6-80A1-740D86797B4D}" srcId="{FBC81015-411D-41A6-8AAA-83C9A23B1B7B}" destId="{A921CC05-48E9-4F43-8F13-29B7420834A8}" srcOrd="2" destOrd="0" parTransId="{9BD20E53-7F1E-4957-A535-248FAE4AD441}" sibTransId="{8E26AFA1-4056-4C2F-B199-FC31C1F427BF}"/>
    <dgm:cxn modelId="{54FC44D2-D25A-49B1-8890-A05797E7A45E}" type="presOf" srcId="{7E2B66C3-7D02-4635-9820-FFAF5867458D}" destId="{FB578E15-7722-43A4-BB88-DB681AAF3FCF}" srcOrd="0" destOrd="0" presId="urn:microsoft.com/office/officeart/2005/8/layout/cycle3"/>
    <dgm:cxn modelId="{EC051527-67FE-4435-B0CE-79F92D5FD251}" srcId="{FBC81015-411D-41A6-8AAA-83C9A23B1B7B}" destId="{3CD8E665-3198-46B5-813F-4B6AF48D5306}" srcOrd="4" destOrd="0" parTransId="{52F58C7E-05FD-484E-86BF-6CDC40BBF83E}" sibTransId="{0F2566A6-235C-4C5E-842A-296908D9276D}"/>
    <dgm:cxn modelId="{D740DB5B-E579-44A9-99B0-7B7FC1A832AE}" srcId="{FBC81015-411D-41A6-8AAA-83C9A23B1B7B}" destId="{7E2B66C3-7D02-4635-9820-FFAF5867458D}" srcOrd="3" destOrd="0" parTransId="{CC832BD4-BFED-48E3-AED1-2E51F79C520C}" sibTransId="{0F2C8F0F-1C06-4F8B-A617-F6E69012F558}"/>
    <dgm:cxn modelId="{E8F704FC-FBB6-4F37-9AB7-D3E9879929FA}" type="presOf" srcId="{A921CC05-48E9-4F43-8F13-29B7420834A8}" destId="{9A4D41C3-6B9A-4A2F-A51B-C0490577B15E}" srcOrd="0" destOrd="0" presId="urn:microsoft.com/office/officeart/2005/8/layout/cycle3"/>
    <dgm:cxn modelId="{B83B7841-F1B8-4EB9-8695-8934E7D53311}" type="presParOf" srcId="{C862021F-17A1-45B1-AA67-AD221CBCE017}" destId="{72F05AC5-2586-44AC-A996-D3ADB40B013A}" srcOrd="0" destOrd="0" presId="urn:microsoft.com/office/officeart/2005/8/layout/cycle3"/>
    <dgm:cxn modelId="{2493FBC6-91C4-4C5F-91A5-755FF6235D89}" type="presParOf" srcId="{72F05AC5-2586-44AC-A996-D3ADB40B013A}" destId="{2E27E24A-2B6A-4526-8C8F-A8577A03F2E4}" srcOrd="0" destOrd="0" presId="urn:microsoft.com/office/officeart/2005/8/layout/cycle3"/>
    <dgm:cxn modelId="{224A8882-111E-4891-95D4-271ADD477F47}" type="presParOf" srcId="{72F05AC5-2586-44AC-A996-D3ADB40B013A}" destId="{7F8F3313-1A93-492D-93FD-68E08570A2EF}" srcOrd="1" destOrd="0" presId="urn:microsoft.com/office/officeart/2005/8/layout/cycle3"/>
    <dgm:cxn modelId="{17574428-5514-45CF-AEC3-41AB78C818F7}" type="presParOf" srcId="{72F05AC5-2586-44AC-A996-D3ADB40B013A}" destId="{3D3A99FA-4B43-400D-8076-AEE5951DB9A2}" srcOrd="2" destOrd="0" presId="urn:microsoft.com/office/officeart/2005/8/layout/cycle3"/>
    <dgm:cxn modelId="{194704F7-87BB-4CBA-998E-11345F33E7C3}" type="presParOf" srcId="{72F05AC5-2586-44AC-A996-D3ADB40B013A}" destId="{9A4D41C3-6B9A-4A2F-A51B-C0490577B15E}" srcOrd="3" destOrd="0" presId="urn:microsoft.com/office/officeart/2005/8/layout/cycle3"/>
    <dgm:cxn modelId="{E63712B9-C7F1-46C7-9995-CF602C990B86}" type="presParOf" srcId="{72F05AC5-2586-44AC-A996-D3ADB40B013A}" destId="{FB578E15-7722-43A4-BB88-DB681AAF3FCF}" srcOrd="4" destOrd="0" presId="urn:microsoft.com/office/officeart/2005/8/layout/cycle3"/>
    <dgm:cxn modelId="{CD50E7FD-F8FB-4E85-980D-ACC00E66C26C}" type="presParOf" srcId="{72F05AC5-2586-44AC-A996-D3ADB40B013A}" destId="{2E829DC2-651A-4976-BDFB-A6C5D0C6DDB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AE382-3A7A-4458-97DA-1E275DABBF7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8432F0-C6D0-4072-8C96-538A6DA7BA3A}">
      <dgm:prSet phldrT="[Text]"/>
      <dgm:spPr>
        <a:xfrm>
          <a:off x="1215280" y="1322300"/>
          <a:ext cx="1080775" cy="429788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Data</a:t>
          </a:r>
          <a:endParaRPr lang="en-US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5DB0262B-B823-41BA-9597-4ECC2CAF01E9}" type="parTrans" cxnId="{4E0A2ADC-6BA9-4385-83FC-561E2BC25E12}">
      <dgm:prSet/>
      <dgm:spPr/>
      <dgm:t>
        <a:bodyPr/>
        <a:lstStyle/>
        <a:p>
          <a:endParaRPr lang="en-US"/>
        </a:p>
      </dgm:t>
    </dgm:pt>
    <dgm:pt modelId="{07AEEAEB-7511-4F47-AF9A-A6F9E3EDE7DB}" type="sibTrans" cxnId="{4E0A2ADC-6BA9-4385-83FC-561E2BC25E12}">
      <dgm:prSet/>
      <dgm:spPr>
        <a:xfrm>
          <a:off x="1525059" y="4708"/>
          <a:ext cx="2385493" cy="2385493"/>
        </a:xfrm>
        <a:prstGeom prst="leftCircularArrow">
          <a:avLst>
            <a:gd name="adj1" fmla="val 3181"/>
            <a:gd name="adj2" fmla="val 391645"/>
            <a:gd name="adj3" fmla="val 2144963"/>
            <a:gd name="adj4" fmla="val 9002297"/>
            <a:gd name="adj5" fmla="val 3711"/>
          </a:avLst>
        </a:prstGeom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316479C-E0A3-4A9C-892B-C7B408578E59}">
      <dgm:prSet phldrT="[Text]"/>
      <dgm:spPr>
        <a:xfrm>
          <a:off x="820026" y="521886"/>
          <a:ext cx="2161213" cy="1002840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Insert Seek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0DE446A8-2CFC-4A73-8139-DEF20FA2C95C}" type="parTrans" cxnId="{1DC18AE0-4DDA-4442-9C3E-E9D1013018C1}">
      <dgm:prSet/>
      <dgm:spPr/>
      <dgm:t>
        <a:bodyPr/>
        <a:lstStyle/>
        <a:p>
          <a:endParaRPr lang="en-US"/>
        </a:p>
      </dgm:t>
    </dgm:pt>
    <dgm:pt modelId="{5CA98CAA-0E0A-405A-9BD2-ECE4C482068D}" type="sibTrans" cxnId="{1DC18AE0-4DDA-4442-9C3E-E9D1013018C1}">
      <dgm:prSet/>
      <dgm:spPr/>
      <dgm:t>
        <a:bodyPr/>
        <a:lstStyle/>
        <a:p>
          <a:endParaRPr lang="en-US"/>
        </a:p>
      </dgm:t>
    </dgm:pt>
    <dgm:pt modelId="{81B57715-2348-412C-BBAC-881B9B6E4D99}">
      <dgm:prSet phldrT="[Text]"/>
      <dgm:spPr>
        <a:xfrm>
          <a:off x="3612722" y="306991"/>
          <a:ext cx="1080775" cy="429788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Join</a:t>
          </a:r>
          <a:endParaRPr lang="en-US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4FE38650-14FB-49EA-9476-DD8592428385}" type="parTrans" cxnId="{C65229DC-DFE6-4DBB-85FE-2BE482ED6678}">
      <dgm:prSet/>
      <dgm:spPr/>
      <dgm:t>
        <a:bodyPr/>
        <a:lstStyle/>
        <a:p>
          <a:endParaRPr lang="en-US"/>
        </a:p>
      </dgm:t>
    </dgm:pt>
    <dgm:pt modelId="{56CC2755-6F91-45C3-BA7D-2EC02B881E87}" type="sibTrans" cxnId="{C65229DC-DFE6-4DBB-85FE-2BE482ED6678}">
      <dgm:prSet/>
      <dgm:spPr>
        <a:xfrm>
          <a:off x="3967321" y="-177226"/>
          <a:ext cx="1752848" cy="1752848"/>
        </a:xfrm>
        <a:prstGeom prst="circularArrow">
          <a:avLst>
            <a:gd name="adj1" fmla="val 4328"/>
            <a:gd name="adj2" fmla="val 547911"/>
            <a:gd name="adj3" fmla="val 19276578"/>
            <a:gd name="adj4" fmla="val 12575511"/>
            <a:gd name="adj5" fmla="val 5050"/>
          </a:avLst>
        </a:prstGeom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23CA58DE-F154-4DCB-BE04-534C332EF7A5}">
      <dgm:prSet phldrT="[Text]"/>
      <dgm:spPr>
        <a:xfrm>
          <a:off x="3342528" y="521886"/>
          <a:ext cx="1215872" cy="1002840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Nested Loop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FE3B967F-74F4-4BAA-BB0E-D794DE88AD61}" type="parTrans" cxnId="{D8EC2142-E910-4CC7-94B9-32834C4E0F1A}">
      <dgm:prSet/>
      <dgm:spPr/>
      <dgm:t>
        <a:bodyPr/>
        <a:lstStyle/>
        <a:p>
          <a:endParaRPr lang="en-US"/>
        </a:p>
      </dgm:t>
    </dgm:pt>
    <dgm:pt modelId="{8720B958-3DDC-4EDE-ABB6-6A57E2674312}" type="sibTrans" cxnId="{D8EC2142-E910-4CC7-94B9-32834C4E0F1A}">
      <dgm:prSet/>
      <dgm:spPr/>
      <dgm:t>
        <a:bodyPr/>
        <a:lstStyle/>
        <a:p>
          <a:endParaRPr lang="en-US"/>
        </a:p>
      </dgm:t>
    </dgm:pt>
    <dgm:pt modelId="{369B7D3E-5EE4-48EA-88F2-A48E83F5811A}">
      <dgm:prSet phldrT="[Text]"/>
      <dgm:spPr>
        <a:xfrm>
          <a:off x="5324980" y="1309832"/>
          <a:ext cx="1080775" cy="429788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Output</a:t>
          </a:r>
          <a:endParaRPr lang="en-US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558239C3-48E8-497A-A1E7-286777C474F8}" type="parTrans" cxnId="{DE92C3B3-8375-414C-A40A-4EAB795C25DD}">
      <dgm:prSet/>
      <dgm:spPr/>
      <dgm:t>
        <a:bodyPr/>
        <a:lstStyle/>
        <a:p>
          <a:endParaRPr lang="en-US"/>
        </a:p>
      </dgm:t>
    </dgm:pt>
    <dgm:pt modelId="{5A67582E-3546-4A54-86BF-2D9E357EDF59}" type="sibTrans" cxnId="{DE92C3B3-8375-414C-A40A-4EAB795C25DD}">
      <dgm:prSet/>
      <dgm:spPr/>
      <dgm:t>
        <a:bodyPr/>
        <a:lstStyle/>
        <a:p>
          <a:endParaRPr lang="en-US"/>
        </a:p>
      </dgm:t>
    </dgm:pt>
    <dgm:pt modelId="{A32F570B-29E2-4074-B8DE-15221C47611F}">
      <dgm:prSet phldrT="[Text]"/>
      <dgm:spPr>
        <a:xfrm>
          <a:off x="5054786" y="521886"/>
          <a:ext cx="1215872" cy="1002840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SELECT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6FABF8DB-925E-49E8-AB73-88858C4529B5}" type="parTrans" cxnId="{F5363A38-7D29-490E-A28D-335F7C4D3649}">
      <dgm:prSet/>
      <dgm:spPr/>
      <dgm:t>
        <a:bodyPr/>
        <a:lstStyle/>
        <a:p>
          <a:endParaRPr lang="en-US"/>
        </a:p>
      </dgm:t>
    </dgm:pt>
    <dgm:pt modelId="{B0230D0D-E1A7-47B9-8BB9-C7A3B8BB381C}" type="sibTrans" cxnId="{F5363A38-7D29-490E-A28D-335F7C4D3649}">
      <dgm:prSet/>
      <dgm:spPr/>
      <dgm:t>
        <a:bodyPr/>
        <a:lstStyle/>
        <a:p>
          <a:endParaRPr lang="en-US"/>
        </a:p>
      </dgm:t>
    </dgm:pt>
    <dgm:pt modelId="{F27E0C27-C545-49B0-8361-98E1970D899A}">
      <dgm:prSet phldrT="[Text]"/>
      <dgm:spPr>
        <a:xfrm>
          <a:off x="820026" y="521886"/>
          <a:ext cx="2161213" cy="1002840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Insert Seek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7C9E28A6-2876-474B-9453-93F0A8DBFC95}" type="parTrans" cxnId="{F3807F9B-3D09-4CF3-ABBF-C9828B83EC30}">
      <dgm:prSet/>
      <dgm:spPr/>
      <dgm:t>
        <a:bodyPr/>
        <a:lstStyle/>
        <a:p>
          <a:endParaRPr lang="en-US"/>
        </a:p>
      </dgm:t>
    </dgm:pt>
    <dgm:pt modelId="{368C36DE-A801-4799-B0DA-D115699DD14D}" type="sibTrans" cxnId="{F3807F9B-3D09-4CF3-ABBF-C9828B83EC30}">
      <dgm:prSet/>
      <dgm:spPr/>
      <dgm:t>
        <a:bodyPr/>
        <a:lstStyle/>
        <a:p>
          <a:endParaRPr lang="en-US"/>
        </a:p>
      </dgm:t>
    </dgm:pt>
    <dgm:pt modelId="{C00223ED-F9AE-4914-9BF7-0B152C75B335}" type="pres">
      <dgm:prSet presAssocID="{FDBAE382-3A7A-4458-97DA-1E275DABBF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498E68-1907-4AF4-B5D5-899BA4A9EF19}" type="pres">
      <dgm:prSet presAssocID="{FDBAE382-3A7A-4458-97DA-1E275DABBF72}" presName="tSp" presStyleCnt="0"/>
      <dgm:spPr/>
    </dgm:pt>
    <dgm:pt modelId="{FAEEFE8B-1F26-4445-AC65-C2C32CBE6004}" type="pres">
      <dgm:prSet presAssocID="{FDBAE382-3A7A-4458-97DA-1E275DABBF72}" presName="bSp" presStyleCnt="0"/>
      <dgm:spPr/>
    </dgm:pt>
    <dgm:pt modelId="{C0A27AA7-E7C9-4DF9-87FF-3F630B55F140}" type="pres">
      <dgm:prSet presAssocID="{FDBAE382-3A7A-4458-97DA-1E275DABBF72}" presName="process" presStyleCnt="0"/>
      <dgm:spPr/>
    </dgm:pt>
    <dgm:pt modelId="{79B2C724-6BF6-4D29-B30B-187F50DB03FB}" type="pres">
      <dgm:prSet presAssocID="{5C8432F0-C6D0-4072-8C96-538A6DA7BA3A}" presName="composite1" presStyleCnt="0"/>
      <dgm:spPr/>
    </dgm:pt>
    <dgm:pt modelId="{78D3CE7A-46AD-441E-848C-0D35FAD089D4}" type="pres">
      <dgm:prSet presAssocID="{5C8432F0-C6D0-4072-8C96-538A6DA7BA3A}" presName="dummyNode1" presStyleLbl="node1" presStyleIdx="0" presStyleCnt="3"/>
      <dgm:spPr/>
    </dgm:pt>
    <dgm:pt modelId="{724CD160-83EA-4562-B672-F1FC562F67C2}" type="pres">
      <dgm:prSet presAssocID="{5C8432F0-C6D0-4072-8C96-538A6DA7BA3A}" presName="childNode1" presStyleLbl="bgAcc1" presStyleIdx="0" presStyleCnt="3" custScaleX="177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3AE00-5AA7-4185-86A0-D32A2C4401A1}" type="pres">
      <dgm:prSet presAssocID="{5C8432F0-C6D0-4072-8C96-538A6DA7BA3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9F284-40E5-4404-B465-97E8374FEFFE}" type="pres">
      <dgm:prSet presAssocID="{5C8432F0-C6D0-4072-8C96-538A6DA7BA3A}" presName="parentNode1" presStyleLbl="node1" presStyleIdx="0" presStyleCnt="3" custLinFactNeighborX="-32163" custLinFactNeighborY="29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EA6C2-E1A6-410F-A847-1C6F0A073B4D}" type="pres">
      <dgm:prSet presAssocID="{5C8432F0-C6D0-4072-8C96-538A6DA7BA3A}" presName="connSite1" presStyleCnt="0"/>
      <dgm:spPr/>
    </dgm:pt>
    <dgm:pt modelId="{3126694D-2D5F-4B3A-AE1E-41F62E8D4D62}" type="pres">
      <dgm:prSet presAssocID="{07AEEAEB-7511-4F47-AF9A-A6F9E3EDE7DB}" presName="Name9" presStyleLbl="sibTrans2D1" presStyleIdx="0" presStyleCnt="2"/>
      <dgm:spPr/>
      <dgm:t>
        <a:bodyPr/>
        <a:lstStyle/>
        <a:p>
          <a:endParaRPr lang="en-US"/>
        </a:p>
      </dgm:t>
    </dgm:pt>
    <dgm:pt modelId="{AC3A07F1-D74B-402C-9CF1-0E77F3B3EAD3}" type="pres">
      <dgm:prSet presAssocID="{81B57715-2348-412C-BBAC-881B9B6E4D99}" presName="composite2" presStyleCnt="0"/>
      <dgm:spPr/>
    </dgm:pt>
    <dgm:pt modelId="{6C84E529-4443-47ED-9944-4DD8FCD8054B}" type="pres">
      <dgm:prSet presAssocID="{81B57715-2348-412C-BBAC-881B9B6E4D99}" presName="dummyNode2" presStyleLbl="node1" presStyleIdx="0" presStyleCnt="3"/>
      <dgm:spPr/>
    </dgm:pt>
    <dgm:pt modelId="{AF3B0879-7B9E-4B56-A0FF-78E9A0E870F5}" type="pres">
      <dgm:prSet presAssocID="{81B57715-2348-412C-BBAC-881B9B6E4D9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E3AB9-02DC-45A8-A8C7-6E24F17E714B}" type="pres">
      <dgm:prSet presAssocID="{81B57715-2348-412C-BBAC-881B9B6E4D9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D968A-9FA2-4F02-84A0-D007D916A4D2}" type="pres">
      <dgm:prSet presAssocID="{81B57715-2348-412C-BBAC-881B9B6E4D9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F6618-E24C-49F3-A826-5BCE7794A594}" type="pres">
      <dgm:prSet presAssocID="{81B57715-2348-412C-BBAC-881B9B6E4D99}" presName="connSite2" presStyleCnt="0"/>
      <dgm:spPr/>
    </dgm:pt>
    <dgm:pt modelId="{DC31B86F-4767-4BAD-BAEF-D15C4D6F3035}" type="pres">
      <dgm:prSet presAssocID="{56CC2755-6F91-45C3-BA7D-2EC02B881E87}" presName="Name18" presStyleLbl="sibTrans2D1" presStyleIdx="1" presStyleCnt="2"/>
      <dgm:spPr/>
      <dgm:t>
        <a:bodyPr/>
        <a:lstStyle/>
        <a:p>
          <a:endParaRPr lang="en-US"/>
        </a:p>
      </dgm:t>
    </dgm:pt>
    <dgm:pt modelId="{63B6CCE6-D561-4400-8C13-AA78F7E86E59}" type="pres">
      <dgm:prSet presAssocID="{369B7D3E-5EE4-48EA-88F2-A48E83F5811A}" presName="composite1" presStyleCnt="0"/>
      <dgm:spPr/>
    </dgm:pt>
    <dgm:pt modelId="{AB70B877-24C2-49A6-B392-8A5CBCB7809E}" type="pres">
      <dgm:prSet presAssocID="{369B7D3E-5EE4-48EA-88F2-A48E83F5811A}" presName="dummyNode1" presStyleLbl="node1" presStyleIdx="1" presStyleCnt="3"/>
      <dgm:spPr/>
    </dgm:pt>
    <dgm:pt modelId="{7434EA7C-DA10-4F2F-8F42-15B6C5850908}" type="pres">
      <dgm:prSet presAssocID="{369B7D3E-5EE4-48EA-88F2-A48E83F5811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18823-F988-490F-99CA-C9CE8A2A5824}" type="pres">
      <dgm:prSet presAssocID="{369B7D3E-5EE4-48EA-88F2-A48E83F5811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4A132-E772-4FA3-AAD4-C16D1AD40AF0}" type="pres">
      <dgm:prSet presAssocID="{369B7D3E-5EE4-48EA-88F2-A48E83F5811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5155C-2D85-4B72-8E38-A1F9E68179B3}" type="pres">
      <dgm:prSet presAssocID="{369B7D3E-5EE4-48EA-88F2-A48E83F5811A}" presName="connSite1" presStyleCnt="0"/>
      <dgm:spPr/>
    </dgm:pt>
  </dgm:ptLst>
  <dgm:cxnLst>
    <dgm:cxn modelId="{F5363A38-7D29-490E-A28D-335F7C4D3649}" srcId="{369B7D3E-5EE4-48EA-88F2-A48E83F5811A}" destId="{A32F570B-29E2-4074-B8DE-15221C47611F}" srcOrd="0" destOrd="0" parTransId="{6FABF8DB-925E-49E8-AB73-88858C4529B5}" sibTransId="{B0230D0D-E1A7-47B9-8BB9-C7A3B8BB381C}"/>
    <dgm:cxn modelId="{1F74D73E-D7D4-4431-AC54-D651BA594F31}" type="presOf" srcId="{F27E0C27-C545-49B0-8361-98E1970D899A}" destId="{6C53AE00-5AA7-4185-86A0-D32A2C4401A1}" srcOrd="1" destOrd="1" presId="urn:microsoft.com/office/officeart/2005/8/layout/hProcess4"/>
    <dgm:cxn modelId="{6E939AE0-5E7A-4A98-8714-2CAEF6BD1A90}" type="presOf" srcId="{23CA58DE-F154-4DCB-BE04-534C332EF7A5}" destId="{AF3B0879-7B9E-4B56-A0FF-78E9A0E870F5}" srcOrd="0" destOrd="0" presId="urn:microsoft.com/office/officeart/2005/8/layout/hProcess4"/>
    <dgm:cxn modelId="{55E67643-72B7-4543-B543-C6D842D39FAC}" type="presOf" srcId="{A32F570B-29E2-4074-B8DE-15221C47611F}" destId="{D8118823-F988-490F-99CA-C9CE8A2A5824}" srcOrd="1" destOrd="0" presId="urn:microsoft.com/office/officeart/2005/8/layout/hProcess4"/>
    <dgm:cxn modelId="{E028BABB-0C13-406C-9B67-BE874D1818E5}" type="presOf" srcId="{5C8432F0-C6D0-4072-8C96-538A6DA7BA3A}" destId="{72B9F284-40E5-4404-B465-97E8374FEFFE}" srcOrd="0" destOrd="0" presId="urn:microsoft.com/office/officeart/2005/8/layout/hProcess4"/>
    <dgm:cxn modelId="{63C22D6F-F050-4AF6-AE5D-33C41A8865CB}" type="presOf" srcId="{07AEEAEB-7511-4F47-AF9A-A6F9E3EDE7DB}" destId="{3126694D-2D5F-4B3A-AE1E-41F62E8D4D62}" srcOrd="0" destOrd="0" presId="urn:microsoft.com/office/officeart/2005/8/layout/hProcess4"/>
    <dgm:cxn modelId="{8A671FCA-E4A8-49AF-B467-140BADA140D7}" type="presOf" srcId="{1316479C-E0A3-4A9C-892B-C7B408578E59}" destId="{724CD160-83EA-4562-B672-F1FC562F67C2}" srcOrd="0" destOrd="0" presId="urn:microsoft.com/office/officeart/2005/8/layout/hProcess4"/>
    <dgm:cxn modelId="{FD7EDE48-85ED-4C11-8237-EAAD3AC55D8F}" type="presOf" srcId="{81B57715-2348-412C-BBAC-881B9B6E4D99}" destId="{2EFD968A-9FA2-4F02-84A0-D007D916A4D2}" srcOrd="0" destOrd="0" presId="urn:microsoft.com/office/officeart/2005/8/layout/hProcess4"/>
    <dgm:cxn modelId="{C65229DC-DFE6-4DBB-85FE-2BE482ED6678}" srcId="{FDBAE382-3A7A-4458-97DA-1E275DABBF72}" destId="{81B57715-2348-412C-BBAC-881B9B6E4D99}" srcOrd="1" destOrd="0" parTransId="{4FE38650-14FB-49EA-9476-DD8592428385}" sibTransId="{56CC2755-6F91-45C3-BA7D-2EC02B881E87}"/>
    <dgm:cxn modelId="{1C960CE8-13C6-43E0-94A8-58C6E56C0238}" type="presOf" srcId="{369B7D3E-5EE4-48EA-88F2-A48E83F5811A}" destId="{94F4A132-E772-4FA3-AAD4-C16D1AD40AF0}" srcOrd="0" destOrd="0" presId="urn:microsoft.com/office/officeart/2005/8/layout/hProcess4"/>
    <dgm:cxn modelId="{F3807F9B-3D09-4CF3-ABBF-C9828B83EC30}" srcId="{5C8432F0-C6D0-4072-8C96-538A6DA7BA3A}" destId="{F27E0C27-C545-49B0-8361-98E1970D899A}" srcOrd="1" destOrd="0" parTransId="{7C9E28A6-2876-474B-9453-93F0A8DBFC95}" sibTransId="{368C36DE-A801-4799-B0DA-D115699DD14D}"/>
    <dgm:cxn modelId="{FB679932-35C1-4C44-BC58-2E19C4E46427}" type="presOf" srcId="{F27E0C27-C545-49B0-8361-98E1970D899A}" destId="{724CD160-83EA-4562-B672-F1FC562F67C2}" srcOrd="0" destOrd="1" presId="urn:microsoft.com/office/officeart/2005/8/layout/hProcess4"/>
    <dgm:cxn modelId="{1BC16A07-CB4E-4E66-B3C7-E5716E459FDF}" type="presOf" srcId="{56CC2755-6F91-45C3-BA7D-2EC02B881E87}" destId="{DC31B86F-4767-4BAD-BAEF-D15C4D6F3035}" srcOrd="0" destOrd="0" presId="urn:microsoft.com/office/officeart/2005/8/layout/hProcess4"/>
    <dgm:cxn modelId="{4D92B8EB-9A51-4A3F-BF69-3606F5C131FB}" type="presOf" srcId="{23CA58DE-F154-4DCB-BE04-534C332EF7A5}" destId="{E13E3AB9-02DC-45A8-A8C7-6E24F17E714B}" srcOrd="1" destOrd="0" presId="urn:microsoft.com/office/officeart/2005/8/layout/hProcess4"/>
    <dgm:cxn modelId="{4E0A2ADC-6BA9-4385-83FC-561E2BC25E12}" srcId="{FDBAE382-3A7A-4458-97DA-1E275DABBF72}" destId="{5C8432F0-C6D0-4072-8C96-538A6DA7BA3A}" srcOrd="0" destOrd="0" parTransId="{5DB0262B-B823-41BA-9597-4ECC2CAF01E9}" sibTransId="{07AEEAEB-7511-4F47-AF9A-A6F9E3EDE7DB}"/>
    <dgm:cxn modelId="{AB2A3D26-A06E-434D-BDA5-C20E2C1E67E6}" type="presOf" srcId="{FDBAE382-3A7A-4458-97DA-1E275DABBF72}" destId="{C00223ED-F9AE-4914-9BF7-0B152C75B335}" srcOrd="0" destOrd="0" presId="urn:microsoft.com/office/officeart/2005/8/layout/hProcess4"/>
    <dgm:cxn modelId="{38841751-3C0D-4DA9-B9DF-603AEAD2DADC}" type="presOf" srcId="{1316479C-E0A3-4A9C-892B-C7B408578E59}" destId="{6C53AE00-5AA7-4185-86A0-D32A2C4401A1}" srcOrd="1" destOrd="0" presId="urn:microsoft.com/office/officeart/2005/8/layout/hProcess4"/>
    <dgm:cxn modelId="{1DC18AE0-4DDA-4442-9C3E-E9D1013018C1}" srcId="{5C8432F0-C6D0-4072-8C96-538A6DA7BA3A}" destId="{1316479C-E0A3-4A9C-892B-C7B408578E59}" srcOrd="0" destOrd="0" parTransId="{0DE446A8-2CFC-4A73-8139-DEF20FA2C95C}" sibTransId="{5CA98CAA-0E0A-405A-9BD2-ECE4C482068D}"/>
    <dgm:cxn modelId="{D8EC2142-E910-4CC7-94B9-32834C4E0F1A}" srcId="{81B57715-2348-412C-BBAC-881B9B6E4D99}" destId="{23CA58DE-F154-4DCB-BE04-534C332EF7A5}" srcOrd="0" destOrd="0" parTransId="{FE3B967F-74F4-4BAA-BB0E-D794DE88AD61}" sibTransId="{8720B958-3DDC-4EDE-ABB6-6A57E2674312}"/>
    <dgm:cxn modelId="{54D8377D-0824-494E-89B8-E26927AD8217}" type="presOf" srcId="{A32F570B-29E2-4074-B8DE-15221C47611F}" destId="{7434EA7C-DA10-4F2F-8F42-15B6C5850908}" srcOrd="0" destOrd="0" presId="urn:microsoft.com/office/officeart/2005/8/layout/hProcess4"/>
    <dgm:cxn modelId="{DE92C3B3-8375-414C-A40A-4EAB795C25DD}" srcId="{FDBAE382-3A7A-4458-97DA-1E275DABBF72}" destId="{369B7D3E-5EE4-48EA-88F2-A48E83F5811A}" srcOrd="2" destOrd="0" parTransId="{558239C3-48E8-497A-A1E7-286777C474F8}" sibTransId="{5A67582E-3546-4A54-86BF-2D9E357EDF59}"/>
    <dgm:cxn modelId="{E53FF3CD-A89C-4249-8DA7-38EC8333A9B7}" type="presParOf" srcId="{C00223ED-F9AE-4914-9BF7-0B152C75B335}" destId="{7B498E68-1907-4AF4-B5D5-899BA4A9EF19}" srcOrd="0" destOrd="0" presId="urn:microsoft.com/office/officeart/2005/8/layout/hProcess4"/>
    <dgm:cxn modelId="{9A92A3D7-552C-4128-867D-33630B146387}" type="presParOf" srcId="{C00223ED-F9AE-4914-9BF7-0B152C75B335}" destId="{FAEEFE8B-1F26-4445-AC65-C2C32CBE6004}" srcOrd="1" destOrd="0" presId="urn:microsoft.com/office/officeart/2005/8/layout/hProcess4"/>
    <dgm:cxn modelId="{64B9DF1A-C9C1-4C0A-BC54-4FAC77210621}" type="presParOf" srcId="{C00223ED-F9AE-4914-9BF7-0B152C75B335}" destId="{C0A27AA7-E7C9-4DF9-87FF-3F630B55F140}" srcOrd="2" destOrd="0" presId="urn:microsoft.com/office/officeart/2005/8/layout/hProcess4"/>
    <dgm:cxn modelId="{ED54A093-DA39-483D-A8B6-4AB83D3BB5CF}" type="presParOf" srcId="{C0A27AA7-E7C9-4DF9-87FF-3F630B55F140}" destId="{79B2C724-6BF6-4D29-B30B-187F50DB03FB}" srcOrd="0" destOrd="0" presId="urn:microsoft.com/office/officeart/2005/8/layout/hProcess4"/>
    <dgm:cxn modelId="{623C2915-9CF8-466B-A899-6C6D532A8712}" type="presParOf" srcId="{79B2C724-6BF6-4D29-B30B-187F50DB03FB}" destId="{78D3CE7A-46AD-441E-848C-0D35FAD089D4}" srcOrd="0" destOrd="0" presId="urn:microsoft.com/office/officeart/2005/8/layout/hProcess4"/>
    <dgm:cxn modelId="{5FAC4C90-408C-46EA-9848-29C0C26D4DC1}" type="presParOf" srcId="{79B2C724-6BF6-4D29-B30B-187F50DB03FB}" destId="{724CD160-83EA-4562-B672-F1FC562F67C2}" srcOrd="1" destOrd="0" presId="urn:microsoft.com/office/officeart/2005/8/layout/hProcess4"/>
    <dgm:cxn modelId="{893E11EF-8021-401F-9047-8B49D067E9BC}" type="presParOf" srcId="{79B2C724-6BF6-4D29-B30B-187F50DB03FB}" destId="{6C53AE00-5AA7-4185-86A0-D32A2C4401A1}" srcOrd="2" destOrd="0" presId="urn:microsoft.com/office/officeart/2005/8/layout/hProcess4"/>
    <dgm:cxn modelId="{5643F389-A919-46BE-968D-CB2D6FF54346}" type="presParOf" srcId="{79B2C724-6BF6-4D29-B30B-187F50DB03FB}" destId="{72B9F284-40E5-4404-B465-97E8374FEFFE}" srcOrd="3" destOrd="0" presId="urn:microsoft.com/office/officeart/2005/8/layout/hProcess4"/>
    <dgm:cxn modelId="{C7E7F0E1-20AC-4D05-A9FA-D80E09EE6E39}" type="presParOf" srcId="{79B2C724-6BF6-4D29-B30B-187F50DB03FB}" destId="{CBEEA6C2-E1A6-410F-A847-1C6F0A073B4D}" srcOrd="4" destOrd="0" presId="urn:microsoft.com/office/officeart/2005/8/layout/hProcess4"/>
    <dgm:cxn modelId="{8C43C575-7392-4909-9405-158474F77B7D}" type="presParOf" srcId="{C0A27AA7-E7C9-4DF9-87FF-3F630B55F140}" destId="{3126694D-2D5F-4B3A-AE1E-41F62E8D4D62}" srcOrd="1" destOrd="0" presId="urn:microsoft.com/office/officeart/2005/8/layout/hProcess4"/>
    <dgm:cxn modelId="{1E7F112E-D5A5-4572-9E24-91F892806FAF}" type="presParOf" srcId="{C0A27AA7-E7C9-4DF9-87FF-3F630B55F140}" destId="{AC3A07F1-D74B-402C-9CF1-0E77F3B3EAD3}" srcOrd="2" destOrd="0" presId="urn:microsoft.com/office/officeart/2005/8/layout/hProcess4"/>
    <dgm:cxn modelId="{AC39EC71-46BC-46CA-9AE1-6222DD30CD6B}" type="presParOf" srcId="{AC3A07F1-D74B-402C-9CF1-0E77F3B3EAD3}" destId="{6C84E529-4443-47ED-9944-4DD8FCD8054B}" srcOrd="0" destOrd="0" presId="urn:microsoft.com/office/officeart/2005/8/layout/hProcess4"/>
    <dgm:cxn modelId="{F723ED81-4CC5-438A-9708-55C955C98194}" type="presParOf" srcId="{AC3A07F1-D74B-402C-9CF1-0E77F3B3EAD3}" destId="{AF3B0879-7B9E-4B56-A0FF-78E9A0E870F5}" srcOrd="1" destOrd="0" presId="urn:microsoft.com/office/officeart/2005/8/layout/hProcess4"/>
    <dgm:cxn modelId="{081BC030-5E02-46B2-A004-4F8D3FD1320C}" type="presParOf" srcId="{AC3A07F1-D74B-402C-9CF1-0E77F3B3EAD3}" destId="{E13E3AB9-02DC-45A8-A8C7-6E24F17E714B}" srcOrd="2" destOrd="0" presId="urn:microsoft.com/office/officeart/2005/8/layout/hProcess4"/>
    <dgm:cxn modelId="{972C81FF-5357-4771-B3A1-E8628562B5C5}" type="presParOf" srcId="{AC3A07F1-D74B-402C-9CF1-0E77F3B3EAD3}" destId="{2EFD968A-9FA2-4F02-84A0-D007D916A4D2}" srcOrd="3" destOrd="0" presId="urn:microsoft.com/office/officeart/2005/8/layout/hProcess4"/>
    <dgm:cxn modelId="{729CDEDD-F5D6-490C-A955-F76BF01934BE}" type="presParOf" srcId="{AC3A07F1-D74B-402C-9CF1-0E77F3B3EAD3}" destId="{8A9F6618-E24C-49F3-A826-5BCE7794A594}" srcOrd="4" destOrd="0" presId="urn:microsoft.com/office/officeart/2005/8/layout/hProcess4"/>
    <dgm:cxn modelId="{B9B09B87-D0CE-4FE8-AF1D-4D960EF2F5E0}" type="presParOf" srcId="{C0A27AA7-E7C9-4DF9-87FF-3F630B55F140}" destId="{DC31B86F-4767-4BAD-BAEF-D15C4D6F3035}" srcOrd="3" destOrd="0" presId="urn:microsoft.com/office/officeart/2005/8/layout/hProcess4"/>
    <dgm:cxn modelId="{4DC4F8A5-3ED6-44DE-8687-CC4B16C7ADEB}" type="presParOf" srcId="{C0A27AA7-E7C9-4DF9-87FF-3F630B55F140}" destId="{63B6CCE6-D561-4400-8C13-AA78F7E86E59}" srcOrd="4" destOrd="0" presId="urn:microsoft.com/office/officeart/2005/8/layout/hProcess4"/>
    <dgm:cxn modelId="{A93F080C-E196-4967-AFAE-707DA881891A}" type="presParOf" srcId="{63B6CCE6-D561-4400-8C13-AA78F7E86E59}" destId="{AB70B877-24C2-49A6-B392-8A5CBCB7809E}" srcOrd="0" destOrd="0" presId="urn:microsoft.com/office/officeart/2005/8/layout/hProcess4"/>
    <dgm:cxn modelId="{A1633CCF-D0AE-461D-AFD4-2C86CC5BA466}" type="presParOf" srcId="{63B6CCE6-D561-4400-8C13-AA78F7E86E59}" destId="{7434EA7C-DA10-4F2F-8F42-15B6C5850908}" srcOrd="1" destOrd="0" presId="urn:microsoft.com/office/officeart/2005/8/layout/hProcess4"/>
    <dgm:cxn modelId="{8BFAFD04-5268-4444-9B05-0A5C99F86E9B}" type="presParOf" srcId="{63B6CCE6-D561-4400-8C13-AA78F7E86E59}" destId="{D8118823-F988-490F-99CA-C9CE8A2A5824}" srcOrd="2" destOrd="0" presId="urn:microsoft.com/office/officeart/2005/8/layout/hProcess4"/>
    <dgm:cxn modelId="{CFEC6E93-EFB5-4CB6-B06A-6B8E128A8CD8}" type="presParOf" srcId="{63B6CCE6-D561-4400-8C13-AA78F7E86E59}" destId="{94F4A132-E772-4FA3-AAD4-C16D1AD40AF0}" srcOrd="3" destOrd="0" presId="urn:microsoft.com/office/officeart/2005/8/layout/hProcess4"/>
    <dgm:cxn modelId="{D39B402D-D066-4083-B19B-0B1A63FA229E}" type="presParOf" srcId="{63B6CCE6-D561-4400-8C13-AA78F7E86E59}" destId="{5C95155C-2D85-4B72-8E38-A1F9E68179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F3313-1A93-492D-93FD-68E08570A2EF}">
      <dsp:nvSpPr>
        <dsp:cNvPr id="0" name=""/>
        <dsp:cNvSpPr/>
      </dsp:nvSpPr>
      <dsp:spPr>
        <a:xfrm>
          <a:off x="2214392" y="-18963"/>
          <a:ext cx="3202962" cy="3202962"/>
        </a:xfrm>
        <a:prstGeom prst="circularArrow">
          <a:avLst>
            <a:gd name="adj1" fmla="val 5544"/>
            <a:gd name="adj2" fmla="val 330680"/>
            <a:gd name="adj3" fmla="val 13778708"/>
            <a:gd name="adj4" fmla="val 17384270"/>
            <a:gd name="adj5" fmla="val 5757"/>
          </a:avLst>
        </a:prstGeom>
        <a:noFill/>
        <a:ln w="9525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7E24A-2B6A-4526-8C8F-A8577A03F2E4}">
      <dsp:nvSpPr>
        <dsp:cNvPr id="0" name=""/>
        <dsp:cNvSpPr/>
      </dsp:nvSpPr>
      <dsp:spPr>
        <a:xfrm>
          <a:off x="3066859" y="1027"/>
          <a:ext cx="1498028" cy="749014"/>
        </a:xfrm>
        <a:prstGeom prst="round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Error Logs</a:t>
          </a:r>
          <a:endParaRPr lang="en-US" sz="16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3103423" y="37591"/>
        <a:ext cx="1424900" cy="675886"/>
      </dsp:txXfrm>
    </dsp:sp>
    <dsp:sp modelId="{3D3A99FA-4B43-400D-8076-AEE5951DB9A2}">
      <dsp:nvSpPr>
        <dsp:cNvPr id="0" name=""/>
        <dsp:cNvSpPr/>
      </dsp:nvSpPr>
      <dsp:spPr>
        <a:xfrm>
          <a:off x="4437135" y="897313"/>
          <a:ext cx="1498028" cy="749014"/>
        </a:xfrm>
        <a:prstGeom prst="round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PerfMon</a:t>
          </a:r>
          <a:endParaRPr lang="en-US" sz="16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4473699" y="933877"/>
        <a:ext cx="1424900" cy="675886"/>
      </dsp:txXfrm>
    </dsp:sp>
    <dsp:sp modelId="{9A4D41C3-6B9A-4A2F-A51B-C0490577B15E}">
      <dsp:nvSpPr>
        <dsp:cNvPr id="0" name=""/>
        <dsp:cNvSpPr/>
      </dsp:nvSpPr>
      <dsp:spPr>
        <a:xfrm>
          <a:off x="4237821" y="2270033"/>
          <a:ext cx="1498028" cy="749014"/>
        </a:xfrm>
        <a:prstGeom prst="round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Profiler &amp; Trace</a:t>
          </a:r>
          <a:endParaRPr lang="en-US" sz="16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4274385" y="2306597"/>
        <a:ext cx="1424900" cy="675886"/>
      </dsp:txXfrm>
    </dsp:sp>
    <dsp:sp modelId="{FB578E15-7722-43A4-BB88-DB681AAF3FCF}">
      <dsp:nvSpPr>
        <dsp:cNvPr id="0" name=""/>
        <dsp:cNvSpPr/>
      </dsp:nvSpPr>
      <dsp:spPr>
        <a:xfrm>
          <a:off x="1967139" y="2234406"/>
          <a:ext cx="1498028" cy="749014"/>
        </a:xfrm>
        <a:prstGeom prst="round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DMVs &amp; System Tables</a:t>
          </a:r>
          <a:endParaRPr lang="en-US" sz="16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2003703" y="2270970"/>
        <a:ext cx="1424900" cy="675886"/>
      </dsp:txXfrm>
    </dsp:sp>
    <dsp:sp modelId="{2E829DC2-651A-4976-BDFB-A6C5D0C6DDB2}">
      <dsp:nvSpPr>
        <dsp:cNvPr id="0" name=""/>
        <dsp:cNvSpPr/>
      </dsp:nvSpPr>
      <dsp:spPr>
        <a:xfrm>
          <a:off x="1613466" y="944828"/>
          <a:ext cx="1498028" cy="749014"/>
        </a:xfrm>
        <a:prstGeom prst="round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FFC00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FFC00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SSMS (Graphic Execution Plan)</a:t>
          </a:r>
          <a:endParaRPr lang="en-US" sz="16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1650030" y="981392"/>
        <a:ext cx="1424900" cy="675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CD160-83EA-4562-B672-F1FC562F67C2}">
      <dsp:nvSpPr>
        <dsp:cNvPr id="0" name=""/>
        <dsp:cNvSpPr/>
      </dsp:nvSpPr>
      <dsp:spPr>
        <a:xfrm>
          <a:off x="899347" y="451884"/>
          <a:ext cx="1871325" cy="86832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Insert Seek</a:t>
          </a:r>
          <a:endParaRPr lang="en-US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Insert Seek</a:t>
          </a:r>
          <a:endParaRPr lang="en-US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sp:txBody>
      <dsp:txXfrm>
        <a:off x="919330" y="471867"/>
        <a:ext cx="1831359" cy="642291"/>
      </dsp:txXfrm>
    </dsp:sp>
    <dsp:sp modelId="{3126694D-2D5F-4B3A-AE1E-41F62E8D4D62}">
      <dsp:nvSpPr>
        <dsp:cNvPr id="0" name=""/>
        <dsp:cNvSpPr/>
      </dsp:nvSpPr>
      <dsp:spPr>
        <a:xfrm>
          <a:off x="1503450" y="-18776"/>
          <a:ext cx="2099283" cy="2099283"/>
        </a:xfrm>
        <a:prstGeom prst="leftCircularArrow">
          <a:avLst>
            <a:gd name="adj1" fmla="val 3181"/>
            <a:gd name="adj2" fmla="val 391645"/>
            <a:gd name="adj3" fmla="val 2144963"/>
            <a:gd name="adj4" fmla="val 9002297"/>
            <a:gd name="adj5" fmla="val 3711"/>
          </a:avLst>
        </a:prstGeom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9F284-40E5-4404-B465-97E8374FEFFE}">
      <dsp:nvSpPr>
        <dsp:cNvPr id="0" name=""/>
        <dsp:cNvSpPr/>
      </dsp:nvSpPr>
      <dsp:spPr>
        <a:xfrm>
          <a:off x="1241585" y="1144937"/>
          <a:ext cx="935808" cy="372140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Data</a:t>
          </a:r>
          <a:endParaRPr lang="en-US" sz="21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1252485" y="1155837"/>
        <a:ext cx="914008" cy="350340"/>
      </dsp:txXfrm>
    </dsp:sp>
    <dsp:sp modelId="{AF3B0879-7B9E-4B56-A0FF-78E9A0E870F5}">
      <dsp:nvSpPr>
        <dsp:cNvPr id="0" name=""/>
        <dsp:cNvSpPr/>
      </dsp:nvSpPr>
      <dsp:spPr>
        <a:xfrm>
          <a:off x="3104536" y="451884"/>
          <a:ext cx="1052785" cy="86832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Nested Loop</a:t>
          </a:r>
          <a:endParaRPr lang="en-US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sp:txBody>
      <dsp:txXfrm>
        <a:off x="3124519" y="657937"/>
        <a:ext cx="1012819" cy="642291"/>
      </dsp:txXfrm>
    </dsp:sp>
    <dsp:sp modelId="{DC31B86F-4767-4BAD-BAEF-D15C4D6F3035}">
      <dsp:nvSpPr>
        <dsp:cNvPr id="0" name=""/>
        <dsp:cNvSpPr/>
      </dsp:nvSpPr>
      <dsp:spPr>
        <a:xfrm>
          <a:off x="3639161" y="-164362"/>
          <a:ext cx="1551496" cy="1551496"/>
        </a:xfrm>
        <a:prstGeom prst="circularArrow">
          <a:avLst>
            <a:gd name="adj1" fmla="val 4328"/>
            <a:gd name="adj2" fmla="val 547911"/>
            <a:gd name="adj3" fmla="val 19276578"/>
            <a:gd name="adj4" fmla="val 12575511"/>
            <a:gd name="adj5" fmla="val 5050"/>
          </a:avLst>
        </a:prstGeom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D968A-9FA2-4F02-84A0-D007D916A4D2}">
      <dsp:nvSpPr>
        <dsp:cNvPr id="0" name=""/>
        <dsp:cNvSpPr/>
      </dsp:nvSpPr>
      <dsp:spPr>
        <a:xfrm>
          <a:off x="3338488" y="265814"/>
          <a:ext cx="935808" cy="372140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Join</a:t>
          </a:r>
          <a:endParaRPr lang="en-US" sz="21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3349388" y="276714"/>
        <a:ext cx="914008" cy="350340"/>
      </dsp:txXfrm>
    </dsp:sp>
    <dsp:sp modelId="{7434EA7C-DA10-4F2F-8F42-15B6C5850908}">
      <dsp:nvSpPr>
        <dsp:cNvPr id="0" name=""/>
        <dsp:cNvSpPr/>
      </dsp:nvSpPr>
      <dsp:spPr>
        <a:xfrm>
          <a:off x="4608161" y="451884"/>
          <a:ext cx="1052785" cy="86832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SELECT</a:t>
          </a:r>
          <a:endParaRPr lang="en-US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sp:txBody>
      <dsp:txXfrm>
        <a:off x="4628144" y="471867"/>
        <a:ext cx="1012819" cy="642291"/>
      </dsp:txXfrm>
    </dsp:sp>
    <dsp:sp modelId="{94F4A132-E772-4FA3-AAD4-C16D1AD40AF0}">
      <dsp:nvSpPr>
        <dsp:cNvPr id="0" name=""/>
        <dsp:cNvSpPr/>
      </dsp:nvSpPr>
      <dsp:spPr>
        <a:xfrm>
          <a:off x="4842113" y="1134142"/>
          <a:ext cx="935808" cy="372140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Output</a:t>
          </a:r>
          <a:endParaRPr lang="en-US" sz="21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4853013" y="1145042"/>
        <a:ext cx="914008" cy="350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6942-8FEA-46BC-97E1-1EAEF761AB73}" type="datetimeFigureOut">
              <a:rPr lang="en-US" smtClean="0"/>
              <a:t>8/30/2013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26A34-6FBF-467F-A406-2B6D19ECEB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8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4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82" y="5649926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8/30/2013</a:t>
            </a:fld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8/30/2013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red-gate.com/community/books/dynamic-management-views?utm_source=simpletalk&amp;utm_medium=email-main&amp;utm_content=dmv20100712&amp;utm_campaign=sqlrespon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://www.mcdbabrasil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jpg"/><Relationship Id="rId7" Type="http://schemas.openxmlformats.org/officeDocument/2006/relationships/image" Target="../media/image24.gif"/><Relationship Id="rId12" Type="http://schemas.openxmlformats.org/officeDocument/2006/relationships/image" Target="../media/image28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gif"/><Relationship Id="rId11" Type="http://schemas.openxmlformats.org/officeDocument/2006/relationships/image" Target="../media/image27.png"/><Relationship Id="rId5" Type="http://schemas.openxmlformats.org/officeDocument/2006/relationships/image" Target="../media/image22.gif"/><Relationship Id="rId10" Type="http://schemas.openxmlformats.org/officeDocument/2006/relationships/hyperlink" Target="http://www.xsql.com/http:/www.xsql.com/" TargetMode="External"/><Relationship Id="rId4" Type="http://schemas.openxmlformats.org/officeDocument/2006/relationships/image" Target="../media/image21.gif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90650" y="2070100"/>
            <a:ext cx="7589838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Troubleshooting </a:t>
            </a:r>
            <a:r>
              <a:rPr lang="en-US" sz="3200" dirty="0"/>
              <a:t>for Microsoft SQL Server </a:t>
            </a:r>
            <a:r>
              <a:rPr lang="en-US" sz="3200" dirty="0" smtClean="0"/>
              <a:t>2005/2008/2012</a:t>
            </a:r>
            <a:endParaRPr lang="en-US" sz="3600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6213" y="3868738"/>
            <a:ext cx="6908800" cy="1747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pt-BR" dirty="0" smtClean="0"/>
              <a:t>Nilton Pinheiro</a:t>
            </a:r>
          </a:p>
          <a:p>
            <a:pPr>
              <a:spcBef>
                <a:spcPct val="0"/>
              </a:spcBef>
              <a:defRPr/>
            </a:pPr>
            <a:r>
              <a:rPr lang="pt-BR" sz="2000" dirty="0" smtClean="0"/>
              <a:t>SQL Server </a:t>
            </a:r>
            <a:r>
              <a:rPr lang="pt-BR" sz="2000" dirty="0" err="1" smtClean="0"/>
              <a:t>Specialist</a:t>
            </a:r>
            <a:endParaRPr lang="pt-BR" sz="2000" dirty="0" smtClean="0"/>
          </a:p>
          <a:p>
            <a:pPr>
              <a:spcBef>
                <a:spcPct val="0"/>
              </a:spcBef>
              <a:defRPr/>
            </a:pPr>
            <a:r>
              <a:rPr lang="pt-BR" sz="2000" dirty="0" smtClean="0"/>
              <a:t>SQL Server MVP | MCITP | MCSE | MCDBA | MCTS | MCT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/>
              <a:t>niltonpinheiro@msn.com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/>
              <a:t>http://www.mcdbabrasil.com.br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/>
              <a:t>@</a:t>
            </a:r>
            <a:r>
              <a:rPr lang="en-US" sz="2000" dirty="0" err="1" smtClean="0"/>
              <a:t>nilton_pinheiro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Perfmon</a:t>
            </a:r>
            <a:r>
              <a:rPr lang="en-US" dirty="0" smtClean="0"/>
              <a:t>-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Chaves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dirty="0" smtClean="0"/>
              <a:t>  |  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379630"/>
              </p:ext>
            </p:extLst>
          </p:nvPr>
        </p:nvGraphicFramePr>
        <p:xfrm>
          <a:off x="473700" y="1385516"/>
          <a:ext cx="8505200" cy="4536026"/>
        </p:xfrm>
        <a:graphic>
          <a:graphicData uri="http://schemas.openxmlformats.org/drawingml/2006/table">
            <a:tbl>
              <a:tblPr firstRow="1" bandRow="1"/>
              <a:tblGrid>
                <a:gridCol w="1910001"/>
                <a:gridCol w="1647288"/>
                <a:gridCol w="965650"/>
                <a:gridCol w="3982261"/>
              </a:tblGrid>
              <a:tr h="507540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+mn-ea"/>
                          <a:cs typeface="+mn-cs"/>
                        </a:rPr>
                        <a:t>Disk I/O e </a:t>
                      </a:r>
                      <a:r>
                        <a:rPr lang="en-US" sz="28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+mn-ea"/>
                          <a:cs typeface="+mn-cs"/>
                        </a:rPr>
                        <a:t>Memoria</a:t>
                      </a:r>
                      <a:endParaRPr lang="en-US" sz="28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2391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Contador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Valor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</a:tr>
              <a:tr h="51286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Physical Disk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Disk Reads/sec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 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&gt; 20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ruim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&lt;20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&lt;12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melhor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&lt;8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ótimo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9447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Physical Disk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Disk Writes/sec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 8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u="sng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400" u="sng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cache: &gt; 20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ruim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&lt;20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&lt;12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melhor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 &lt;8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ótimo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u="sng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cache &gt; 4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ruim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&lt;4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&lt;2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melhor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&lt;1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ótimo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6430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Available Mbytes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Quantidade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memória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física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disponível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para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rodar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novos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processos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servidor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6430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SQL Server: Memory Manager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Memory Grants Pending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atual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processos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aguardando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memória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(workspace memory)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9447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SQL Server: </a:t>
                      </a:r>
                    </a:p>
                    <a:p>
                      <a:pPr marL="0" marR="0" indent="0" algn="ctr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Buffer Manager</a:t>
                      </a:r>
                    </a:p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 Life Expectancy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&gt;=300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Tempo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segundos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página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está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mantendo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no buffer pool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ser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acessada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antes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o SQL a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remova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do cache.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0400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Perfmon</a:t>
            </a:r>
            <a:r>
              <a:rPr lang="en-US" dirty="0" smtClean="0"/>
              <a:t>-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Chaves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 smtClean="0"/>
              <a:t>  |  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954954"/>
              </p:ext>
            </p:extLst>
          </p:nvPr>
        </p:nvGraphicFramePr>
        <p:xfrm>
          <a:off x="444500" y="1417638"/>
          <a:ext cx="8407400" cy="4498695"/>
        </p:xfrm>
        <a:graphic>
          <a:graphicData uri="http://schemas.openxmlformats.org/drawingml/2006/table">
            <a:tbl>
              <a:tblPr firstRow="1" bandRow="1"/>
              <a:tblGrid>
                <a:gridCol w="1623646"/>
                <a:gridCol w="1846918"/>
                <a:gridCol w="942109"/>
                <a:gridCol w="3994727"/>
              </a:tblGrid>
              <a:tr h="457492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+mn-ea"/>
                          <a:cs typeface="+mn-cs"/>
                        </a:rPr>
                        <a:t>Contadores</a:t>
                      </a:r>
                      <a:r>
                        <a:rPr lang="en-US" sz="28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28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+mn-ea"/>
                          <a:cs typeface="+mn-cs"/>
                        </a:rPr>
                        <a:t>SQL Server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2293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Contador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Valor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</a:tr>
              <a:tr h="726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:Access Methods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 Splits/sec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&lt;20*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u="none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Deve</a:t>
                      </a:r>
                      <a:r>
                        <a:rPr lang="en-US" sz="1400" u="none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ser &lt;20 para </a:t>
                      </a:r>
                      <a:r>
                        <a:rPr lang="en-US" sz="1400" u="none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cada</a:t>
                      </a:r>
                      <a:r>
                        <a:rPr lang="en-US" sz="1400" u="none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100 batch requests/sec. O valor </a:t>
                      </a:r>
                      <a:r>
                        <a:rPr lang="en-US" sz="1400" u="none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representa</a:t>
                      </a:r>
                      <a:r>
                        <a:rPr lang="en-US" sz="1400" u="none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u="none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US" sz="1400" u="none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u="none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páginas</a:t>
                      </a:r>
                      <a:r>
                        <a:rPr lang="en-US" sz="1400" u="none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8k</a:t>
                      </a:r>
                      <a:endParaRPr lang="en-US" sz="1400" u="none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726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:Databases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 Growths/sec; Percent Log used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 1 e &lt;80%,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Procure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deixar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o log de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transações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crescer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automaticamente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726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:SQL Statistics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Batch Requests/sec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&lt;1000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Mais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1000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normalmente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representa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um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bem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carregado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um valor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mais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preciso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depende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de um baseline.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94189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:SQL Statistics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Compilations/sec;</a:t>
                      </a:r>
                    </a:p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Recompilations/sec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Compilação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deve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ser  &lt;10% do batch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requests/sec.</a:t>
                      </a:r>
                    </a:p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Recompilação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deve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ser &lt;10% do compilations/sec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5113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:Locks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Deadlocks/sec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requisições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lock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causaram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deadlock.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417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Profiler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81000" y="1405990"/>
            <a:ext cx="8620496" cy="5146024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Monitora</a:t>
            </a:r>
            <a:r>
              <a:rPr lang="en-US" dirty="0" smtClean="0"/>
              <a:t> o SQL Server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ocorrências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evento</a:t>
            </a:r>
            <a:r>
              <a:rPr lang="en-US" dirty="0" smtClean="0"/>
              <a:t> é </a:t>
            </a:r>
            <a:r>
              <a:rPr lang="en-US" dirty="0" err="1" smtClean="0"/>
              <a:t>disparado</a:t>
            </a:r>
            <a:r>
              <a:rPr lang="en-US" dirty="0" smtClean="0"/>
              <a:t>, o profiler </a:t>
            </a:r>
            <a:r>
              <a:rPr lang="en-US" dirty="0" err="1" smtClean="0"/>
              <a:t>efetua</a:t>
            </a:r>
            <a:r>
              <a:rPr lang="en-US" dirty="0" smtClean="0"/>
              <a:t> um log do </a:t>
            </a:r>
            <a:r>
              <a:rPr lang="en-US" dirty="0" err="1" smtClean="0"/>
              <a:t>evento</a:t>
            </a:r>
            <a:r>
              <a:rPr lang="en-US" dirty="0" smtClean="0"/>
              <a:t>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respectivas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para:</a:t>
            </a:r>
          </a:p>
          <a:p>
            <a:pPr lvl="1"/>
            <a:r>
              <a:rPr lang="en-US" sz="2400" dirty="0" err="1" smtClean="0"/>
              <a:t>Encontrar</a:t>
            </a:r>
            <a:r>
              <a:rPr lang="en-US" sz="2400" dirty="0" smtClean="0"/>
              <a:t> e </a:t>
            </a:r>
            <a:r>
              <a:rPr lang="en-US" sz="2400" dirty="0" err="1" smtClean="0"/>
              <a:t>diagnosticar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 de </a:t>
            </a:r>
            <a:r>
              <a:rPr lang="en-US" sz="2400" dirty="0" err="1" smtClean="0"/>
              <a:t>desempenho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Capturar</a:t>
            </a:r>
            <a:r>
              <a:rPr lang="en-US" sz="2400" dirty="0" smtClean="0"/>
              <a:t> um </a:t>
            </a:r>
            <a:r>
              <a:rPr lang="en-US" sz="2400" dirty="0" err="1" smtClean="0"/>
              <a:t>série</a:t>
            </a:r>
            <a:r>
              <a:rPr lang="en-US" sz="2400" dirty="0" smtClean="0"/>
              <a:t> de </a:t>
            </a:r>
            <a:r>
              <a:rPr lang="en-US" sz="2400" dirty="0" err="1" smtClean="0"/>
              <a:t>instruções</a:t>
            </a:r>
            <a:r>
              <a:rPr lang="en-US" sz="2400" dirty="0" smtClean="0"/>
              <a:t> SQL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indicar</a:t>
            </a:r>
            <a:r>
              <a:rPr lang="en-US" sz="2400" dirty="0" smtClean="0"/>
              <a:t> um </a:t>
            </a:r>
            <a:r>
              <a:rPr lang="en-US" sz="2400" dirty="0" err="1" smtClean="0"/>
              <a:t>ponto</a:t>
            </a:r>
            <a:r>
              <a:rPr lang="en-US" sz="2400" dirty="0" smtClean="0"/>
              <a:t> de </a:t>
            </a:r>
            <a:r>
              <a:rPr lang="en-US" sz="2400" dirty="0" err="1" smtClean="0"/>
              <a:t>problema</a:t>
            </a:r>
            <a:endParaRPr lang="en-US" sz="2400" dirty="0" smtClean="0"/>
          </a:p>
          <a:p>
            <a:pPr lvl="1"/>
            <a:r>
              <a:rPr lang="en-US" sz="2400" dirty="0" err="1" smtClean="0"/>
              <a:t>Reaplicar</a:t>
            </a:r>
            <a:r>
              <a:rPr lang="en-US" sz="2400" dirty="0" smtClean="0"/>
              <a:t> e </a:t>
            </a:r>
            <a:r>
              <a:rPr lang="en-US" sz="2400" dirty="0" err="1" smtClean="0"/>
              <a:t>reproduzir</a:t>
            </a:r>
            <a:r>
              <a:rPr lang="en-US" sz="2400" dirty="0" smtClean="0"/>
              <a:t> o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um </a:t>
            </a:r>
            <a:r>
              <a:rPr lang="en-US" sz="2400" dirty="0" err="1" smtClean="0"/>
              <a:t>ambiente</a:t>
            </a:r>
            <a:r>
              <a:rPr lang="en-US" sz="2400" dirty="0" smtClean="0"/>
              <a:t> de </a:t>
            </a:r>
            <a:r>
              <a:rPr lang="en-US" sz="2400" dirty="0" err="1" smtClean="0"/>
              <a:t>teste</a:t>
            </a:r>
            <a:r>
              <a:rPr lang="en-US" sz="2400" dirty="0" smtClean="0"/>
              <a:t> (Replay)</a:t>
            </a:r>
          </a:p>
          <a:p>
            <a:pPr lvl="1"/>
            <a:r>
              <a:rPr lang="pt-BR" sz="2400" dirty="0" smtClean="0"/>
              <a:t>Identificar o consumo dos recursos (</a:t>
            </a:r>
            <a:r>
              <a:rPr lang="pt-BR" sz="2400" dirty="0" err="1" smtClean="0"/>
              <a:t>cpu</a:t>
            </a:r>
            <a:r>
              <a:rPr lang="pt-BR" sz="2400" dirty="0" smtClean="0"/>
              <a:t>, disco, memória) consumido por cada instrução SQL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023084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Profiler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13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93" y="1417638"/>
            <a:ext cx="6481763" cy="4137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13" y="2068512"/>
            <a:ext cx="6973888" cy="39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1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traces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80999" y="1288029"/>
            <a:ext cx="8667997" cy="5195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Server-side traces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totalmente</a:t>
            </a:r>
            <a:r>
              <a:rPr lang="en-US" dirty="0" smtClean="0"/>
              <a:t> no </a:t>
            </a:r>
            <a:r>
              <a:rPr lang="en-US" dirty="0" err="1" smtClean="0"/>
              <a:t>servidor</a:t>
            </a:r>
            <a:r>
              <a:rPr lang="en-US" dirty="0" smtClean="0"/>
              <a:t> (</a:t>
            </a:r>
            <a:r>
              <a:rPr lang="en-US" dirty="0" err="1" smtClean="0"/>
              <a:t>sem</a:t>
            </a:r>
            <a:r>
              <a:rPr lang="en-US" dirty="0" smtClean="0"/>
              <a:t> GUI) 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controlados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stored procedures</a:t>
            </a:r>
          </a:p>
          <a:p>
            <a:pPr lvl="1"/>
            <a:r>
              <a:rPr lang="en-US" dirty="0" err="1" smtClean="0"/>
              <a:t>sp_trace_create</a:t>
            </a:r>
            <a:endParaRPr lang="en-US" dirty="0" smtClean="0"/>
          </a:p>
          <a:p>
            <a:pPr lvl="1"/>
            <a:r>
              <a:rPr lang="en-US" dirty="0" err="1" smtClean="0"/>
              <a:t>sp_trace_setevent</a:t>
            </a:r>
            <a:endParaRPr lang="en-US" dirty="0" smtClean="0"/>
          </a:p>
          <a:p>
            <a:pPr lvl="1"/>
            <a:r>
              <a:rPr lang="en-US" dirty="0" err="1" smtClean="0"/>
              <a:t>sp_trace_setfilter</a:t>
            </a:r>
            <a:endParaRPr lang="en-US" dirty="0" smtClean="0"/>
          </a:p>
          <a:p>
            <a:pPr lvl="1"/>
            <a:r>
              <a:rPr lang="en-US" dirty="0" err="1" smtClean="0"/>
              <a:t>sp_trace_setstatus</a:t>
            </a:r>
            <a:endParaRPr lang="en-US" dirty="0" smtClean="0"/>
          </a:p>
          <a:p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agendamento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críticos</a:t>
            </a:r>
            <a:endParaRPr lang="en-US" dirty="0" smtClean="0"/>
          </a:p>
          <a:p>
            <a:r>
              <a:rPr lang="en-US" dirty="0" err="1" smtClean="0"/>
              <a:t>Dica</a:t>
            </a:r>
            <a:r>
              <a:rPr lang="en-US" dirty="0" smtClean="0"/>
              <a:t>! O profiler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um server-side trace.</a:t>
            </a:r>
          </a:p>
        </p:txBody>
      </p:sp>
    </p:spTree>
    <p:extLst>
      <p:ext uri="{BB962C8B-B14F-4D97-AF65-F5344CB8AC3E}">
        <p14:creationId xmlns:p14="http://schemas.microsoft.com/office/powerpoint/2010/main" val="662682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Management Views (DMV)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80999" y="1329075"/>
            <a:ext cx="8644247" cy="4762962"/>
          </a:xfrm>
        </p:spPr>
        <p:txBody>
          <a:bodyPr>
            <a:normAutofit fontScale="92500"/>
          </a:bodyPr>
          <a:lstStyle/>
          <a:p>
            <a:r>
              <a:rPr lang="en-US" sz="3000" dirty="0" err="1" smtClean="0"/>
              <a:t>Podem</a:t>
            </a:r>
            <a:r>
              <a:rPr lang="en-US" sz="3000" dirty="0" smtClean="0"/>
              <a:t> ser </a:t>
            </a:r>
            <a:r>
              <a:rPr lang="en-US" sz="3000" dirty="0" err="1" smtClean="0"/>
              <a:t>usadas</a:t>
            </a:r>
            <a:r>
              <a:rPr lang="en-US" sz="3000" dirty="0" smtClean="0"/>
              <a:t> para </a:t>
            </a:r>
            <a:r>
              <a:rPr lang="en-US" sz="3000" dirty="0" err="1" smtClean="0"/>
              <a:t>monitorar</a:t>
            </a:r>
            <a:r>
              <a:rPr lang="en-US" sz="3000" dirty="0" smtClean="0"/>
              <a:t> a “</a:t>
            </a:r>
            <a:r>
              <a:rPr lang="en-US" sz="3000" dirty="0" err="1" smtClean="0"/>
              <a:t>saúde</a:t>
            </a:r>
            <a:r>
              <a:rPr lang="en-US" sz="3000" dirty="0" smtClean="0"/>
              <a:t>” do </a:t>
            </a:r>
            <a:r>
              <a:rPr lang="en-US" sz="3000" dirty="0" err="1" smtClean="0"/>
              <a:t>servidor</a:t>
            </a:r>
            <a:r>
              <a:rPr lang="en-US" sz="3000" dirty="0" smtClean="0"/>
              <a:t>, </a:t>
            </a:r>
            <a:r>
              <a:rPr lang="en-US" sz="3000" dirty="0" err="1" smtClean="0"/>
              <a:t>diagnosticar</a:t>
            </a:r>
            <a:r>
              <a:rPr lang="en-US" sz="3000" dirty="0" smtClean="0"/>
              <a:t> </a:t>
            </a:r>
            <a:r>
              <a:rPr lang="en-US" sz="3000" dirty="0" err="1" smtClean="0"/>
              <a:t>problemas</a:t>
            </a:r>
            <a:r>
              <a:rPr lang="en-US" sz="3000" dirty="0" smtClean="0"/>
              <a:t> e </a:t>
            </a:r>
            <a:r>
              <a:rPr lang="en-US" sz="3000" dirty="0" err="1" smtClean="0"/>
              <a:t>ajudar</a:t>
            </a:r>
            <a:r>
              <a:rPr lang="en-US" sz="3000" dirty="0" smtClean="0"/>
              <a:t> no tuning</a:t>
            </a:r>
          </a:p>
          <a:p>
            <a:r>
              <a:rPr lang="en-US" sz="3000" dirty="0" err="1" smtClean="0"/>
              <a:t>Mostra</a:t>
            </a:r>
            <a:r>
              <a:rPr lang="en-US" sz="3000" dirty="0" smtClean="0"/>
              <a:t> </a:t>
            </a:r>
            <a:r>
              <a:rPr lang="en-US" sz="3000" dirty="0" err="1" smtClean="0"/>
              <a:t>exatamente</a:t>
            </a:r>
            <a:r>
              <a:rPr lang="en-US" sz="3000" dirty="0" smtClean="0"/>
              <a:t> o </a:t>
            </a:r>
            <a:r>
              <a:rPr lang="en-US" sz="3000" dirty="0" err="1" smtClean="0"/>
              <a:t>que</a:t>
            </a:r>
            <a:r>
              <a:rPr lang="en-US" sz="3000" dirty="0" smtClean="0"/>
              <a:t> </a:t>
            </a:r>
            <a:r>
              <a:rPr lang="en-US" sz="3000" dirty="0" err="1" smtClean="0"/>
              <a:t>está</a:t>
            </a:r>
            <a:r>
              <a:rPr lang="en-US" sz="3000" dirty="0" smtClean="0"/>
              <a:t> </a:t>
            </a:r>
            <a:r>
              <a:rPr lang="en-US" sz="3000" dirty="0" err="1" smtClean="0"/>
              <a:t>ocorrendo</a:t>
            </a:r>
            <a:r>
              <a:rPr lang="en-US" sz="3000" dirty="0" smtClean="0"/>
              <a:t> no SQL Server (tempo real)</a:t>
            </a:r>
          </a:p>
          <a:p>
            <a:r>
              <a:rPr lang="en-US" sz="3000" dirty="0" smtClean="0"/>
              <a:t>O </a:t>
            </a:r>
            <a:r>
              <a:rPr lang="en-US" sz="3000" dirty="0" err="1" smtClean="0"/>
              <a:t>uso</a:t>
            </a:r>
            <a:r>
              <a:rPr lang="en-US" sz="3000" dirty="0" smtClean="0"/>
              <a:t> de DMVs </a:t>
            </a:r>
            <a:r>
              <a:rPr lang="en-US" sz="3000" dirty="0" err="1" smtClean="0"/>
              <a:t>pode</a:t>
            </a:r>
            <a:r>
              <a:rPr lang="en-US" sz="3000" dirty="0" smtClean="0"/>
              <a:t> responder </a:t>
            </a:r>
            <a:r>
              <a:rPr lang="en-US" sz="3000" dirty="0" err="1" smtClean="0"/>
              <a:t>perguntas</a:t>
            </a:r>
            <a:r>
              <a:rPr lang="en-US" sz="3000" dirty="0" smtClean="0"/>
              <a:t> </a:t>
            </a:r>
            <a:r>
              <a:rPr lang="en-US" sz="3000" dirty="0" err="1" smtClean="0"/>
              <a:t>como</a:t>
            </a:r>
            <a:r>
              <a:rPr lang="en-US" sz="3000" dirty="0" smtClean="0"/>
              <a:t>:</a:t>
            </a:r>
          </a:p>
          <a:p>
            <a:pPr lvl="1"/>
            <a:r>
              <a:rPr lang="en-US" sz="2400" dirty="0" err="1" smtClean="0"/>
              <a:t>Quais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as queries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consomem</a:t>
            </a:r>
            <a:r>
              <a:rPr lang="en-US" sz="2400" dirty="0" smtClean="0"/>
              <a:t> </a:t>
            </a:r>
            <a:r>
              <a:rPr lang="en-US" sz="2400" dirty="0" err="1" smtClean="0"/>
              <a:t>recurso</a:t>
            </a:r>
            <a:r>
              <a:rPr lang="en-US" sz="2400" dirty="0" smtClean="0"/>
              <a:t> de CPU, IO e 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err="1" smtClean="0"/>
              <a:t>Quais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maiores</a:t>
            </a:r>
            <a:r>
              <a:rPr lang="en-US" sz="2400" dirty="0" smtClean="0"/>
              <a:t>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cache?</a:t>
            </a:r>
          </a:p>
          <a:p>
            <a:pPr lvl="1"/>
            <a:r>
              <a:rPr lang="en-US" sz="2400" dirty="0" err="1" smtClean="0"/>
              <a:t>Quais</a:t>
            </a:r>
            <a:r>
              <a:rPr lang="en-US" sz="2400" dirty="0" smtClean="0"/>
              <a:t> </a:t>
            </a:r>
            <a:r>
              <a:rPr lang="en-US" sz="2400" dirty="0" err="1" smtClean="0"/>
              <a:t>usuários</a:t>
            </a:r>
            <a:r>
              <a:rPr lang="en-US" sz="2400" dirty="0" smtClean="0"/>
              <a:t>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</a:t>
            </a:r>
            <a:r>
              <a:rPr lang="en-US" sz="2400" dirty="0" err="1" smtClean="0"/>
              <a:t>consumindo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recursos</a:t>
            </a:r>
            <a:r>
              <a:rPr lang="en-US" sz="2400" dirty="0" smtClean="0"/>
              <a:t>?</a:t>
            </a:r>
          </a:p>
          <a:p>
            <a:pPr lvl="1"/>
            <a:r>
              <a:rPr lang="pt-BR" sz="2400" dirty="0" smtClean="0"/>
              <a:t>Quais sessões estão consumindo mais espaço no TEMPDB</a:t>
            </a:r>
          </a:p>
          <a:p>
            <a:pPr lvl="1"/>
            <a:r>
              <a:rPr lang="pt-BR" sz="2400" dirty="0" smtClean="0"/>
              <a:t>O nível de fragmentação de uma tabela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48700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Management Views (DMV)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64125" y="1379833"/>
            <a:ext cx="8352692" cy="43084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DMVs (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GUI)</a:t>
            </a:r>
          </a:p>
          <a:p>
            <a:pPr lvl="1"/>
            <a:r>
              <a:rPr lang="en-US" i="1" dirty="0" err="1" smtClean="0"/>
              <a:t>sys.dm_io_pending_io_requests</a:t>
            </a:r>
            <a:endParaRPr lang="en-US" i="1" dirty="0" smtClean="0"/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ys.dm_os_performance_counters</a:t>
            </a:r>
            <a:r>
              <a:rPr lang="en-US" i="1" dirty="0" smtClean="0"/>
              <a:t>/</a:t>
            </a:r>
            <a:r>
              <a:rPr lang="en-US" i="1" dirty="0" err="1" smtClean="0"/>
              <a:t>sys.sysperfinfo</a:t>
            </a:r>
            <a:endParaRPr lang="en-US" i="1" dirty="0" smtClean="0"/>
          </a:p>
          <a:p>
            <a:pPr lvl="1"/>
            <a:r>
              <a:rPr lang="en-US" i="1" dirty="0" err="1" smtClean="0"/>
              <a:t>sys.dm_io_virtual_file_stats</a:t>
            </a:r>
            <a:endParaRPr lang="en-US" i="1" dirty="0" smtClean="0"/>
          </a:p>
          <a:p>
            <a:pPr lvl="1"/>
            <a:r>
              <a:rPr lang="en-US" i="1" dirty="0" err="1" smtClean="0"/>
              <a:t>sys.dm_db_index_usage_stats</a:t>
            </a:r>
            <a:endParaRPr lang="en-US" i="1" dirty="0" smtClean="0"/>
          </a:p>
          <a:p>
            <a:pPr lvl="1"/>
            <a:r>
              <a:rPr lang="pt-BR" i="1" dirty="0" err="1" smtClean="0"/>
              <a:t>sys.dm_exec_query_stats</a:t>
            </a:r>
            <a:endParaRPr lang="pt-BR" i="1" dirty="0" smtClean="0"/>
          </a:p>
          <a:p>
            <a:pPr lvl="1"/>
            <a:r>
              <a:rPr lang="pt-BR" i="1" dirty="0" err="1" smtClean="0"/>
              <a:t>sys.dm_server_services</a:t>
            </a:r>
            <a:r>
              <a:rPr lang="pt-BR" i="1" dirty="0" smtClean="0"/>
              <a:t> (2008R2)</a:t>
            </a:r>
          </a:p>
          <a:p>
            <a:pPr lvl="1"/>
            <a:r>
              <a:rPr lang="pt-BR" i="1" dirty="0" smtClean="0"/>
              <a:t>São mais de:</a:t>
            </a:r>
          </a:p>
          <a:p>
            <a:pPr lvl="2"/>
            <a:r>
              <a:rPr lang="pt-BR" i="1" dirty="0" smtClean="0"/>
              <a:t>85 </a:t>
            </a:r>
            <a:r>
              <a:rPr lang="pt-BR" i="1" dirty="0" err="1" smtClean="0"/>
              <a:t>DMVs</a:t>
            </a:r>
            <a:r>
              <a:rPr lang="pt-BR" i="1" dirty="0" smtClean="0"/>
              <a:t> no SQL 2005</a:t>
            </a:r>
          </a:p>
          <a:p>
            <a:pPr lvl="2"/>
            <a:r>
              <a:rPr lang="pt-BR" i="1" dirty="0" smtClean="0"/>
              <a:t>135 no SQL 2008</a:t>
            </a:r>
          </a:p>
          <a:p>
            <a:pPr lvl="2"/>
            <a:r>
              <a:rPr lang="pt-BR" i="1" dirty="0" smtClean="0"/>
              <a:t>141 no SQL 2008 R2</a:t>
            </a:r>
          </a:p>
          <a:p>
            <a:pPr lvl="2"/>
            <a:r>
              <a:rPr lang="pt-BR" i="1" dirty="0" smtClean="0"/>
              <a:t>174 no SQL 2012</a:t>
            </a:r>
            <a:endParaRPr lang="en-US" i="1" dirty="0" smtClean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878" y="2868189"/>
            <a:ext cx="1561606" cy="22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66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Solucionando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17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44500" y="1362075"/>
            <a:ext cx="8590722" cy="4764381"/>
          </a:xfrm>
        </p:spPr>
        <p:txBody>
          <a:bodyPr>
            <a:normAutofit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é </a:t>
            </a:r>
            <a:r>
              <a:rPr lang="en-US" dirty="0" err="1" smtClean="0"/>
              <a:t>encontrada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corrigir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dirty="0" err="1" smtClean="0"/>
              <a:t>incluem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Debugar</a:t>
            </a:r>
            <a:r>
              <a:rPr lang="en-US" dirty="0" smtClean="0"/>
              <a:t> a stored procedure, view, trigger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tuning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T-SQL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Tuning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difícil</a:t>
            </a:r>
            <a:r>
              <a:rPr lang="en-US" dirty="0" smtClean="0"/>
              <a:t>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o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096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Execução</a:t>
            </a:r>
            <a:r>
              <a:rPr lang="en-US" dirty="0" smtClean="0"/>
              <a:t>: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diz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23976"/>
            <a:ext cx="8382000" cy="502906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 </a:t>
            </a:r>
            <a:r>
              <a:rPr lang="en-US" sz="3000" dirty="0" err="1" smtClean="0"/>
              <a:t>caminho</a:t>
            </a:r>
            <a:r>
              <a:rPr lang="en-US" sz="3000" dirty="0" smtClean="0"/>
              <a:t> </a:t>
            </a:r>
            <a:r>
              <a:rPr lang="en-US" sz="3000" dirty="0" err="1" smtClean="0"/>
              <a:t>utilizado</a:t>
            </a:r>
            <a:r>
              <a:rPr lang="en-US" sz="3000" dirty="0" smtClean="0"/>
              <a:t> </a:t>
            </a:r>
            <a:r>
              <a:rPr lang="en-US" sz="3000" dirty="0" err="1" smtClean="0"/>
              <a:t>pela</a:t>
            </a:r>
            <a:r>
              <a:rPr lang="en-US" sz="3000" dirty="0" smtClean="0"/>
              <a:t> query para </a:t>
            </a:r>
            <a:r>
              <a:rPr lang="en-US" sz="3000" dirty="0" err="1" smtClean="0"/>
              <a:t>retornar</a:t>
            </a:r>
            <a:r>
              <a:rPr lang="en-US" sz="3000" dirty="0" smtClean="0"/>
              <a:t> </a:t>
            </a:r>
            <a:r>
              <a:rPr lang="en-US" sz="3000" dirty="0" err="1" smtClean="0"/>
              <a:t>os</a:t>
            </a:r>
            <a:r>
              <a:rPr lang="en-US" sz="3000" dirty="0" smtClean="0"/>
              <a:t> dados </a:t>
            </a:r>
            <a:r>
              <a:rPr lang="en-US" sz="3000" dirty="0" err="1" smtClean="0"/>
              <a:t>solicitados</a:t>
            </a:r>
            <a:endParaRPr lang="en-US" sz="3000" dirty="0" smtClean="0"/>
          </a:p>
          <a:p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sz="3000" dirty="0" smtClean="0"/>
              <a:t>Como </a:t>
            </a:r>
            <a:r>
              <a:rPr lang="en-US" sz="3000" dirty="0" err="1" smtClean="0"/>
              <a:t>os</a:t>
            </a:r>
            <a:r>
              <a:rPr lang="en-US" sz="3000" dirty="0" smtClean="0"/>
              <a:t> dados </a:t>
            </a:r>
            <a:r>
              <a:rPr lang="en-US" sz="3000" dirty="0" err="1" smtClean="0"/>
              <a:t>são</a:t>
            </a:r>
            <a:r>
              <a:rPr lang="en-US" sz="3000" dirty="0" smtClean="0"/>
              <a:t> </a:t>
            </a:r>
            <a:r>
              <a:rPr lang="en-US" sz="3000" dirty="0" err="1" smtClean="0"/>
              <a:t>acessados</a:t>
            </a:r>
            <a:endParaRPr lang="en-US" sz="3000" dirty="0" smtClean="0"/>
          </a:p>
          <a:p>
            <a:r>
              <a:rPr lang="en-US" sz="3000" dirty="0" smtClean="0"/>
              <a:t>Como </a:t>
            </a:r>
            <a:r>
              <a:rPr lang="en-US" sz="3000" dirty="0" err="1" smtClean="0"/>
              <a:t>os</a:t>
            </a:r>
            <a:r>
              <a:rPr lang="en-US" sz="3000" dirty="0" smtClean="0"/>
              <a:t> dados </a:t>
            </a:r>
            <a:r>
              <a:rPr lang="en-US" sz="3000" dirty="0" err="1" smtClean="0"/>
              <a:t>são</a:t>
            </a:r>
            <a:r>
              <a:rPr lang="en-US" sz="3000" dirty="0" smtClean="0"/>
              <a:t> </a:t>
            </a:r>
            <a:r>
              <a:rPr lang="en-US" sz="3000" dirty="0" err="1" smtClean="0"/>
              <a:t>relacionados</a:t>
            </a:r>
            <a:endParaRPr lang="en-US" sz="3000" dirty="0" smtClean="0"/>
          </a:p>
          <a:p>
            <a:r>
              <a:rPr lang="pt-BR" sz="3000" dirty="0" smtClean="0"/>
              <a:t>O custo de cada operação</a:t>
            </a:r>
            <a:endParaRPr lang="en-US" sz="3000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682832"/>
              </p:ext>
            </p:extLst>
          </p:nvPr>
        </p:nvGraphicFramePr>
        <p:xfrm>
          <a:off x="1031630" y="2533203"/>
          <a:ext cx="6677270" cy="1772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138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Plano de </a:t>
            </a:r>
            <a:r>
              <a:rPr lang="en-US" dirty="0" err="1" smtClean="0"/>
              <a:t>Execução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19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36676"/>
            <a:ext cx="8585200" cy="46196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Gráfico</a:t>
            </a:r>
            <a:endParaRPr lang="en-US" dirty="0" smtClean="0"/>
          </a:p>
          <a:p>
            <a:pPr lvl="1"/>
            <a:r>
              <a:rPr lang="en-US" dirty="0" smtClean="0"/>
              <a:t>No Query Editor, </a:t>
            </a:r>
            <a:r>
              <a:rPr lang="en-US" dirty="0" err="1" smtClean="0"/>
              <a:t>ícones</a:t>
            </a:r>
            <a:r>
              <a:rPr lang="en-US" dirty="0" smtClean="0"/>
              <a:t> </a:t>
            </a:r>
            <a:r>
              <a:rPr lang="en-US" dirty="0" err="1" smtClean="0"/>
              <a:t>representam</a:t>
            </a:r>
            <a:r>
              <a:rPr lang="en-US" dirty="0" smtClean="0"/>
              <a:t> as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endParaRPr lang="en-US" dirty="0" smtClean="0"/>
          </a:p>
          <a:p>
            <a:r>
              <a:rPr lang="en-US" dirty="0" err="1" smtClean="0"/>
              <a:t>Texto</a:t>
            </a:r>
            <a:endParaRPr lang="en-US" dirty="0" smtClean="0"/>
          </a:p>
          <a:p>
            <a:pPr lvl="1"/>
            <a:r>
              <a:rPr lang="en-US" dirty="0" err="1" smtClean="0"/>
              <a:t>Comando</a:t>
            </a:r>
            <a:r>
              <a:rPr lang="en-US" dirty="0" smtClean="0"/>
              <a:t> Transact-SQL </a:t>
            </a:r>
            <a:r>
              <a:rPr lang="en-US" dirty="0" err="1" smtClean="0"/>
              <a:t>produz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com as </a:t>
            </a:r>
            <a:r>
              <a:rPr lang="en-US" dirty="0" err="1" smtClean="0"/>
              <a:t>informações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pPr lvl="1"/>
            <a:r>
              <a:rPr lang="en-US" dirty="0" err="1" smtClean="0"/>
              <a:t>Comando</a:t>
            </a:r>
            <a:r>
              <a:rPr lang="en-US" dirty="0" smtClean="0"/>
              <a:t> Transact-SQL </a:t>
            </a:r>
            <a:r>
              <a:rPr lang="en-US" dirty="0" err="1" smtClean="0"/>
              <a:t>produz</a:t>
            </a:r>
            <a:r>
              <a:rPr lang="en-US" dirty="0" smtClean="0"/>
              <a:t> um </a:t>
            </a:r>
            <a:r>
              <a:rPr lang="en-US" dirty="0" err="1" smtClean="0"/>
              <a:t>plano</a:t>
            </a:r>
            <a:r>
              <a:rPr lang="en-US" dirty="0" smtClean="0"/>
              <a:t> XML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analisado</a:t>
            </a:r>
            <a:r>
              <a:rPr lang="en-US" dirty="0" smtClean="0"/>
              <a:t> </a:t>
            </a:r>
            <a:r>
              <a:rPr lang="en-US" dirty="0" err="1" smtClean="0"/>
              <a:t>posteriormente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Ambos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produzir</a:t>
            </a:r>
            <a:r>
              <a:rPr lang="en-US" dirty="0" smtClean="0"/>
              <a:t> um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estimado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952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257301"/>
            <a:ext cx="8585200" cy="43941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Mais de 11 anos trabalhando com </a:t>
            </a:r>
            <a:r>
              <a:rPr lang="pt-BR" dirty="0" smtClean="0"/>
              <a:t>SQL Server</a:t>
            </a:r>
          </a:p>
          <a:p>
            <a:r>
              <a:rPr lang="pt-BR" dirty="0" smtClean="0"/>
              <a:t>Alta Disponibilidade (</a:t>
            </a:r>
            <a:r>
              <a:rPr lang="pt-BR" sz="2800" dirty="0" smtClean="0"/>
              <a:t>SQL Server FCI, AlwaysOn, Availability </a:t>
            </a:r>
            <a:r>
              <a:rPr lang="pt-BR" sz="2800" dirty="0" err="1" smtClean="0"/>
              <a:t>Groups</a:t>
            </a:r>
            <a:r>
              <a:rPr lang="pt-BR" sz="2800" dirty="0" smtClean="0"/>
              <a:t>, </a:t>
            </a:r>
            <a:r>
              <a:rPr lang="pt-BR" sz="2800" dirty="0" err="1" smtClean="0"/>
              <a:t>DBMirroring</a:t>
            </a:r>
            <a:r>
              <a:rPr lang="pt-BR" sz="2800" dirty="0" smtClean="0"/>
              <a:t>...</a:t>
            </a:r>
            <a:r>
              <a:rPr lang="pt-BR" dirty="0" smtClean="0"/>
              <a:t>)</a:t>
            </a:r>
          </a:p>
          <a:p>
            <a:r>
              <a:rPr lang="pt-BR" dirty="0" smtClean="0"/>
              <a:t>MTC, MCITP e MVP em SQL Server</a:t>
            </a:r>
          </a:p>
          <a:p>
            <a:r>
              <a:rPr lang="pt-BR" dirty="0" smtClean="0"/>
              <a:t>Palestrantes em vários eventos</a:t>
            </a:r>
          </a:p>
          <a:p>
            <a:r>
              <a:rPr lang="pt-BR" dirty="0" smtClean="0"/>
              <a:t>Professor do laboratório de Banco de Dados SENAC SJRP</a:t>
            </a:r>
          </a:p>
          <a:p>
            <a:r>
              <a:rPr lang="en-US" dirty="0" err="1" smtClean="0"/>
              <a:t>Criador</a:t>
            </a:r>
            <a:r>
              <a:rPr lang="en-US" dirty="0" smtClean="0"/>
              <a:t> e </a:t>
            </a:r>
            <a:r>
              <a:rPr lang="en-US" dirty="0" err="1" smtClean="0"/>
              <a:t>administrador</a:t>
            </a:r>
            <a:r>
              <a:rPr lang="en-US" dirty="0" smtClean="0"/>
              <a:t> do portal </a:t>
            </a:r>
            <a:r>
              <a:rPr lang="en-US" dirty="0" smtClean="0">
                <a:hlinkClick r:id="rId2"/>
              </a:rPr>
              <a:t>www.mcdbabrasil.com.br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sou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6" name="Picture 4" descr="MVP_FullColor_ForScre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3637" y="5195056"/>
            <a:ext cx="500066" cy="785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MCITP(rgb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5500688"/>
            <a:ext cx="9953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MCTS(rgb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5506244"/>
            <a:ext cx="914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CITP(rgb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5500688"/>
            <a:ext cx="995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4" y="145707"/>
            <a:ext cx="911507" cy="11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: Plano de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20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4"/>
            <a:ext cx="8382000" cy="2609945"/>
          </a:xfrm>
        </p:spPr>
        <p:txBody>
          <a:bodyPr>
            <a:normAutofit/>
          </a:bodyPr>
          <a:lstStyle/>
          <a:p>
            <a:r>
              <a:rPr lang="en-US" dirty="0"/>
              <a:t>SET SHOWPLAN_TEXT </a:t>
            </a:r>
            <a:endParaRPr lang="en-US" dirty="0" smtClean="0"/>
          </a:p>
          <a:p>
            <a:r>
              <a:rPr lang="en-US" dirty="0" smtClean="0"/>
              <a:t>SET STATISTICS PROFILE ON</a:t>
            </a:r>
          </a:p>
          <a:p>
            <a:r>
              <a:rPr lang="en-US" dirty="0" smtClean="0"/>
              <a:t>SET STATISTICS IO ON</a:t>
            </a:r>
          </a:p>
          <a:p>
            <a:r>
              <a:rPr lang="en-US" dirty="0" smtClean="0"/>
              <a:t>SET STATISTICS TIME 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4356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Diferença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21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412874"/>
            <a:ext cx="8382000" cy="4568825"/>
          </a:xfrm>
        </p:spPr>
        <p:txBody>
          <a:bodyPr>
            <a:normAutofit/>
          </a:bodyPr>
          <a:lstStyle/>
          <a:p>
            <a:r>
              <a:rPr lang="en-US" dirty="0"/>
              <a:t>SET SHOWPLAN_TEXT ON </a:t>
            </a:r>
          </a:p>
          <a:p>
            <a:pPr lvl="1"/>
            <a:r>
              <a:rPr lang="en-US" dirty="0"/>
              <a:t>A query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executada</a:t>
            </a:r>
            <a:endParaRPr lang="en-US" dirty="0"/>
          </a:p>
          <a:p>
            <a:pPr lvl="1"/>
            <a:r>
              <a:rPr lang="en-US" dirty="0" err="1" smtClean="0"/>
              <a:t>Retorna</a:t>
            </a:r>
            <a:r>
              <a:rPr lang="en-US" dirty="0" smtClean="0"/>
              <a:t> o </a:t>
            </a:r>
            <a:r>
              <a:rPr lang="en-US" dirty="0" err="1" smtClean="0"/>
              <a:t>plano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estimado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informando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as </a:t>
            </a:r>
            <a:r>
              <a:rPr lang="en-US" dirty="0" err="1" smtClean="0"/>
              <a:t>instruções</a:t>
            </a:r>
            <a:r>
              <a:rPr lang="en-US" dirty="0" smtClean="0"/>
              <a:t> T-SQL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endParaRPr lang="en-US" dirty="0" smtClean="0"/>
          </a:p>
          <a:p>
            <a:r>
              <a:rPr lang="en-US" dirty="0" smtClean="0"/>
              <a:t>SET STATISTICS PROFILE ON </a:t>
            </a:r>
          </a:p>
          <a:p>
            <a:pPr lvl="1"/>
            <a:r>
              <a:rPr lang="en-US" dirty="0" smtClean="0"/>
              <a:t>A query é </a:t>
            </a:r>
            <a:r>
              <a:rPr lang="en-US" dirty="0" err="1" smtClean="0"/>
              <a:t>executada</a:t>
            </a:r>
            <a:endParaRPr lang="en-US" dirty="0" smtClean="0"/>
          </a:p>
          <a:p>
            <a:pPr lvl="1"/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com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da query</a:t>
            </a:r>
          </a:p>
        </p:txBody>
      </p:sp>
    </p:spTree>
    <p:extLst>
      <p:ext uri="{BB962C8B-B14F-4D97-AF65-F5344CB8AC3E}">
        <p14:creationId xmlns:p14="http://schemas.microsoft.com/office/powerpoint/2010/main" val="3347438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Adicionais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22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8382000" cy="3736407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SET STATISTICS IO ON </a:t>
            </a:r>
          </a:p>
          <a:p>
            <a:pPr lvl="1"/>
            <a:r>
              <a:rPr lang="en-US" dirty="0" err="1" smtClean="0"/>
              <a:t>Ativado</a:t>
            </a:r>
            <a:r>
              <a:rPr lang="en-US" dirty="0" smtClean="0"/>
              <a:t> antes da </a:t>
            </a:r>
            <a:r>
              <a:rPr lang="en-US" dirty="0" err="1" smtClean="0"/>
              <a:t>execução</a:t>
            </a:r>
            <a:r>
              <a:rPr lang="en-US" dirty="0" smtClean="0"/>
              <a:t> da query, é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estatísticas</a:t>
            </a:r>
            <a:r>
              <a:rPr lang="en-US" dirty="0" smtClean="0"/>
              <a:t> de I/O </a:t>
            </a:r>
            <a:r>
              <a:rPr lang="pt-BR" dirty="0" smtClean="0"/>
              <a:t>de uma </a:t>
            </a:r>
            <a:r>
              <a:rPr lang="en-US" dirty="0" smtClean="0"/>
              <a:t>query</a:t>
            </a:r>
          </a:p>
          <a:p>
            <a:pPr lvl="1"/>
            <a:r>
              <a:rPr lang="pt-BR" dirty="0" smtClean="0"/>
              <a:t>Fornece informações como:</a:t>
            </a:r>
            <a:endParaRPr lang="en-US" dirty="0" smtClean="0"/>
          </a:p>
          <a:p>
            <a:pPr lvl="2"/>
            <a:r>
              <a:rPr lang="pt-BR" dirty="0" smtClean="0"/>
              <a:t>Quantos </a:t>
            </a:r>
            <a:r>
              <a:rPr lang="pt-BR" dirty="0" err="1" smtClean="0"/>
              <a:t>Scans</a:t>
            </a:r>
            <a:r>
              <a:rPr lang="pt-BR" dirty="0" smtClean="0"/>
              <a:t> foram executados na tabela – </a:t>
            </a:r>
            <a:r>
              <a:rPr lang="pt-BR" dirty="0" err="1" smtClean="0"/>
              <a:t>Scan</a:t>
            </a:r>
            <a:r>
              <a:rPr lang="pt-BR" dirty="0" smtClean="0"/>
              <a:t> </a:t>
            </a:r>
            <a:r>
              <a:rPr lang="pt-BR" dirty="0" err="1" smtClean="0"/>
              <a:t>Counts</a:t>
            </a:r>
            <a:endParaRPr lang="pt-BR" dirty="0" smtClean="0"/>
          </a:p>
          <a:p>
            <a:pPr lvl="2"/>
            <a:r>
              <a:rPr lang="pt-BR" dirty="0" smtClean="0"/>
              <a:t>Quantas Leituras lógicas (feita no </a:t>
            </a:r>
            <a:r>
              <a:rPr lang="pt-BR" dirty="0" err="1" smtClean="0"/>
              <a:t>cache</a:t>
            </a:r>
            <a:r>
              <a:rPr lang="pt-BR" dirty="0" smtClean="0"/>
              <a:t>) – </a:t>
            </a:r>
            <a:r>
              <a:rPr lang="pt-BR" dirty="0" err="1" smtClean="0"/>
              <a:t>Logical</a:t>
            </a:r>
            <a:r>
              <a:rPr lang="pt-BR" dirty="0" smtClean="0"/>
              <a:t> </a:t>
            </a:r>
            <a:r>
              <a:rPr lang="pt-BR" dirty="0" err="1" smtClean="0"/>
              <a:t>Reads</a:t>
            </a:r>
            <a:endParaRPr lang="pt-BR" dirty="0" smtClean="0"/>
          </a:p>
          <a:p>
            <a:pPr lvl="2"/>
            <a:r>
              <a:rPr lang="pt-BR" dirty="0" smtClean="0"/>
              <a:t>Quantas Leituras físicas (feita no disco) – </a:t>
            </a:r>
            <a:r>
              <a:rPr lang="pt-BR" dirty="0" err="1" smtClean="0"/>
              <a:t>Physical</a:t>
            </a:r>
            <a:r>
              <a:rPr lang="pt-BR" dirty="0" smtClean="0"/>
              <a:t> </a:t>
            </a:r>
            <a:r>
              <a:rPr lang="pt-BR" dirty="0" err="1" smtClean="0"/>
              <a:t>Reads</a:t>
            </a:r>
            <a:endParaRPr lang="pt-BR" dirty="0" smtClean="0"/>
          </a:p>
          <a:p>
            <a:pPr lvl="2"/>
            <a:r>
              <a:rPr lang="pt-BR" dirty="0" smtClean="0"/>
              <a:t>Páginas carregadas no </a:t>
            </a:r>
            <a:r>
              <a:rPr lang="pt-BR" dirty="0" err="1" smtClean="0"/>
              <a:t>cache</a:t>
            </a:r>
            <a:r>
              <a:rPr lang="pt-BR" dirty="0" smtClean="0"/>
              <a:t> em antecipação a uma futura leitura (</a:t>
            </a:r>
            <a:r>
              <a:rPr lang="pt-BR" dirty="0" err="1" smtClean="0"/>
              <a:t>read-aheads</a:t>
            </a:r>
            <a:r>
              <a:rPr lang="pt-BR" dirty="0" smtClean="0"/>
              <a:t>) – </a:t>
            </a:r>
            <a:r>
              <a:rPr lang="pt-BR" dirty="0" err="1" smtClean="0"/>
              <a:t>Read-Ahead</a:t>
            </a:r>
            <a:r>
              <a:rPr lang="pt-BR" dirty="0" smtClean="0"/>
              <a:t> </a:t>
            </a:r>
            <a:r>
              <a:rPr lang="pt-BR" dirty="0" err="1" smtClean="0"/>
              <a:t>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333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Adicionais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23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8382000" cy="4333494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SET STATISTICS TIME</a:t>
            </a:r>
            <a:r>
              <a:rPr lang="en-US" dirty="0" smtClean="0"/>
              <a:t> </a:t>
            </a:r>
            <a:r>
              <a:rPr lang="en-US" dirty="0" smtClean="0"/>
              <a:t>ON</a:t>
            </a:r>
            <a:endParaRPr lang="en-US" dirty="0" smtClean="0"/>
          </a:p>
          <a:p>
            <a:pPr lvl="1"/>
            <a:r>
              <a:rPr lang="en-US" dirty="0" err="1" smtClean="0"/>
              <a:t>Ativado</a:t>
            </a:r>
            <a:r>
              <a:rPr lang="en-US" dirty="0" smtClean="0"/>
              <a:t> antes da </a:t>
            </a:r>
            <a:r>
              <a:rPr lang="en-US" dirty="0" err="1" smtClean="0"/>
              <a:t>execução</a:t>
            </a:r>
            <a:r>
              <a:rPr lang="en-US" dirty="0" smtClean="0"/>
              <a:t> da query, é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obter</a:t>
            </a:r>
            <a:r>
              <a:rPr lang="en-US" dirty="0" smtClean="0"/>
              <a:t> o tempo de </a:t>
            </a:r>
            <a:r>
              <a:rPr lang="en-US" dirty="0" err="1" smtClean="0"/>
              <a:t>execução</a:t>
            </a:r>
            <a:r>
              <a:rPr lang="en-US" dirty="0" smtClean="0"/>
              <a:t> da query</a:t>
            </a:r>
          </a:p>
          <a:p>
            <a:pPr lvl="1"/>
            <a:r>
              <a:rPr lang="pt-BR" dirty="0" smtClean="0"/>
              <a:t>Fornece informações como:</a:t>
            </a:r>
          </a:p>
          <a:p>
            <a:pPr lvl="2"/>
            <a:r>
              <a:rPr lang="en-US" dirty="0" err="1" smtClean="0"/>
              <a:t>Mostra</a:t>
            </a:r>
            <a:r>
              <a:rPr lang="en-US" dirty="0" smtClean="0"/>
              <a:t> tempo de </a:t>
            </a:r>
            <a:r>
              <a:rPr lang="en-US" dirty="0" err="1" smtClean="0"/>
              <a:t>execução</a:t>
            </a:r>
            <a:r>
              <a:rPr lang="en-US" dirty="0" smtClean="0"/>
              <a:t> da query</a:t>
            </a:r>
          </a:p>
          <a:p>
            <a:pPr lvl="2"/>
            <a:r>
              <a:rPr lang="en-US" dirty="0" smtClean="0"/>
              <a:t>Tempo de </a:t>
            </a:r>
            <a:r>
              <a:rPr lang="en-US" dirty="0" err="1" smtClean="0"/>
              <a:t>consumo</a:t>
            </a:r>
            <a:r>
              <a:rPr lang="en-US" dirty="0" smtClean="0"/>
              <a:t> de CPU</a:t>
            </a:r>
          </a:p>
          <a:p>
            <a:pPr lvl="2"/>
            <a:r>
              <a:rPr lang="en-US" dirty="0" smtClean="0"/>
              <a:t>Tempo de parse e </a:t>
            </a:r>
            <a:r>
              <a:rPr lang="en-US" dirty="0" err="1" smtClean="0"/>
              <a:t>compilação</a:t>
            </a:r>
            <a:endParaRPr lang="pt-BR" dirty="0" smtClean="0"/>
          </a:p>
          <a:p>
            <a:pPr lvl="1"/>
            <a:r>
              <a:rPr lang="pt-BR" dirty="0" smtClean="0"/>
              <a:t>Depende da atividade do servidor</a:t>
            </a:r>
          </a:p>
          <a:p>
            <a:pPr lvl="1"/>
            <a:r>
              <a:rPr lang="pt-BR" dirty="0" smtClean="0"/>
              <a:t>O tempo está mais próximo do tempo obtido pelo usuário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136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 </a:t>
            </a:r>
            <a:r>
              <a:rPr lang="en-US" dirty="0" err="1" smtClean="0"/>
              <a:t>Básico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24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81000" y="1298575"/>
            <a:ext cx="8382000" cy="494982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err="1" smtClean="0"/>
              <a:t>Identifique</a:t>
            </a:r>
            <a:r>
              <a:rPr lang="en-US" sz="2600" dirty="0" smtClean="0"/>
              <a:t> a query a ser </a:t>
            </a:r>
            <a:r>
              <a:rPr lang="en-US" sz="2600" dirty="0" err="1" smtClean="0"/>
              <a:t>avaliada</a:t>
            </a:r>
            <a:endParaRPr lang="en-US" sz="2600" dirty="0" smtClean="0"/>
          </a:p>
          <a:p>
            <a:r>
              <a:rPr lang="en-US" sz="2600" dirty="0" smtClean="0"/>
              <a:t>Observe as </a:t>
            </a:r>
            <a:r>
              <a:rPr lang="en-US" sz="2600" dirty="0" err="1" smtClean="0"/>
              <a:t>colunas</a:t>
            </a:r>
            <a:r>
              <a:rPr lang="en-US" sz="2600" dirty="0" smtClean="0"/>
              <a:t> </a:t>
            </a:r>
            <a:r>
              <a:rPr lang="en-US" sz="2600" dirty="0" err="1" smtClean="0"/>
              <a:t>utilizadas</a:t>
            </a:r>
            <a:r>
              <a:rPr lang="en-US" sz="2600" dirty="0" smtClean="0"/>
              <a:t> no JOIN e </a:t>
            </a:r>
            <a:r>
              <a:rPr lang="en-US" sz="2600" dirty="0" err="1" smtClean="0"/>
              <a:t>cláusula</a:t>
            </a:r>
            <a:r>
              <a:rPr lang="en-US" sz="2600" dirty="0" smtClean="0"/>
              <a:t> WHERE</a:t>
            </a:r>
          </a:p>
          <a:p>
            <a:r>
              <a:rPr lang="en-US" sz="2600" dirty="0" smtClean="0"/>
              <a:t>Execute </a:t>
            </a:r>
            <a:r>
              <a:rPr lang="en-US" sz="2600" b="1" dirty="0" err="1" smtClean="0"/>
              <a:t>sp_helpindex</a:t>
            </a:r>
            <a:r>
              <a:rPr lang="en-US" sz="2600" dirty="0" smtClean="0"/>
              <a:t> </a:t>
            </a:r>
            <a:r>
              <a:rPr lang="en-US" sz="2600" dirty="0" err="1" smtClean="0"/>
              <a:t>sobre</a:t>
            </a:r>
            <a:r>
              <a:rPr lang="en-US" sz="2600" dirty="0" smtClean="0"/>
              <a:t> as </a:t>
            </a:r>
            <a:r>
              <a:rPr lang="en-US" sz="2600" dirty="0" err="1" smtClean="0"/>
              <a:t>tabelas</a:t>
            </a:r>
            <a:r>
              <a:rPr lang="en-US" sz="2600" dirty="0" smtClean="0"/>
              <a:t> </a:t>
            </a:r>
            <a:r>
              <a:rPr lang="en-US" sz="2600" dirty="0" err="1" smtClean="0"/>
              <a:t>envolvidas</a:t>
            </a:r>
            <a:endParaRPr lang="en-US" sz="2600" dirty="0" smtClean="0"/>
          </a:p>
          <a:p>
            <a:r>
              <a:rPr lang="en-US" sz="2600" dirty="0" err="1" smtClean="0"/>
              <a:t>Verifique</a:t>
            </a:r>
            <a:r>
              <a:rPr lang="en-US" sz="2600" dirty="0" smtClean="0"/>
              <a:t> se as </a:t>
            </a:r>
            <a:r>
              <a:rPr lang="en-US" sz="2600" dirty="0" err="1" smtClean="0"/>
              <a:t>tabelas</a:t>
            </a:r>
            <a:r>
              <a:rPr lang="en-US" sz="2600" dirty="0" smtClean="0"/>
              <a:t> </a:t>
            </a:r>
            <a:r>
              <a:rPr lang="en-US" sz="2600" dirty="0" err="1" smtClean="0"/>
              <a:t>possuem</a:t>
            </a:r>
            <a:r>
              <a:rPr lang="en-US" sz="2600" dirty="0" smtClean="0"/>
              <a:t> </a:t>
            </a:r>
            <a:r>
              <a:rPr lang="en-US" sz="2600" dirty="0" err="1" smtClean="0"/>
              <a:t>índices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as </a:t>
            </a:r>
            <a:r>
              <a:rPr lang="en-US" sz="2600" dirty="0" err="1" smtClean="0"/>
              <a:t>colunas</a:t>
            </a:r>
            <a:endParaRPr lang="en-US" sz="2600" dirty="0" smtClean="0"/>
          </a:p>
          <a:p>
            <a:r>
              <a:rPr lang="en-US" sz="2600" dirty="0" err="1" smtClean="0"/>
              <a:t>Veja</a:t>
            </a:r>
            <a:r>
              <a:rPr lang="en-US" sz="2600" dirty="0" smtClean="0"/>
              <a:t> o </a:t>
            </a:r>
            <a:r>
              <a:rPr lang="en-US" sz="2600" dirty="0" err="1" smtClean="0"/>
              <a:t>plano</a:t>
            </a:r>
            <a:r>
              <a:rPr lang="en-US" sz="2600" dirty="0" smtClean="0"/>
              <a:t> de </a:t>
            </a:r>
            <a:r>
              <a:rPr lang="en-US" sz="2600" dirty="0" err="1" smtClean="0"/>
              <a:t>execução</a:t>
            </a:r>
            <a:r>
              <a:rPr lang="en-US" sz="2600" dirty="0" smtClean="0"/>
              <a:t> </a:t>
            </a:r>
            <a:r>
              <a:rPr lang="en-US" sz="2600" dirty="0" err="1" smtClean="0"/>
              <a:t>gráfico</a:t>
            </a:r>
            <a:r>
              <a:rPr lang="en-US" sz="2600" dirty="0" smtClean="0"/>
              <a:t> e </a:t>
            </a:r>
            <a:r>
              <a:rPr lang="en-US" sz="2600" dirty="0" err="1" smtClean="0"/>
              <a:t>texto</a:t>
            </a:r>
            <a:endParaRPr lang="en-US" sz="2600" dirty="0" smtClean="0"/>
          </a:p>
          <a:p>
            <a:r>
              <a:rPr lang="en-US" sz="2600" dirty="0" smtClean="0"/>
              <a:t>Use o SET STATISTICS IO/TIME </a:t>
            </a:r>
            <a:r>
              <a:rPr lang="en-US" sz="2600" dirty="0" err="1" smtClean="0"/>
              <a:t>para</a:t>
            </a:r>
            <a:r>
              <a:rPr lang="en-US" sz="2600" dirty="0" smtClean="0"/>
              <a:t> </a:t>
            </a:r>
            <a:r>
              <a:rPr lang="en-US" sz="2600" dirty="0" err="1" smtClean="0"/>
              <a:t>identificar</a:t>
            </a:r>
            <a:r>
              <a:rPr lang="en-US" sz="2600" dirty="0" smtClean="0"/>
              <a:t> a </a:t>
            </a:r>
            <a:r>
              <a:rPr lang="en-US" sz="2600" dirty="0" err="1" smtClean="0"/>
              <a:t>tabela</a:t>
            </a:r>
            <a:r>
              <a:rPr lang="en-US" sz="2600" dirty="0" smtClean="0"/>
              <a:t> com </a:t>
            </a:r>
            <a:r>
              <a:rPr lang="en-US" sz="2600" dirty="0" err="1" smtClean="0"/>
              <a:t>maior</a:t>
            </a:r>
            <a:r>
              <a:rPr lang="en-US" sz="2600" dirty="0" smtClean="0"/>
              <a:t> </a:t>
            </a:r>
            <a:r>
              <a:rPr lang="en-US" sz="2600" dirty="0" err="1" smtClean="0"/>
              <a:t>consumo</a:t>
            </a:r>
            <a:r>
              <a:rPr lang="en-US" sz="2600" dirty="0" smtClean="0"/>
              <a:t> de logical reads e physical reads</a:t>
            </a:r>
          </a:p>
          <a:p>
            <a:r>
              <a:rPr lang="en-US" sz="2600" dirty="0" err="1" smtClean="0"/>
              <a:t>Crie</a:t>
            </a:r>
            <a:r>
              <a:rPr lang="en-US" sz="2600" dirty="0" smtClean="0"/>
              <a:t> </a:t>
            </a:r>
            <a:r>
              <a:rPr lang="en-US" sz="2600" dirty="0" err="1" smtClean="0"/>
              <a:t>índices</a:t>
            </a:r>
            <a:r>
              <a:rPr lang="en-US" sz="2600" dirty="0" smtClean="0"/>
              <a:t> </a:t>
            </a:r>
            <a:r>
              <a:rPr lang="en-US" sz="2600" dirty="0" err="1" smtClean="0"/>
              <a:t>sobre</a:t>
            </a:r>
            <a:r>
              <a:rPr lang="en-US" sz="2600" dirty="0" smtClean="0"/>
              <a:t> a </a:t>
            </a:r>
            <a:r>
              <a:rPr lang="en-US" sz="2600" dirty="0" err="1" smtClean="0"/>
              <a:t>tabela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</a:t>
            </a:r>
            <a:r>
              <a:rPr lang="en-US" sz="2600" dirty="0" err="1" smtClean="0"/>
              <a:t>reduzir</a:t>
            </a:r>
            <a:r>
              <a:rPr lang="en-US" sz="2600" dirty="0" smtClean="0"/>
              <a:t> a </a:t>
            </a:r>
            <a:r>
              <a:rPr lang="en-US" sz="2600" dirty="0" err="1" smtClean="0"/>
              <a:t>quantidade</a:t>
            </a:r>
            <a:r>
              <a:rPr lang="en-US" sz="2600" dirty="0" smtClean="0"/>
              <a:t> de </a:t>
            </a:r>
            <a:r>
              <a:rPr lang="en-US" sz="2600" dirty="0" err="1" smtClean="0"/>
              <a:t>leituras</a:t>
            </a:r>
            <a:endParaRPr lang="en-US" sz="2600" dirty="0" smtClean="0"/>
          </a:p>
          <a:p>
            <a:r>
              <a:rPr lang="en-US" sz="2600" dirty="0" err="1" smtClean="0"/>
              <a:t>Reinicie</a:t>
            </a:r>
            <a:r>
              <a:rPr lang="en-US" sz="2600" dirty="0" smtClean="0"/>
              <a:t> as </a:t>
            </a:r>
            <a:r>
              <a:rPr lang="en-US" sz="2600" dirty="0" err="1" smtClean="0"/>
              <a:t>verificações</a:t>
            </a:r>
            <a:r>
              <a:rPr lang="en-US" sz="2600" dirty="0" smtClean="0"/>
              <a:t> </a:t>
            </a:r>
            <a:r>
              <a:rPr lang="en-US" sz="2600" dirty="0" err="1" smtClean="0"/>
              <a:t>comparando</a:t>
            </a:r>
            <a:r>
              <a:rPr lang="en-US" sz="2600" dirty="0" smtClean="0"/>
              <a:t> </a:t>
            </a:r>
            <a:r>
              <a:rPr lang="en-US" sz="2600" dirty="0" err="1" smtClean="0"/>
              <a:t>os</a:t>
            </a:r>
            <a:r>
              <a:rPr lang="en-US" sz="2600" dirty="0" smtClean="0"/>
              <a:t> </a:t>
            </a:r>
            <a:r>
              <a:rPr lang="en-US" sz="2600" dirty="0" err="1" smtClean="0"/>
              <a:t>resultados</a:t>
            </a:r>
            <a:endParaRPr lang="en-US" sz="2600" dirty="0" smtClean="0"/>
          </a:p>
          <a:p>
            <a:r>
              <a:rPr lang="en-US" sz="2600" dirty="0" smtClean="0"/>
              <a:t>Procure </a:t>
            </a:r>
            <a:r>
              <a:rPr lang="en-US" sz="2600" dirty="0" err="1" smtClean="0"/>
              <a:t>manter</a:t>
            </a:r>
            <a:r>
              <a:rPr lang="en-US" sz="2600" dirty="0" smtClean="0"/>
              <a:t> </a:t>
            </a:r>
            <a:r>
              <a:rPr lang="en-US" sz="2600" dirty="0" err="1" smtClean="0"/>
              <a:t>índice</a:t>
            </a:r>
            <a:r>
              <a:rPr lang="en-US" sz="2600" dirty="0" smtClean="0"/>
              <a:t> cluster </a:t>
            </a:r>
            <a:r>
              <a:rPr lang="en-US" sz="2600" dirty="0" err="1" smtClean="0"/>
              <a:t>nas</a:t>
            </a:r>
            <a:r>
              <a:rPr lang="en-US" sz="2600" dirty="0" smtClean="0"/>
              <a:t> </a:t>
            </a:r>
            <a:r>
              <a:rPr lang="en-US" sz="2600" dirty="0" err="1" smtClean="0"/>
              <a:t>tabelas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</a:t>
            </a:r>
            <a:r>
              <a:rPr lang="en-US" sz="2600" dirty="0" err="1" smtClean="0"/>
              <a:t>evitar</a:t>
            </a:r>
            <a:r>
              <a:rPr lang="en-US" sz="2600" dirty="0" smtClean="0"/>
              <a:t> a </a:t>
            </a:r>
            <a:r>
              <a:rPr lang="en-US" sz="2600" dirty="0" err="1" smtClean="0"/>
              <a:t>fragmentação</a:t>
            </a:r>
            <a:r>
              <a:rPr lang="en-US" sz="2600" dirty="0" smtClean="0"/>
              <a:t> e </a:t>
            </a:r>
            <a:r>
              <a:rPr lang="en-US" sz="2600" dirty="0" err="1" smtClean="0"/>
              <a:t>garantir</a:t>
            </a:r>
            <a:r>
              <a:rPr lang="en-US" sz="2600" dirty="0" smtClean="0"/>
              <a:t> </a:t>
            </a:r>
            <a:r>
              <a:rPr lang="en-US" sz="2600" dirty="0" err="1" smtClean="0"/>
              <a:t>que</a:t>
            </a:r>
            <a:r>
              <a:rPr lang="en-US" sz="2600" dirty="0" smtClean="0"/>
              <a:t> </a:t>
            </a:r>
            <a:r>
              <a:rPr lang="en-US" sz="2600" dirty="0" err="1" smtClean="0"/>
              <a:t>estas</a:t>
            </a:r>
            <a:r>
              <a:rPr lang="en-US" sz="2600" dirty="0" smtClean="0"/>
              <a:t> </a:t>
            </a:r>
            <a:r>
              <a:rPr lang="en-US" sz="2600" dirty="0" err="1" smtClean="0"/>
              <a:t>serão</a:t>
            </a:r>
            <a:r>
              <a:rPr lang="en-US" sz="2600" dirty="0" smtClean="0"/>
              <a:t> </a:t>
            </a:r>
            <a:r>
              <a:rPr lang="en-US" sz="2600" dirty="0" err="1" smtClean="0"/>
              <a:t>otimizadas</a:t>
            </a:r>
            <a:r>
              <a:rPr lang="en-US" sz="2600" dirty="0" smtClean="0"/>
              <a:t> </a:t>
            </a:r>
            <a:r>
              <a:rPr lang="en-US" sz="2600" dirty="0" err="1" smtClean="0"/>
              <a:t>pelos</a:t>
            </a:r>
            <a:r>
              <a:rPr lang="en-US" sz="2600" dirty="0" smtClean="0"/>
              <a:t> </a:t>
            </a:r>
            <a:r>
              <a:rPr lang="en-US" sz="2600" dirty="0" err="1" smtClean="0"/>
              <a:t>processos</a:t>
            </a:r>
            <a:r>
              <a:rPr lang="en-US" sz="2600" dirty="0" smtClean="0"/>
              <a:t> de REINDEX </a:t>
            </a:r>
            <a:r>
              <a:rPr lang="en-US" sz="2600" dirty="0" err="1" smtClean="0"/>
              <a:t>ou</a:t>
            </a:r>
            <a:r>
              <a:rPr lang="en-US" sz="2600" dirty="0" smtClean="0"/>
              <a:t> INDEXDEFRAG</a:t>
            </a:r>
          </a:p>
        </p:txBody>
      </p:sp>
    </p:spTree>
    <p:extLst>
      <p:ext uri="{BB962C8B-B14F-4D97-AF65-F5344CB8AC3E}">
        <p14:creationId xmlns:p14="http://schemas.microsoft.com/office/powerpoint/2010/main" val="351746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Dúvidas?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1173" y="6286903"/>
            <a:ext cx="99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26/11/2011 |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25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210449"/>
            <a:ext cx="5207000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Patrocinadores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0806"/>
            <a:ext cx="1246340" cy="12463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90" y="1800304"/>
            <a:ext cx="2344141" cy="827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08" y="1764513"/>
            <a:ext cx="1895916" cy="8989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87" y="5181396"/>
            <a:ext cx="1802834" cy="670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24" y="3453572"/>
            <a:ext cx="2480153" cy="4548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65" y="5181396"/>
            <a:ext cx="2568640" cy="670080"/>
          </a:xfrm>
          <a:prstGeom prst="rect">
            <a:avLst/>
          </a:prstGeom>
        </p:spPr>
      </p:pic>
      <p:pic>
        <p:nvPicPr>
          <p:cNvPr id="1026" name="Picture 2" descr="Mainwo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26" y="1800304"/>
            <a:ext cx="2109379" cy="7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G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2" y="3453572"/>
            <a:ext cx="1666875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SQL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27" y="3327442"/>
            <a:ext cx="18573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pi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01" y="4397679"/>
            <a:ext cx="220027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29" y="4264330"/>
            <a:ext cx="1657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1173" y="6286903"/>
            <a:ext cx="99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26/11/2011 |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para </a:t>
            </a:r>
            <a:r>
              <a:rPr lang="en-US" dirty="0" smtClean="0"/>
              <a:t>troubleshooting</a:t>
            </a:r>
          </a:p>
          <a:p>
            <a:r>
              <a:rPr lang="en-US" dirty="0" err="1"/>
              <a:t>Ferramentas</a:t>
            </a:r>
            <a:r>
              <a:rPr lang="en-US" dirty="0"/>
              <a:t> e </a:t>
            </a:r>
            <a:r>
              <a:rPr lang="en-US" dirty="0" err="1"/>
              <a:t>técnicas</a:t>
            </a:r>
            <a:r>
              <a:rPr lang="en-US" dirty="0"/>
              <a:t> para </a:t>
            </a:r>
            <a:r>
              <a:rPr lang="en-US" dirty="0" smtClean="0"/>
              <a:t>Troubleshooting</a:t>
            </a:r>
          </a:p>
          <a:p>
            <a:pPr lvl="1"/>
            <a:r>
              <a:rPr lang="en-US" dirty="0"/>
              <a:t>Windows Performance Monitor (</a:t>
            </a:r>
            <a:r>
              <a:rPr lang="en-US" dirty="0" err="1"/>
              <a:t>PerfMon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SQL Profiler e Server-Side Traces</a:t>
            </a:r>
            <a:endParaRPr lang="en-US" dirty="0" smtClean="0"/>
          </a:p>
          <a:p>
            <a:pPr lvl="1"/>
            <a:r>
              <a:rPr lang="en-US" dirty="0"/>
              <a:t>SQL Server </a:t>
            </a:r>
            <a:r>
              <a:rPr lang="en-US" dirty="0" smtClean="0"/>
              <a:t>DMVs</a:t>
            </a:r>
          </a:p>
          <a:p>
            <a:pPr lvl="1"/>
            <a:r>
              <a:rPr lang="en-US" dirty="0" err="1"/>
              <a:t>Planos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endParaRPr lang="en-US" dirty="0" smtClean="0"/>
          </a:p>
          <a:p>
            <a:r>
              <a:rPr lang="en-US" dirty="0"/>
              <a:t>Checklist </a:t>
            </a:r>
            <a:r>
              <a:rPr lang="en-US" dirty="0" err="1"/>
              <a:t>Básico</a:t>
            </a:r>
            <a:endParaRPr lang="en-US" dirty="0" smtClean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23" name="Content Placeholder 18"/>
          <p:cNvSpPr>
            <a:spLocks noGrp="1"/>
          </p:cNvSpPr>
          <p:nvPr>
            <p:ph idx="1"/>
          </p:nvPr>
        </p:nvSpPr>
        <p:spPr>
          <a:xfrm>
            <a:off x="61231" y="4477009"/>
            <a:ext cx="8904968" cy="1287391"/>
          </a:xfrm>
        </p:spPr>
        <p:txBody>
          <a:bodyPr>
            <a:noAutofit/>
          </a:bodyPr>
          <a:lstStyle/>
          <a:p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um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certo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 smtClean="0"/>
              <a:t>errado</a:t>
            </a:r>
            <a:r>
              <a:rPr lang="en-US" sz="2400" dirty="0" smtClean="0"/>
              <a:t>,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começar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qualquer</a:t>
            </a:r>
            <a:r>
              <a:rPr lang="en-US" sz="2400" dirty="0"/>
              <a:t> um dos </a:t>
            </a:r>
            <a:r>
              <a:rPr lang="en-US" sz="2400" dirty="0" err="1"/>
              <a:t>pontos</a:t>
            </a:r>
            <a:r>
              <a:rPr lang="en-US" sz="2400" dirty="0"/>
              <a:t> </a:t>
            </a:r>
            <a:r>
              <a:rPr lang="en-US" sz="2400" dirty="0" err="1"/>
              <a:t>acima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Procure </a:t>
            </a:r>
            <a:r>
              <a:rPr lang="en-US" sz="2400" dirty="0" err="1"/>
              <a:t>começar</a:t>
            </a:r>
            <a:r>
              <a:rPr lang="en-US" sz="2400" dirty="0"/>
              <a:t> no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fornece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possibilidade</a:t>
            </a:r>
            <a:r>
              <a:rPr lang="en-US" sz="2400" dirty="0"/>
              <a:t> de </a:t>
            </a:r>
            <a:r>
              <a:rPr lang="en-US" sz="2400" dirty="0" err="1"/>
              <a:t>ação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 smtClean="0"/>
              <a:t>rápida</a:t>
            </a:r>
            <a:endParaRPr lang="en-US" sz="2400" dirty="0" smtClean="0"/>
          </a:p>
        </p:txBody>
      </p:sp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3634959041"/>
              </p:ext>
            </p:extLst>
          </p:nvPr>
        </p:nvGraphicFramePr>
        <p:xfrm>
          <a:off x="582339" y="1392512"/>
          <a:ext cx="7631748" cy="322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 Event Viewer (System e </a:t>
            </a:r>
            <a:r>
              <a:rPr lang="en-US" dirty="0" err="1" smtClean="0"/>
              <a:t>Applicantion</a:t>
            </a:r>
            <a:r>
              <a:rPr lang="en-US" dirty="0" smtClean="0"/>
              <a:t>) </a:t>
            </a:r>
            <a:r>
              <a:rPr lang="en-US" dirty="0" err="1" smtClean="0"/>
              <a:t>ajuda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/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SQL Server</a:t>
            </a:r>
          </a:p>
          <a:p>
            <a:r>
              <a:rPr lang="en-US" dirty="0" smtClean="0"/>
              <a:t>SQL Server Error Log e Agent Log</a:t>
            </a:r>
          </a:p>
          <a:p>
            <a:pPr lvl="1"/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format TXT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interface </a:t>
            </a:r>
            <a:r>
              <a:rPr lang="en-US" dirty="0" err="1" smtClean="0"/>
              <a:t>gráfica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mantidos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6 logs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recentes</a:t>
            </a:r>
            <a:r>
              <a:rPr lang="en-US" dirty="0" smtClean="0"/>
              <a:t>,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incrementados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restart</a:t>
            </a:r>
          </a:p>
          <a:p>
            <a:pPr lvl="1"/>
            <a:r>
              <a:rPr lang="en-US" dirty="0" smtClean="0"/>
              <a:t>SQL Server Agent </a:t>
            </a:r>
            <a:r>
              <a:rPr lang="en-US" dirty="0" err="1" smtClean="0"/>
              <a:t>mantém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9 logs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recentes</a:t>
            </a:r>
            <a:endParaRPr lang="en-US" dirty="0" smtClean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3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Logs – Event Viewer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848600" cy="3476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839609"/>
            <a:ext cx="7058025" cy="3448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641" y="2293057"/>
            <a:ext cx="7210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4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Logs – SQL Server Error Log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94" y="1486389"/>
            <a:ext cx="6015822" cy="390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0817" y="2208464"/>
            <a:ext cx="6078160" cy="364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9975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Monitor (</a:t>
            </a:r>
            <a:r>
              <a:rPr lang="en-US" dirty="0" err="1" smtClean="0"/>
              <a:t>Perfmon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69125" y="1358999"/>
            <a:ext cx="8382000" cy="478054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u="sng" dirty="0" err="1" smtClean="0"/>
              <a:t>Benefícios</a:t>
            </a:r>
            <a:r>
              <a:rPr lang="en-US" sz="2800" dirty="0" smtClean="0"/>
              <a:t>: </a:t>
            </a:r>
            <a:r>
              <a:rPr lang="en-US" sz="2800" dirty="0" err="1" smtClean="0"/>
              <a:t>mostra</a:t>
            </a:r>
            <a:r>
              <a:rPr lang="en-US" sz="2800" dirty="0" smtClean="0"/>
              <a:t> a taxa de </a:t>
            </a:r>
            <a:r>
              <a:rPr lang="en-US" sz="2800" dirty="0" err="1" smtClean="0"/>
              <a:t>consumo</a:t>
            </a:r>
            <a:r>
              <a:rPr lang="en-US" sz="2800" dirty="0" smtClean="0"/>
              <a:t> dos </a:t>
            </a:r>
            <a:r>
              <a:rPr lang="en-US" sz="2800" dirty="0" err="1" smtClean="0"/>
              <a:t>recursos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atividades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várias</a:t>
            </a:r>
            <a:r>
              <a:rPr lang="en-US" sz="2800" dirty="0" smtClean="0"/>
              <a:t> </a:t>
            </a:r>
            <a:r>
              <a:rPr lang="en-US" sz="2800" dirty="0" err="1" smtClean="0"/>
              <a:t>áreas</a:t>
            </a:r>
            <a:r>
              <a:rPr lang="en-US" sz="2800" dirty="0" smtClean="0"/>
              <a:t> do </a:t>
            </a:r>
            <a:r>
              <a:rPr lang="en-US" sz="2800" dirty="0" err="1" smtClean="0"/>
              <a:t>servidor</a:t>
            </a:r>
            <a:r>
              <a:rPr lang="en-US" sz="2800" dirty="0" smtClean="0"/>
              <a:t>,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exemplo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Disk I/O, </a:t>
            </a:r>
            <a:r>
              <a:rPr lang="en-US" sz="2400" dirty="0" err="1" smtClean="0">
                <a:cs typeface="Courier New" pitchFamily="49" charset="0"/>
              </a:rPr>
              <a:t>Memória</a:t>
            </a:r>
            <a:r>
              <a:rPr lang="en-US" sz="2400" dirty="0" smtClean="0">
                <a:cs typeface="Courier New" pitchFamily="49" charset="0"/>
              </a:rPr>
              <a:t>, </a:t>
            </a:r>
            <a:r>
              <a:rPr lang="en-US" sz="2400" dirty="0" err="1" smtClean="0">
                <a:cs typeface="Courier New" pitchFamily="49" charset="0"/>
              </a:rPr>
              <a:t>Rede</a:t>
            </a:r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400" dirty="0" err="1" smtClean="0">
                <a:cs typeface="Courier New" pitchFamily="49" charset="0"/>
              </a:rPr>
              <a:t>Atividade</a:t>
            </a:r>
            <a:r>
              <a:rPr lang="en-US" sz="2400" dirty="0" smtClean="0">
                <a:cs typeface="Courier New" pitchFamily="49" charset="0"/>
              </a:rPr>
              <a:t> do SQL Server - Lock, Block, Deadlock, </a:t>
            </a:r>
            <a:r>
              <a:rPr lang="en-US" sz="2400" dirty="0" err="1" smtClean="0">
                <a:cs typeface="Courier New" pitchFamily="49" charset="0"/>
              </a:rPr>
              <a:t>consumo</a:t>
            </a:r>
            <a:r>
              <a:rPr lang="en-US" sz="2400" dirty="0" smtClean="0">
                <a:cs typeface="Courier New" pitchFamily="49" charset="0"/>
              </a:rPr>
              <a:t> de Cache, etc…</a:t>
            </a:r>
          </a:p>
          <a:p>
            <a:r>
              <a:rPr lang="en-US" sz="2800" u="sng" dirty="0" err="1" smtClean="0">
                <a:cs typeface="Courier New" pitchFamily="49" charset="0"/>
              </a:rPr>
              <a:t>Limitações</a:t>
            </a:r>
            <a:endParaRPr lang="en-US" sz="2800" dirty="0" smtClean="0">
              <a:cs typeface="Courier New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Difícil</a:t>
            </a:r>
            <a:r>
              <a:rPr lang="en-US" dirty="0" smtClean="0">
                <a:cs typeface="Courier New" pitchFamily="49" charset="0"/>
              </a:rPr>
              <a:t> saber </a:t>
            </a:r>
            <a:r>
              <a:rPr lang="en-US" dirty="0" err="1" smtClean="0">
                <a:cs typeface="Courier New" pitchFamily="49" charset="0"/>
              </a:rPr>
              <a:t>exatamente</a:t>
            </a:r>
            <a:r>
              <a:rPr lang="en-US" dirty="0" smtClean="0">
                <a:cs typeface="Courier New" pitchFamily="49" charset="0"/>
              </a:rPr>
              <a:t> o </a:t>
            </a:r>
            <a:r>
              <a:rPr lang="en-US" dirty="0" err="1" smtClean="0">
                <a:cs typeface="Courier New" pitchFamily="49" charset="0"/>
              </a:rPr>
              <a:t>que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avaliar</a:t>
            </a:r>
            <a:r>
              <a:rPr lang="en-US" dirty="0" smtClean="0">
                <a:cs typeface="Courier New" pitchFamily="49" charset="0"/>
              </a:rPr>
              <a:t> e </a:t>
            </a:r>
            <a:r>
              <a:rPr lang="en-US" dirty="0" err="1" smtClean="0">
                <a:cs typeface="Courier New" pitchFamily="49" charset="0"/>
              </a:rPr>
              <a:t>qual</a:t>
            </a:r>
            <a:r>
              <a:rPr lang="en-US" dirty="0" smtClean="0">
                <a:cs typeface="Courier New" pitchFamily="49" charset="0"/>
              </a:rPr>
              <a:t> valor </a:t>
            </a:r>
            <a:r>
              <a:rPr lang="en-US" dirty="0" err="1" smtClean="0">
                <a:cs typeface="Courier New" pitchFamily="49" charset="0"/>
              </a:rPr>
              <a:t>indica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uma</a:t>
            </a:r>
            <a:r>
              <a:rPr lang="en-US" dirty="0" smtClean="0">
                <a:cs typeface="Courier New" pitchFamily="49" charset="0"/>
              </a:rPr>
              <a:t> performance boa </a:t>
            </a:r>
            <a:r>
              <a:rPr lang="en-US" dirty="0" err="1" smtClean="0">
                <a:cs typeface="Courier New" pitchFamily="49" charset="0"/>
              </a:rPr>
              <a:t>ou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ruim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Não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oferece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uma</a:t>
            </a:r>
            <a:r>
              <a:rPr lang="en-US" dirty="0" smtClean="0">
                <a:cs typeface="Courier New" pitchFamily="49" charset="0"/>
              </a:rPr>
              <a:t> boa </a:t>
            </a:r>
            <a:r>
              <a:rPr lang="en-US" dirty="0" err="1" smtClean="0">
                <a:cs typeface="Courier New" pitchFamily="49" charset="0"/>
              </a:rPr>
              <a:t>causa</a:t>
            </a:r>
            <a:r>
              <a:rPr lang="en-US" dirty="0" smtClean="0">
                <a:cs typeface="Courier New" pitchFamily="49" charset="0"/>
              </a:rPr>
              <a:t> de </a:t>
            </a:r>
            <a:r>
              <a:rPr lang="en-US" dirty="0" err="1" smtClean="0">
                <a:cs typeface="Courier New" pitchFamily="49" charset="0"/>
              </a:rPr>
              <a:t>análise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temos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apenas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informações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sobre</a:t>
            </a:r>
            <a:r>
              <a:rPr lang="en-US" dirty="0" smtClean="0">
                <a:cs typeface="Courier New" pitchFamily="49" charset="0"/>
              </a:rPr>
              <a:t> o </a:t>
            </a:r>
            <a:r>
              <a:rPr lang="en-US" dirty="0" err="1" smtClean="0">
                <a:cs typeface="Courier New" pitchFamily="49" charset="0"/>
              </a:rPr>
              <a:t>consumo</a:t>
            </a:r>
            <a:r>
              <a:rPr lang="en-US" dirty="0" smtClean="0">
                <a:cs typeface="Courier New" pitchFamily="49" charset="0"/>
              </a:rPr>
              <a:t> de </a:t>
            </a:r>
            <a:r>
              <a:rPr lang="en-US" dirty="0" err="1" smtClean="0">
                <a:cs typeface="Courier New" pitchFamily="49" charset="0"/>
              </a:rPr>
              <a:t>recursos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08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Perfmon</a:t>
            </a:r>
            <a:r>
              <a:rPr lang="en-US" dirty="0" smtClean="0"/>
              <a:t>-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Chaves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 smtClean="0"/>
              <a:t>  |  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972473"/>
              </p:ext>
            </p:extLst>
          </p:nvPr>
        </p:nvGraphicFramePr>
        <p:xfrm>
          <a:off x="546100" y="1467673"/>
          <a:ext cx="8407400" cy="4005365"/>
        </p:xfrm>
        <a:graphic>
          <a:graphicData uri="http://schemas.openxmlformats.org/drawingml/2006/table">
            <a:tbl>
              <a:tblPr firstRow="1" bandRow="1"/>
              <a:tblGrid>
                <a:gridCol w="1863436"/>
                <a:gridCol w="1607128"/>
                <a:gridCol w="1184262"/>
                <a:gridCol w="3752574"/>
              </a:tblGrid>
              <a:tr h="564417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US" sz="28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+mn-ea"/>
                          <a:cs typeface="+mn-cs"/>
                        </a:rPr>
                        <a:t>Operacional</a:t>
                      </a:r>
                      <a:endParaRPr lang="en-US" sz="28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0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9841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Contado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Valor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50000"/>
                      </a:srgbClr>
                    </a:solidFill>
                  </a:tcPr>
                </a:tc>
              </a:tr>
              <a:tr h="6308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% Processor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&lt;= 80%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Percentual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CPU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atualmente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uso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Quanto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maior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ele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estiver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maior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daley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usuários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8964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% Privilege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&lt;30% do 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% Processor Time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Quantidade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tempo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gasto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executando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comandos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do Kernel,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exemplo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baseline="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requisições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IO do SQL Server.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8964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Process(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sqlservr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% Processor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 80%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Percentual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 tempo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gasto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com o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do SQL Server</a:t>
                      </a:r>
                      <a:r>
                        <a:rPr lang="en-US" sz="1400" kern="1200" baseline="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  <a:tr h="5041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Processor Queue Length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 12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CPU é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 8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melhor</a:t>
                      </a:r>
                      <a:r>
                        <a:rPr lang="en-US" sz="1400" kern="12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&lt; 4 </a:t>
                      </a:r>
                      <a:r>
                        <a:rPr lang="en-US" sz="1400" kern="1200" dirty="0" err="1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ótimo</a:t>
                      </a:r>
                      <a:endParaRPr lang="en-US" sz="1400" kern="12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9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93E4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553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9773</TotalTime>
  <Words>1454</Words>
  <Application>Microsoft Office PowerPoint</Application>
  <PresentationFormat>On-screen Show (4:3)</PresentationFormat>
  <Paragraphs>265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Office Theme</vt:lpstr>
      <vt:lpstr>Troubleshooting for Microsoft SQL Server 2005/2008/2012</vt:lpstr>
      <vt:lpstr>Quem sou Eu?</vt:lpstr>
      <vt:lpstr>Agenda</vt:lpstr>
      <vt:lpstr>Por onde começar?</vt:lpstr>
      <vt:lpstr>Error Logs</vt:lpstr>
      <vt:lpstr>Error Logs – Event Viewer</vt:lpstr>
      <vt:lpstr>Error Logs – SQL Server Error Log</vt:lpstr>
      <vt:lpstr>Performance Monitor (Perfmon)</vt:lpstr>
      <vt:lpstr>Perfmon- Alguns Valores Chaves</vt:lpstr>
      <vt:lpstr>Perfmon- Alguns Valores Chaves</vt:lpstr>
      <vt:lpstr>Perfmon- Alguns Valores Chaves</vt:lpstr>
      <vt:lpstr>SQL Profiler</vt:lpstr>
      <vt:lpstr>SQL Profiler</vt:lpstr>
      <vt:lpstr>Server-side traces</vt:lpstr>
      <vt:lpstr>Dynamic Management Views (DMV)</vt:lpstr>
      <vt:lpstr>Dynamic Management Views (DMV)</vt:lpstr>
      <vt:lpstr>Solucionando Problemas</vt:lpstr>
      <vt:lpstr>Plano de Execução: O que nos diz?</vt:lpstr>
      <vt:lpstr>Tipos de Plano de Execução</vt:lpstr>
      <vt:lpstr>Comandos: Plano de Execução Texto</vt:lpstr>
      <vt:lpstr>Diferença entre os Comandos</vt:lpstr>
      <vt:lpstr>Comandos Adicionais</vt:lpstr>
      <vt:lpstr>Comandos Adicionais</vt:lpstr>
      <vt:lpstr>Checklist Básico</vt:lpstr>
      <vt:lpstr>Dúvidas?</vt:lpstr>
      <vt:lpstr>Patrocinadores</vt:lpstr>
      <vt:lpstr>Obrigado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Nilton Pinheiro</cp:lastModifiedBy>
  <cp:revision>221</cp:revision>
  <dcterms:created xsi:type="dcterms:W3CDTF">2011-08-19T20:30:49Z</dcterms:created>
  <dcterms:modified xsi:type="dcterms:W3CDTF">2013-08-30T20:39:08Z</dcterms:modified>
</cp:coreProperties>
</file>