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5"/>
  </p:notesMasterIdLst>
  <p:sldIdLst>
    <p:sldId id="315" r:id="rId5"/>
    <p:sldId id="360" r:id="rId6"/>
    <p:sldId id="300" r:id="rId7"/>
    <p:sldId id="432" r:id="rId8"/>
    <p:sldId id="364" r:id="rId9"/>
    <p:sldId id="423" r:id="rId10"/>
    <p:sldId id="433" r:id="rId11"/>
    <p:sldId id="424" r:id="rId12"/>
    <p:sldId id="434" r:id="rId13"/>
    <p:sldId id="272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0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3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6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2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24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7353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3: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soluções de processamento de linguagem natural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10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Classificação personalizada e extração de entidade nomeada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2BC4B2-01FF-2CBB-514D-153178202269}"/>
              </a:ext>
            </a:extLst>
          </p:cNvPr>
          <p:cNvSpPr/>
          <p:nvPr/>
        </p:nvSpPr>
        <p:spPr bwMode="auto">
          <a:xfrm>
            <a:off x="587236" y="1652973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C393-58D8-3680-2E3D-EF83F02207E8}"/>
              </a:ext>
            </a:extLst>
          </p:cNvPr>
          <p:cNvSpPr txBox="1"/>
          <p:nvPr/>
        </p:nvSpPr>
        <p:spPr>
          <a:xfrm>
            <a:off x="1182029" y="1607487"/>
            <a:ext cx="7148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Rotular documentos, treinar e implantar modelos para classificação personalizada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D8B74-E020-F5C9-85FA-5421815E03BA}"/>
              </a:ext>
            </a:extLst>
          </p:cNvPr>
          <p:cNvSpPr/>
          <p:nvPr/>
        </p:nvSpPr>
        <p:spPr bwMode="auto">
          <a:xfrm>
            <a:off x="565525" y="2430269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6E05B-EB0F-A6B3-CA8B-16F44397B245}"/>
              </a:ext>
            </a:extLst>
          </p:cNvPr>
          <p:cNvSpPr txBox="1"/>
          <p:nvPr/>
        </p:nvSpPr>
        <p:spPr>
          <a:xfrm>
            <a:off x="1182029" y="2406428"/>
            <a:ext cx="72410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Entender o desempenho do modelo e ver onde melhorar o seu modelo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CAD50-D476-2820-F4BB-9CE873BC5A34}"/>
              </a:ext>
            </a:extLst>
          </p:cNvPr>
          <p:cNvSpPr/>
          <p:nvPr/>
        </p:nvSpPr>
        <p:spPr bwMode="auto">
          <a:xfrm>
            <a:off x="587236" y="3238857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93B75-F389-359B-C71E-9761A134DF87}"/>
              </a:ext>
            </a:extLst>
          </p:cNvPr>
          <p:cNvSpPr txBox="1"/>
          <p:nvPr/>
        </p:nvSpPr>
        <p:spPr>
          <a:xfrm>
            <a:off x="1182029" y="3302306"/>
            <a:ext cx="6972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Usar o modelo personalizado em um aplicativo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Classificação personalizada de textos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A53C3DF-C495-5F5C-C8CD-F0E8EEA5E750}"/>
              </a:ext>
            </a:extLst>
          </p:cNvPr>
          <p:cNvSpPr txBox="1"/>
          <p:nvPr/>
        </p:nvSpPr>
        <p:spPr>
          <a:xfrm>
            <a:off x="470685" y="1742003"/>
            <a:ext cx="7542914" cy="307776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Atribuir etiquetas personalizadas a documentos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Conectar-se a documentos no Azure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Definir rótulos de classe para atribuir aos seus documentos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Documentos de rótulos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Treinar seu modelo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Chame seu modelo por meio da API de linguagem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Especificar o nome do projeto e da implantação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Podem ser projetos de rótulo único ou de vários rótulos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742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Classificação personalizada de textos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Placeholder 4" descr="A screenshot of language studio labeling page">
            <a:extLst>
              <a:ext uri="{FF2B5EF4-FFF2-40B4-BE49-F238E27FC236}">
                <a16:creationId xmlns:a16="http://schemas.microsoft.com/office/drawing/2014/main" id="{7B8ED014-BAAE-5B10-8EA2-10A1267D61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85" b="1285"/>
          <a:stretch>
            <a:fillRect/>
          </a:stretch>
        </p:blipFill>
        <p:spPr>
          <a:xfrm>
            <a:off x="493728" y="1782635"/>
            <a:ext cx="7405814" cy="2832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EBB532B-3454-67A0-65CE-ED3D29A9E959}"/>
              </a:ext>
            </a:extLst>
          </p:cNvPr>
          <p:cNvSpPr/>
          <p:nvPr/>
        </p:nvSpPr>
        <p:spPr bwMode="auto">
          <a:xfrm>
            <a:off x="6507830" y="3084811"/>
            <a:ext cx="1919520" cy="492443"/>
          </a:xfrm>
          <a:prstGeom prst="wedgeRectCallout">
            <a:avLst>
              <a:gd name="adj1" fmla="val -71253"/>
              <a:gd name="adj2" fmla="val -115131"/>
            </a:avLst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0" i="0" strike="noStrike" cap="none" baseline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Adicionar outras classes</a:t>
            </a:r>
          </a:p>
        </p:txBody>
      </p:sp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Reconhecimento de Entidade Nomeada personalizado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456284" y="1878052"/>
            <a:ext cx="8374849" cy="270843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Atribuir etiquetas personalizadas a entidades nos seus documentos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Conectar-se a documentos no Azure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Definir rótulos de entidade para atribuir aos seus documentos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Rotular documentos de forma completa e consistente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Treinar seu modelo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Chame seu modelo por meio da API de linguagem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Especificar o nome do projeto e da implantação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725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Reconhecimento de Entidade Nomeada personalizado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Screenshot of custom named entity recognition labeling.">
            <a:extLst>
              <a:ext uri="{FF2B5EF4-FFF2-40B4-BE49-F238E27FC236}">
                <a16:creationId xmlns:a16="http://schemas.microsoft.com/office/drawing/2014/main" id="{613EBB5B-1F30-B17E-8AD1-8FB38E971A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80"/>
          <a:stretch>
            <a:fillRect/>
          </a:stretch>
        </p:blipFill>
        <p:spPr>
          <a:xfrm>
            <a:off x="659137" y="1802949"/>
            <a:ext cx="7023263" cy="317527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0FBF6DE-676B-EAE7-3710-B6B7C96CCF49}"/>
              </a:ext>
            </a:extLst>
          </p:cNvPr>
          <p:cNvSpPr/>
          <p:nvPr/>
        </p:nvSpPr>
        <p:spPr bwMode="auto">
          <a:xfrm>
            <a:off x="6039664" y="3293611"/>
            <a:ext cx="1919520" cy="492443"/>
          </a:xfrm>
          <a:prstGeom prst="wedgeRectCallout">
            <a:avLst>
              <a:gd name="adj1" fmla="val -71253"/>
              <a:gd name="adj2" fmla="val -115131"/>
            </a:avLst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0" i="0" strike="noStrike" cap="none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Adicionar outras entidades</a:t>
            </a:r>
          </a:p>
        </p:txBody>
      </p:sp>
    </p:spTree>
    <p:extLst>
      <p:ext uri="{BB962C8B-B14F-4D97-AF65-F5344CB8AC3E}">
        <p14:creationId xmlns:p14="http://schemas.microsoft.com/office/powerpoint/2010/main" val="33246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Revisar e melhorar um modelo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Graphic 3" descr="Badge 1 with solid fill">
            <a:extLst>
              <a:ext uri="{FF2B5EF4-FFF2-40B4-BE49-F238E27FC236}">
                <a16:creationId xmlns:a16="http://schemas.microsoft.com/office/drawing/2014/main" id="{4DAACA03-5224-CBA1-6E77-DBC9F78A9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25" y="1556332"/>
            <a:ext cx="442852" cy="4428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50AF57-6DD0-D2C3-68CD-815E1787F0A8}"/>
              </a:ext>
            </a:extLst>
          </p:cNvPr>
          <p:cNvSpPr txBox="1"/>
          <p:nvPr/>
        </p:nvSpPr>
        <p:spPr>
          <a:xfrm>
            <a:off x="1063802" y="1586957"/>
            <a:ext cx="66203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SzTx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Treinar um modelo para ensinar rótulos ou entidades</a:t>
            </a:r>
          </a:p>
        </p:txBody>
      </p:sp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AAD05212-E07A-D70E-45DA-B88D72412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25" y="2162276"/>
            <a:ext cx="442852" cy="4428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5013A0-514E-FA66-6F74-6F7723B95153}"/>
              </a:ext>
            </a:extLst>
          </p:cNvPr>
          <p:cNvSpPr txBox="1"/>
          <p:nvPr/>
        </p:nvSpPr>
        <p:spPr>
          <a:xfrm>
            <a:off x="1063802" y="2078396"/>
            <a:ext cx="675697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SzTx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Revisar o desempenho do modelo para determinar como melhorar o desempenho, incluindo </a:t>
            </a:r>
            <a:b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</a:b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a matriz de confusão</a:t>
            </a:r>
          </a:p>
        </p:txBody>
      </p:sp>
      <p:pic>
        <p:nvPicPr>
          <p:cNvPr id="9" name="Graphic 8" descr="Badge 3 with solid fill">
            <a:extLst>
              <a:ext uri="{FF2B5EF4-FFF2-40B4-BE49-F238E27FC236}">
                <a16:creationId xmlns:a16="http://schemas.microsoft.com/office/drawing/2014/main" id="{9EA26737-3F58-5DA0-D466-4FFC9BC4B6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525" y="3301007"/>
            <a:ext cx="442852" cy="4428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B06F64-6553-6181-2B5B-F195BF3BEA79}"/>
              </a:ext>
            </a:extLst>
          </p:cNvPr>
          <p:cNvSpPr txBox="1"/>
          <p:nvPr/>
        </p:nvSpPr>
        <p:spPr>
          <a:xfrm>
            <a:off x="1063802" y="3301007"/>
            <a:ext cx="661634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SzTx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Determinar quais casos precisam ser adicionados aos seus dados de treinamento</a:t>
            </a:r>
          </a:p>
        </p:txBody>
      </p:sp>
      <p:pic>
        <p:nvPicPr>
          <p:cNvPr id="11" name="Graphic 10" descr="Badge 4 with solid fill">
            <a:extLst>
              <a:ext uri="{FF2B5EF4-FFF2-40B4-BE49-F238E27FC236}">
                <a16:creationId xmlns:a16="http://schemas.microsoft.com/office/drawing/2014/main" id="{39470AA2-B781-B435-53BC-332F136FA7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376" y="4255200"/>
            <a:ext cx="442852" cy="44285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E8A9A0-230E-BED9-AF71-9F76CCD108AB}"/>
              </a:ext>
            </a:extLst>
          </p:cNvPr>
          <p:cNvSpPr txBox="1"/>
          <p:nvPr/>
        </p:nvSpPr>
        <p:spPr>
          <a:xfrm>
            <a:off x="1063802" y="4207987"/>
            <a:ext cx="635617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SzTx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Retreine o seu modelo com novos dados incluídos e repita conforme necessário</a:t>
            </a:r>
          </a:p>
        </p:txBody>
      </p:sp>
    </p:spTree>
    <p:extLst>
      <p:ext uri="{BB962C8B-B14F-4D97-AF65-F5344CB8AC3E}">
        <p14:creationId xmlns:p14="http://schemas.microsoft.com/office/powerpoint/2010/main" val="14256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Revisar e melhorar um modelo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A screen shot of model training metrics in Language studio.">
            <a:extLst>
              <a:ext uri="{FF2B5EF4-FFF2-40B4-BE49-F238E27FC236}">
                <a16:creationId xmlns:a16="http://schemas.microsoft.com/office/drawing/2014/main" id="{9BBED562-719E-49D3-8B7B-628865CD27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027"/>
          <a:stretch>
            <a:fillRect/>
          </a:stretch>
        </p:blipFill>
        <p:spPr>
          <a:xfrm>
            <a:off x="498195" y="1742003"/>
            <a:ext cx="7531282" cy="24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9CEDB48-4034-4278-889B-B223E2C5A05A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290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 Light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77</cp:revision>
  <dcterms:modified xsi:type="dcterms:W3CDTF">2024-08-29T20:19:16Z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