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9"/>
  </p:notesMasterIdLst>
  <p:sldIdLst>
    <p:sldId id="315" r:id="rId5"/>
    <p:sldId id="360" r:id="rId6"/>
    <p:sldId id="300" r:id="rId7"/>
    <p:sldId id="364" r:id="rId8"/>
    <p:sldId id="385" r:id="rId9"/>
    <p:sldId id="386" r:id="rId10"/>
    <p:sldId id="388" r:id="rId11"/>
    <p:sldId id="380" r:id="rId12"/>
    <p:sldId id="387" r:id="rId13"/>
    <p:sldId id="389" r:id="rId14"/>
    <p:sldId id="381" r:id="rId15"/>
    <p:sldId id="390" r:id="rId16"/>
    <p:sldId id="391" r:id="rId17"/>
    <p:sldId id="272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  <p:embeddedFont>
      <p:font typeface="Segoe UI Semibold" panose="020B0702040204020203" pitchFamily="3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510" autoAdjust="0"/>
  </p:normalViewPr>
  <p:slideViewPr>
    <p:cSldViewPr snapToGrid="0">
      <p:cViewPr varScale="1">
        <p:scale>
          <a:sx n="133" d="100"/>
          <a:sy n="133" d="100"/>
        </p:scale>
        <p:origin x="25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11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08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844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74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4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1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74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2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4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572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67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74967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AI-102: Criação e Implementação de uma Solução de IA do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64900"/>
            <a:ext cx="765576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à IA e IA no Azure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Monitorar a atividade dos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light" title="Icon of a lightbulb">
            <a:extLst>
              <a:ext uri="{FF2B5EF4-FFF2-40B4-BE49-F238E27FC236}">
                <a16:creationId xmlns:a16="http://schemas.microsoft.com/office/drawing/2014/main" id="{C4BF57DC-E730-20C5-0031-797834E5CA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3293" y="1978908"/>
            <a:ext cx="308108" cy="457434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B5DC572-FE1A-56C6-F44D-AC69EBD824EA}"/>
              </a:ext>
            </a:extLst>
          </p:cNvPr>
          <p:cNvSpPr txBox="1">
            <a:spLocks/>
          </p:cNvSpPr>
          <p:nvPr/>
        </p:nvSpPr>
        <p:spPr>
          <a:xfrm>
            <a:off x="1109076" y="2131664"/>
            <a:ext cx="2651760" cy="276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000000"/>
                </a:solidFill>
                <a:ea typeface="Segoe UI Semibold"/>
                <a:cs typeface="Segoe UI Semibold"/>
              </a:rPr>
              <a:t>Logs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5E26261-6587-E229-F981-7FBBBE479C99}"/>
              </a:ext>
            </a:extLst>
          </p:cNvPr>
          <p:cNvSpPr txBox="1">
            <a:spLocks/>
          </p:cNvSpPr>
          <p:nvPr/>
        </p:nvSpPr>
        <p:spPr>
          <a:xfrm>
            <a:off x="446277" y="2571750"/>
            <a:ext cx="7825565" cy="2816156"/>
          </a:xfrm>
          <a:prstGeom prst="rect">
            <a:avLst/>
          </a:prstGeom>
        </p:spPr>
        <p:txBody>
          <a:bodyPr lIns="91440" r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Os logs contêm informações com carimbo de data/hora sobre as alterações feitas nos recursos.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Os dados de log são organizados em registro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Os logs podem incluir valores numéricos, mas a maioria inclui dados de texto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O tipo mais comum de entrada de log registra um evento</a:t>
            </a:r>
          </a:p>
        </p:txBody>
      </p:sp>
    </p:spTree>
    <p:extLst>
      <p:ext uri="{BB962C8B-B14F-4D97-AF65-F5344CB8AC3E}">
        <p14:creationId xmlns:p14="http://schemas.microsoft.com/office/powerpoint/2010/main" val="8976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Contêineres e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B357FA6-B347-1E89-9D5C-6B7E623D83AB}"/>
              </a:ext>
            </a:extLst>
          </p:cNvPr>
          <p:cNvSpPr txBox="1"/>
          <p:nvPr/>
        </p:nvSpPr>
        <p:spPr>
          <a:xfrm>
            <a:off x="525738" y="1856751"/>
            <a:ext cx="7500662" cy="252376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Tx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As imagens de contêiner estão disponíveis para APIs de serviços de IA do Azure usadas com frequência</a:t>
            </a:r>
          </a:p>
          <a:p>
            <a:pPr marL="342900" lvl="1" indent="-2286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Implantar contêineres em:</a:t>
            </a:r>
          </a:p>
          <a:p>
            <a:pPr marL="342900" lvl="1" indent="-2286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Hosts locais do Docker</a:t>
            </a:r>
          </a:p>
          <a:p>
            <a:pPr marL="342900" lvl="1" indent="-2286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Instâncias de Contêiner do Azure</a:t>
            </a:r>
          </a:p>
          <a:p>
            <a:pPr marL="342900" lvl="1" indent="-2286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Clusters dos Serviços de Kubernetes do Azure</a:t>
            </a:r>
          </a:p>
        </p:txBody>
      </p:sp>
    </p:spTree>
    <p:extLst>
      <p:ext uri="{BB962C8B-B14F-4D97-AF65-F5344CB8AC3E}">
        <p14:creationId xmlns:p14="http://schemas.microsoft.com/office/powerpoint/2010/main" val="312215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Contêineres e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B357FA6-B347-1E89-9D5C-6B7E623D83AB}"/>
              </a:ext>
            </a:extLst>
          </p:cNvPr>
          <p:cNvSpPr txBox="1"/>
          <p:nvPr/>
        </p:nvSpPr>
        <p:spPr>
          <a:xfrm>
            <a:off x="525738" y="1856751"/>
            <a:ext cx="7500662" cy="229293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Permite mais controle sobre os dados enviados para o ponto de extremidade público do serviço de IA do Azure</a:t>
            </a:r>
          </a:p>
          <a:p>
            <a:pPr marL="342900" lvl="1" indent="-2286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Um recurso de serviços de IA do Azure</a:t>
            </a:r>
            <a:br>
              <a:rPr sz="2400" dirty="0"/>
            </a:b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ainda é necessário e o contêiner</a:t>
            </a:r>
            <a:br>
              <a:rPr sz="2400" dirty="0"/>
            </a:b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deve se comunicar com ele para enviar dados de cobrança</a:t>
            </a:r>
          </a:p>
        </p:txBody>
      </p:sp>
    </p:spTree>
    <p:extLst>
      <p:ext uri="{BB962C8B-B14F-4D97-AF65-F5344CB8AC3E}">
        <p14:creationId xmlns:p14="http://schemas.microsoft.com/office/powerpoint/2010/main" val="3920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Contêineres e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50FD9F-8060-A98C-3870-8175EA95F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221" y="1632947"/>
            <a:ext cx="4960179" cy="341191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5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463925" y="2571750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914400" eaLnBrk="1" fontAlgn="auto" latinLnBrk="0" hangingPunct="1">
              <a:lnSpc>
                <a:spcPct val="115000"/>
              </a:lnSpc>
              <a:buSzPts val="3200"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Final do 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Tópico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14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Usar os Serviços de IA do Azure para aplicativos empresariais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20220D4-EB52-E36D-31D1-CBE3565E189E}"/>
              </a:ext>
            </a:extLst>
          </p:cNvPr>
          <p:cNvSpPr/>
          <p:nvPr/>
        </p:nvSpPr>
        <p:spPr bwMode="auto">
          <a:xfrm>
            <a:off x="624243" y="1739601"/>
            <a:ext cx="557786" cy="557786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pt-BR" sz="2800" b="1" i="0" strike="noStrike" cap="none" baseline="0">
                <a:solidFill>
                  <a:srgbClr val="FFFFFF"/>
                </a:solidFill>
                <a:effectLst/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C48E6-BFB2-F680-8965-04E8016BF4BF}"/>
              </a:ext>
            </a:extLst>
          </p:cNvPr>
          <p:cNvSpPr txBox="1"/>
          <p:nvPr/>
        </p:nvSpPr>
        <p:spPr>
          <a:xfrm>
            <a:off x="1373770" y="1664218"/>
            <a:ext cx="72086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Considere e gerencie a autenticação e a segurança de rede para os serviços de IA do Azure.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A57331-8478-E2B8-00E6-CE9076054974}"/>
              </a:ext>
            </a:extLst>
          </p:cNvPr>
          <p:cNvSpPr/>
          <p:nvPr/>
        </p:nvSpPr>
        <p:spPr bwMode="auto">
          <a:xfrm>
            <a:off x="624243" y="2611701"/>
            <a:ext cx="557786" cy="557786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pt-BR" sz="2800" b="1" i="0" strike="noStrike" cap="none" baseline="0">
                <a:solidFill>
                  <a:srgbClr val="FFFFFF"/>
                </a:solidFill>
                <a:effectLst/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34F63-BC12-DE3A-956E-382E18C20053}"/>
              </a:ext>
            </a:extLst>
          </p:cNvPr>
          <p:cNvSpPr txBox="1"/>
          <p:nvPr/>
        </p:nvSpPr>
        <p:spPr>
          <a:xfrm>
            <a:off x="1373770" y="2586776"/>
            <a:ext cx="6746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Gerencie custos, exiba métricas e gerencie alertas e logs de diagnóstico.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A0CC0F-043C-391E-4293-B76ABF15F9CD}"/>
              </a:ext>
            </a:extLst>
          </p:cNvPr>
          <p:cNvSpPr/>
          <p:nvPr/>
        </p:nvSpPr>
        <p:spPr bwMode="auto">
          <a:xfrm>
            <a:off x="624243" y="3428038"/>
            <a:ext cx="557786" cy="557786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pt-BR" sz="2800" b="1" i="0" strike="noStrike" cap="none" baseline="0">
                <a:solidFill>
                  <a:srgbClr val="FFFFFF"/>
                </a:solidFill>
                <a:effectLst/>
                <a:latin typeface="Segoe UI"/>
                <a:ea typeface="Segoe UI"/>
                <a:cs typeface="Segoe UI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D2078-C798-E045-3268-6994CD6DD2F1}"/>
              </a:ext>
            </a:extLst>
          </p:cNvPr>
          <p:cNvSpPr txBox="1"/>
          <p:nvPr/>
        </p:nvSpPr>
        <p:spPr>
          <a:xfrm>
            <a:off x="1373770" y="3349387"/>
            <a:ext cx="6629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Implante para proteger contêineres e consumir serviços de IA do Azure de contêineres.</a:t>
            </a:r>
          </a:p>
        </p:txBody>
      </p:sp>
    </p:spTree>
    <p:extLst>
      <p:ext uri="{BB962C8B-B14F-4D97-AF65-F5344CB8AC3E}">
        <p14:creationId xmlns:p14="http://schemas.microsoft.com/office/powerpoint/2010/main" val="3543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Considerações sobre segurança dos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549886" y="2106386"/>
            <a:ext cx="7468700" cy="155427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Tx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Regenerar chaves regularmente para proteger o acesso</a:t>
            </a:r>
          </a:p>
          <a:p>
            <a:pPr marL="342900" lvl="1" indent="-228600">
              <a:spcBef>
                <a:spcPct val="0"/>
              </a:spcBef>
              <a:spcAft>
                <a:spcPts val="1200"/>
              </a:spcAft>
              <a:buSzTx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Para evitar a interrupção do serviço, alterne os aplicativos para usar a chave 2 antes de regenerar a chave 1; e vice-versa</a:t>
            </a:r>
          </a:p>
        </p:txBody>
      </p:sp>
    </p:spTree>
    <p:extLst>
      <p:ext uri="{BB962C8B-B14F-4D97-AF65-F5344CB8AC3E}">
        <p14:creationId xmlns:p14="http://schemas.microsoft.com/office/powerpoint/2010/main" val="3409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Considerações sobre segurança dos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549886" y="2106386"/>
            <a:ext cx="7468700" cy="192360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Considere proteger chaves armazenando-as no Azure Key Vault</a:t>
            </a:r>
          </a:p>
          <a:p>
            <a:pPr marL="342900" lvl="1" indent="-2286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Os aplicativos podem usar uma entidade de serviço como uma identidade gerenciada para recuperar chaves do Key Vault</a:t>
            </a:r>
          </a:p>
        </p:txBody>
      </p:sp>
    </p:spTree>
    <p:extLst>
      <p:ext uri="{BB962C8B-B14F-4D97-AF65-F5344CB8AC3E}">
        <p14:creationId xmlns:p14="http://schemas.microsoft.com/office/powerpoint/2010/main" val="2131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Considerações sobre segurança dos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5201B1-33A6-5802-D405-EDCC44285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267" y="1901445"/>
            <a:ext cx="3985465" cy="29877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060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Monitorar a atividade dos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Alarm_2" title="Icon of a bell with three signal lines coming out of it">
            <a:extLst>
              <a:ext uri="{FF2B5EF4-FFF2-40B4-BE49-F238E27FC236}">
                <a16:creationId xmlns:a16="http://schemas.microsoft.com/office/drawing/2014/main" id="{E35A7453-99C6-8321-ED8B-A1FBADA53E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528" y="2044279"/>
            <a:ext cx="394287" cy="389019"/>
          </a:xfrm>
          <a:custGeom>
            <a:avLst/>
            <a:gdLst>
              <a:gd name="T0" fmla="*/ 200 w 338"/>
              <a:gd name="T1" fmla="*/ 283 h 333"/>
              <a:gd name="T2" fmla="*/ 151 w 338"/>
              <a:gd name="T3" fmla="*/ 333 h 333"/>
              <a:gd name="T4" fmla="*/ 101 w 338"/>
              <a:gd name="T5" fmla="*/ 283 h 333"/>
              <a:gd name="T6" fmla="*/ 262 w 338"/>
              <a:gd name="T7" fmla="*/ 198 h 333"/>
              <a:gd name="T8" fmla="*/ 262 w 338"/>
              <a:gd name="T9" fmla="*/ 283 h 333"/>
              <a:gd name="T10" fmla="*/ 213 w 338"/>
              <a:gd name="T11" fmla="*/ 27 h 333"/>
              <a:gd name="T12" fmla="*/ 151 w 338"/>
              <a:gd name="T13" fmla="*/ 8 h 333"/>
              <a:gd name="T14" fmla="*/ 39 w 338"/>
              <a:gd name="T15" fmla="*/ 119 h 333"/>
              <a:gd name="T16" fmla="*/ 39 w 338"/>
              <a:gd name="T17" fmla="*/ 282 h 333"/>
              <a:gd name="T18" fmla="*/ 0 w 338"/>
              <a:gd name="T19" fmla="*/ 283 h 333"/>
              <a:gd name="T20" fmla="*/ 298 w 338"/>
              <a:gd name="T21" fmla="*/ 283 h 333"/>
              <a:gd name="T22" fmla="*/ 205 w 338"/>
              <a:gd name="T23" fmla="*/ 145 h 333"/>
              <a:gd name="T24" fmla="*/ 222 w 338"/>
              <a:gd name="T25" fmla="*/ 105 h 333"/>
              <a:gd name="T26" fmla="*/ 205 w 338"/>
              <a:gd name="T27" fmla="*/ 66 h 333"/>
              <a:gd name="T28" fmla="*/ 253 w 338"/>
              <a:gd name="T29" fmla="*/ 177 h 333"/>
              <a:gd name="T30" fmla="*/ 279 w 338"/>
              <a:gd name="T31" fmla="*/ 105 h 333"/>
              <a:gd name="T32" fmla="*/ 252 w 338"/>
              <a:gd name="T33" fmla="*/ 33 h 333"/>
              <a:gd name="T34" fmla="*/ 302 w 338"/>
              <a:gd name="T35" fmla="*/ 211 h 333"/>
              <a:gd name="T36" fmla="*/ 338 w 338"/>
              <a:gd name="T37" fmla="*/ 105 h 333"/>
              <a:gd name="T38" fmla="*/ 302 w 338"/>
              <a:gd name="T3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8" h="333">
                <a:moveTo>
                  <a:pt x="200" y="283"/>
                </a:moveTo>
                <a:cubicBezTo>
                  <a:pt x="200" y="311"/>
                  <a:pt x="178" y="333"/>
                  <a:pt x="151" y="333"/>
                </a:cubicBezTo>
                <a:cubicBezTo>
                  <a:pt x="123" y="333"/>
                  <a:pt x="101" y="311"/>
                  <a:pt x="101" y="283"/>
                </a:cubicBezTo>
                <a:moveTo>
                  <a:pt x="262" y="198"/>
                </a:moveTo>
                <a:cubicBezTo>
                  <a:pt x="262" y="283"/>
                  <a:pt x="262" y="283"/>
                  <a:pt x="262" y="283"/>
                </a:cubicBezTo>
                <a:moveTo>
                  <a:pt x="213" y="27"/>
                </a:moveTo>
                <a:cubicBezTo>
                  <a:pt x="195" y="15"/>
                  <a:pt x="174" y="8"/>
                  <a:pt x="151" y="8"/>
                </a:cubicBezTo>
                <a:cubicBezTo>
                  <a:pt x="89" y="8"/>
                  <a:pt x="39" y="58"/>
                  <a:pt x="39" y="119"/>
                </a:cubicBezTo>
                <a:cubicBezTo>
                  <a:pt x="39" y="282"/>
                  <a:pt x="39" y="282"/>
                  <a:pt x="39" y="282"/>
                </a:cubicBezTo>
                <a:moveTo>
                  <a:pt x="0" y="283"/>
                </a:moveTo>
                <a:cubicBezTo>
                  <a:pt x="298" y="283"/>
                  <a:pt x="298" y="283"/>
                  <a:pt x="298" y="283"/>
                </a:cubicBezTo>
                <a:moveTo>
                  <a:pt x="205" y="145"/>
                </a:moveTo>
                <a:cubicBezTo>
                  <a:pt x="216" y="135"/>
                  <a:pt x="222" y="121"/>
                  <a:pt x="222" y="105"/>
                </a:cubicBezTo>
                <a:cubicBezTo>
                  <a:pt x="222" y="90"/>
                  <a:pt x="215" y="76"/>
                  <a:pt x="205" y="66"/>
                </a:cubicBezTo>
                <a:moveTo>
                  <a:pt x="253" y="177"/>
                </a:moveTo>
                <a:cubicBezTo>
                  <a:pt x="269" y="157"/>
                  <a:pt x="279" y="133"/>
                  <a:pt x="279" y="105"/>
                </a:cubicBezTo>
                <a:cubicBezTo>
                  <a:pt x="279" y="78"/>
                  <a:pt x="269" y="52"/>
                  <a:pt x="252" y="33"/>
                </a:cubicBezTo>
                <a:moveTo>
                  <a:pt x="302" y="211"/>
                </a:moveTo>
                <a:cubicBezTo>
                  <a:pt x="324" y="182"/>
                  <a:pt x="338" y="145"/>
                  <a:pt x="338" y="105"/>
                </a:cubicBezTo>
                <a:cubicBezTo>
                  <a:pt x="338" y="66"/>
                  <a:pt x="324" y="29"/>
                  <a:pt x="302" y="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58C4F0E-9D28-B26A-E4AB-549DF24517E5}"/>
              </a:ext>
            </a:extLst>
          </p:cNvPr>
          <p:cNvSpPr txBox="1">
            <a:spLocks/>
          </p:cNvSpPr>
          <p:nvPr/>
        </p:nvSpPr>
        <p:spPr>
          <a:xfrm>
            <a:off x="1096263" y="2100288"/>
            <a:ext cx="2651760" cy="276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000000"/>
                </a:solidFill>
                <a:ea typeface="Segoe UI Semibold"/>
                <a:cs typeface="Segoe UI Semibold"/>
              </a:rPr>
              <a:t>Alertas</a:t>
            </a:r>
            <a:endParaRPr lang="en-US" sz="2400" b="1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D2DDF4E-68A6-D7E4-3A8B-3640A668ECD1}"/>
              </a:ext>
            </a:extLst>
          </p:cNvPr>
          <p:cNvSpPr txBox="1">
            <a:spLocks/>
          </p:cNvSpPr>
          <p:nvPr/>
        </p:nvSpPr>
        <p:spPr>
          <a:xfrm>
            <a:off x="481036" y="2571750"/>
            <a:ext cx="7521917" cy="2054958"/>
          </a:xfrm>
          <a:prstGeom prst="rect">
            <a:avLst/>
          </a:prstGeom>
        </p:spPr>
        <p:txBody>
          <a:bodyPr lIns="91440" rIns="9144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Esses alertas garantem que a equipe correta saiba quando surgir um problema.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Cada alerta ou notificação disponível no Azure Monitor é o produto de uma regra</a:t>
            </a:r>
          </a:p>
        </p:txBody>
      </p:sp>
    </p:spTree>
    <p:extLst>
      <p:ext uri="{BB962C8B-B14F-4D97-AF65-F5344CB8AC3E}">
        <p14:creationId xmlns:p14="http://schemas.microsoft.com/office/powerpoint/2010/main" val="404401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Monitorar a atividade dos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speedometer_2" title="Icon of a spedometer showing fast speed">
            <a:extLst>
              <a:ext uri="{FF2B5EF4-FFF2-40B4-BE49-F238E27FC236}">
                <a16:creationId xmlns:a16="http://schemas.microsoft.com/office/drawing/2014/main" id="{558A5340-D242-2EDB-FC2F-10C555AF2C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788" y="2024555"/>
            <a:ext cx="421660" cy="421660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49920-346D-F1CD-5E95-688CC6506784}"/>
              </a:ext>
            </a:extLst>
          </p:cNvPr>
          <p:cNvSpPr txBox="1">
            <a:spLocks/>
          </p:cNvSpPr>
          <p:nvPr/>
        </p:nvSpPr>
        <p:spPr>
          <a:xfrm>
            <a:off x="1173477" y="2082985"/>
            <a:ext cx="2651760" cy="30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000000"/>
                </a:solidFill>
                <a:ea typeface="Segoe UI Semibold"/>
                <a:cs typeface="Segoe UI Semibold"/>
              </a:rPr>
              <a:t>Métricas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CC3472-4B43-2CE2-D424-0BC60EA0B724}"/>
              </a:ext>
            </a:extLst>
          </p:cNvPr>
          <p:cNvSpPr txBox="1">
            <a:spLocks/>
          </p:cNvSpPr>
          <p:nvPr/>
        </p:nvSpPr>
        <p:spPr>
          <a:xfrm>
            <a:off x="600788" y="2602813"/>
            <a:ext cx="7394350" cy="2092881"/>
          </a:xfrm>
          <a:prstGeom prst="rect">
            <a:avLst/>
          </a:prstGeom>
        </p:spPr>
        <p:txBody>
          <a:bodyPr lIns="91440" rIns="9144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Métricas são valores numéricos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As métricas são coletadas em intervalos regulares e são úteis para alertas.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As métricas são armazenadas em um banco de dados de série temporal.</a:t>
            </a:r>
          </a:p>
        </p:txBody>
      </p:sp>
    </p:spTree>
    <p:extLst>
      <p:ext uri="{BB962C8B-B14F-4D97-AF65-F5344CB8AC3E}">
        <p14:creationId xmlns:p14="http://schemas.microsoft.com/office/powerpoint/2010/main" val="236776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Monitorar a atividade dos Serviços de IA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Processing_E9F5" title="Icon of two interlocked gears">
            <a:extLst>
              <a:ext uri="{FF2B5EF4-FFF2-40B4-BE49-F238E27FC236}">
                <a16:creationId xmlns:a16="http://schemas.microsoft.com/office/drawing/2014/main" id="{28227803-56ED-6EF6-08D9-4D0A235951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3627" y="2024556"/>
            <a:ext cx="525222" cy="457434"/>
          </a:xfrm>
          <a:custGeom>
            <a:avLst/>
            <a:gdLst>
              <a:gd name="T0" fmla="*/ 924 w 3867"/>
              <a:gd name="T1" fmla="*/ 299 h 3367"/>
              <a:gd name="T2" fmla="*/ 1549 w 3867"/>
              <a:gd name="T3" fmla="*/ 924 h 3367"/>
              <a:gd name="T4" fmla="*/ 924 w 3867"/>
              <a:gd name="T5" fmla="*/ 1549 h 3367"/>
              <a:gd name="T6" fmla="*/ 299 w 3867"/>
              <a:gd name="T7" fmla="*/ 924 h 3367"/>
              <a:gd name="T8" fmla="*/ 924 w 3867"/>
              <a:gd name="T9" fmla="*/ 299 h 3367"/>
              <a:gd name="T10" fmla="*/ 1163 w 3867"/>
              <a:gd name="T11" fmla="*/ 347 h 3367"/>
              <a:gd name="T12" fmla="*/ 1307 w 3867"/>
              <a:gd name="T13" fmla="*/ 0 h 3367"/>
              <a:gd name="T14" fmla="*/ 1501 w 3867"/>
              <a:gd name="T15" fmla="*/ 685 h 3367"/>
              <a:gd name="T16" fmla="*/ 1848 w 3867"/>
              <a:gd name="T17" fmla="*/ 541 h 3367"/>
              <a:gd name="T18" fmla="*/ 1501 w 3867"/>
              <a:gd name="T19" fmla="*/ 1163 h 3367"/>
              <a:gd name="T20" fmla="*/ 1848 w 3867"/>
              <a:gd name="T21" fmla="*/ 1307 h 3367"/>
              <a:gd name="T22" fmla="*/ 1163 w 3867"/>
              <a:gd name="T23" fmla="*/ 1501 h 3367"/>
              <a:gd name="T24" fmla="*/ 1307 w 3867"/>
              <a:gd name="T25" fmla="*/ 1848 h 3367"/>
              <a:gd name="T26" fmla="*/ 685 w 3867"/>
              <a:gd name="T27" fmla="*/ 1501 h 3367"/>
              <a:gd name="T28" fmla="*/ 541 w 3867"/>
              <a:gd name="T29" fmla="*/ 1848 h 3367"/>
              <a:gd name="T30" fmla="*/ 347 w 3867"/>
              <a:gd name="T31" fmla="*/ 1163 h 3367"/>
              <a:gd name="T32" fmla="*/ 0 w 3867"/>
              <a:gd name="T33" fmla="*/ 1307 h 3367"/>
              <a:gd name="T34" fmla="*/ 0 w 3867"/>
              <a:gd name="T35" fmla="*/ 541 h 3367"/>
              <a:gd name="T36" fmla="*/ 347 w 3867"/>
              <a:gd name="T37" fmla="*/ 685 h 3367"/>
              <a:gd name="T38" fmla="*/ 685 w 3867"/>
              <a:gd name="T39" fmla="*/ 347 h 3367"/>
              <a:gd name="T40" fmla="*/ 541 w 3867"/>
              <a:gd name="T41" fmla="*/ 0 h 3367"/>
              <a:gd name="T42" fmla="*/ 2049 w 3867"/>
              <a:gd name="T43" fmla="*/ 2299 h 3367"/>
              <a:gd name="T44" fmla="*/ 2799 w 3867"/>
              <a:gd name="T45" fmla="*/ 3049 h 3367"/>
              <a:gd name="T46" fmla="*/ 3549 w 3867"/>
              <a:gd name="T47" fmla="*/ 2299 h 3367"/>
              <a:gd name="T48" fmla="*/ 2799 w 3867"/>
              <a:gd name="T49" fmla="*/ 1549 h 3367"/>
              <a:gd name="T50" fmla="*/ 2049 w 3867"/>
              <a:gd name="T51" fmla="*/ 2299 h 3367"/>
              <a:gd name="T52" fmla="*/ 2357 w 3867"/>
              <a:gd name="T53" fmla="*/ 1231 h 3367"/>
              <a:gd name="T54" fmla="*/ 2512 w 3867"/>
              <a:gd name="T55" fmla="*/ 1606 h 3367"/>
              <a:gd name="T56" fmla="*/ 2106 w 3867"/>
              <a:gd name="T57" fmla="*/ 2012 h 3367"/>
              <a:gd name="T58" fmla="*/ 1731 w 3867"/>
              <a:gd name="T59" fmla="*/ 1856 h 3367"/>
              <a:gd name="T60" fmla="*/ 2106 w 3867"/>
              <a:gd name="T61" fmla="*/ 2586 h 3367"/>
              <a:gd name="T62" fmla="*/ 1731 w 3867"/>
              <a:gd name="T63" fmla="*/ 2741 h 3367"/>
              <a:gd name="T64" fmla="*/ 2512 w 3867"/>
              <a:gd name="T65" fmla="*/ 2992 h 3367"/>
              <a:gd name="T66" fmla="*/ 2357 w 3867"/>
              <a:gd name="T67" fmla="*/ 3367 h 3367"/>
              <a:gd name="T68" fmla="*/ 3086 w 3867"/>
              <a:gd name="T69" fmla="*/ 2992 h 3367"/>
              <a:gd name="T70" fmla="*/ 3241 w 3867"/>
              <a:gd name="T71" fmla="*/ 3367 h 3367"/>
              <a:gd name="T72" fmla="*/ 3492 w 3867"/>
              <a:gd name="T73" fmla="*/ 2586 h 3367"/>
              <a:gd name="T74" fmla="*/ 3867 w 3867"/>
              <a:gd name="T75" fmla="*/ 2741 h 3367"/>
              <a:gd name="T76" fmla="*/ 3492 w 3867"/>
              <a:gd name="T77" fmla="*/ 2012 h 3367"/>
              <a:gd name="T78" fmla="*/ 3867 w 3867"/>
              <a:gd name="T79" fmla="*/ 1856 h 3367"/>
              <a:gd name="T80" fmla="*/ 3086 w 3867"/>
              <a:gd name="T81" fmla="*/ 1606 h 3367"/>
              <a:gd name="T82" fmla="*/ 3241 w 3867"/>
              <a:gd name="T83" fmla="*/ 1231 h 3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7" h="3366">
                <a:moveTo>
                  <a:pt x="924" y="299"/>
                </a:moveTo>
                <a:cubicBezTo>
                  <a:pt x="1269" y="299"/>
                  <a:pt x="1549" y="579"/>
                  <a:pt x="1549" y="924"/>
                </a:cubicBezTo>
                <a:cubicBezTo>
                  <a:pt x="1549" y="1269"/>
                  <a:pt x="1269" y="1549"/>
                  <a:pt x="924" y="1549"/>
                </a:cubicBezTo>
                <a:cubicBezTo>
                  <a:pt x="579" y="1549"/>
                  <a:pt x="299" y="1269"/>
                  <a:pt x="299" y="924"/>
                </a:cubicBezTo>
                <a:cubicBezTo>
                  <a:pt x="299" y="579"/>
                  <a:pt x="579" y="299"/>
                  <a:pt x="924" y="299"/>
                </a:cubicBezTo>
                <a:close/>
                <a:moveTo>
                  <a:pt x="1163" y="347"/>
                </a:moveTo>
                <a:cubicBezTo>
                  <a:pt x="1307" y="0"/>
                  <a:pt x="1307" y="0"/>
                  <a:pt x="1307" y="0"/>
                </a:cubicBezTo>
                <a:moveTo>
                  <a:pt x="1501" y="685"/>
                </a:moveTo>
                <a:cubicBezTo>
                  <a:pt x="1848" y="541"/>
                  <a:pt x="1848" y="541"/>
                  <a:pt x="1848" y="541"/>
                </a:cubicBezTo>
                <a:moveTo>
                  <a:pt x="1501" y="1163"/>
                </a:moveTo>
                <a:cubicBezTo>
                  <a:pt x="1848" y="1307"/>
                  <a:pt x="1848" y="1307"/>
                  <a:pt x="1848" y="1307"/>
                </a:cubicBezTo>
                <a:moveTo>
                  <a:pt x="1163" y="1501"/>
                </a:moveTo>
                <a:cubicBezTo>
                  <a:pt x="1307" y="1848"/>
                  <a:pt x="1307" y="1848"/>
                  <a:pt x="1307" y="1848"/>
                </a:cubicBezTo>
                <a:moveTo>
                  <a:pt x="685" y="1501"/>
                </a:moveTo>
                <a:cubicBezTo>
                  <a:pt x="541" y="1848"/>
                  <a:pt x="541" y="1848"/>
                  <a:pt x="541" y="1848"/>
                </a:cubicBezTo>
                <a:moveTo>
                  <a:pt x="347" y="1163"/>
                </a:moveTo>
                <a:cubicBezTo>
                  <a:pt x="0" y="1307"/>
                  <a:pt x="0" y="1307"/>
                  <a:pt x="0" y="1307"/>
                </a:cubicBezTo>
                <a:moveTo>
                  <a:pt x="0" y="541"/>
                </a:moveTo>
                <a:cubicBezTo>
                  <a:pt x="347" y="685"/>
                  <a:pt x="347" y="685"/>
                  <a:pt x="347" y="685"/>
                </a:cubicBezTo>
                <a:moveTo>
                  <a:pt x="685" y="347"/>
                </a:moveTo>
                <a:cubicBezTo>
                  <a:pt x="541" y="0"/>
                  <a:pt x="541" y="0"/>
                  <a:pt x="541" y="0"/>
                </a:cubicBezTo>
                <a:moveTo>
                  <a:pt x="2049" y="2299"/>
                </a:moveTo>
                <a:cubicBezTo>
                  <a:pt x="2049" y="2713"/>
                  <a:pt x="2385" y="3049"/>
                  <a:pt x="2799" y="3049"/>
                </a:cubicBezTo>
                <a:cubicBezTo>
                  <a:pt x="3213" y="3049"/>
                  <a:pt x="3549" y="2713"/>
                  <a:pt x="3549" y="2299"/>
                </a:cubicBezTo>
                <a:cubicBezTo>
                  <a:pt x="3549" y="1885"/>
                  <a:pt x="3213" y="1549"/>
                  <a:pt x="2799" y="1549"/>
                </a:cubicBezTo>
                <a:cubicBezTo>
                  <a:pt x="2385" y="1549"/>
                  <a:pt x="2049" y="1885"/>
                  <a:pt x="2049" y="2299"/>
                </a:cubicBezTo>
                <a:close/>
                <a:moveTo>
                  <a:pt x="2357" y="1231"/>
                </a:moveTo>
                <a:cubicBezTo>
                  <a:pt x="2512" y="1606"/>
                  <a:pt x="2512" y="1606"/>
                  <a:pt x="2512" y="1606"/>
                </a:cubicBezTo>
                <a:moveTo>
                  <a:pt x="2106" y="2012"/>
                </a:moveTo>
                <a:cubicBezTo>
                  <a:pt x="1731" y="1856"/>
                  <a:pt x="1731" y="1856"/>
                  <a:pt x="1731" y="1856"/>
                </a:cubicBezTo>
                <a:moveTo>
                  <a:pt x="2106" y="2586"/>
                </a:moveTo>
                <a:cubicBezTo>
                  <a:pt x="1731" y="2741"/>
                  <a:pt x="1731" y="2741"/>
                  <a:pt x="1731" y="2741"/>
                </a:cubicBezTo>
                <a:moveTo>
                  <a:pt x="2512" y="2992"/>
                </a:moveTo>
                <a:cubicBezTo>
                  <a:pt x="2357" y="3367"/>
                  <a:pt x="2357" y="3367"/>
                  <a:pt x="2357" y="3367"/>
                </a:cubicBezTo>
                <a:moveTo>
                  <a:pt x="3086" y="2992"/>
                </a:moveTo>
                <a:cubicBezTo>
                  <a:pt x="3241" y="3367"/>
                  <a:pt x="3241" y="3367"/>
                  <a:pt x="3241" y="3367"/>
                </a:cubicBezTo>
                <a:moveTo>
                  <a:pt x="3492" y="2586"/>
                </a:moveTo>
                <a:cubicBezTo>
                  <a:pt x="3867" y="2741"/>
                  <a:pt x="3867" y="2741"/>
                  <a:pt x="3867" y="2741"/>
                </a:cubicBezTo>
                <a:moveTo>
                  <a:pt x="3492" y="2012"/>
                </a:moveTo>
                <a:cubicBezTo>
                  <a:pt x="3867" y="1856"/>
                  <a:pt x="3867" y="1856"/>
                  <a:pt x="3867" y="1856"/>
                </a:cubicBezTo>
                <a:moveTo>
                  <a:pt x="3086" y="1606"/>
                </a:moveTo>
                <a:cubicBezTo>
                  <a:pt x="3241" y="1231"/>
                  <a:pt x="3241" y="1231"/>
                  <a:pt x="3241" y="123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5FB9449-47F0-285C-2CFC-3C6BEC66DE81}"/>
              </a:ext>
            </a:extLst>
          </p:cNvPr>
          <p:cNvSpPr txBox="1">
            <a:spLocks/>
          </p:cNvSpPr>
          <p:nvPr/>
        </p:nvSpPr>
        <p:spPr>
          <a:xfrm>
            <a:off x="1172537" y="2065559"/>
            <a:ext cx="4657739" cy="55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000000"/>
                </a:solidFill>
                <a:ea typeface="Segoe UI Semibold"/>
                <a:cs typeface="Segoe UI Semibold"/>
              </a:rPr>
              <a:t>Configurações de Diagnóstico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018CE9A-E14A-9D89-DBFA-51B7073D55F3}"/>
              </a:ext>
            </a:extLst>
          </p:cNvPr>
          <p:cNvSpPr txBox="1">
            <a:spLocks/>
          </p:cNvSpPr>
          <p:nvPr/>
        </p:nvSpPr>
        <p:spPr>
          <a:xfrm>
            <a:off x="553627" y="2571750"/>
            <a:ext cx="7480588" cy="2639184"/>
          </a:xfrm>
          <a:prstGeom prst="rect">
            <a:avLst/>
          </a:prstGeom>
        </p:spPr>
        <p:txBody>
          <a:bodyPr lIns="91440" rIns="9144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As configurações de diagnóstico servem para fornecer informações detalhadas para diagnóstico e auditoria.</a:t>
            </a:r>
          </a:p>
          <a:p>
            <a:pPr marL="285750" indent="-285750">
              <a:spcBef>
                <a:spcPct val="0"/>
              </a:spcBef>
              <a:spcAft>
                <a:spcPts val="300"/>
              </a:spcAft>
              <a:buClrTx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Destinos de diagnóstico:</a:t>
            </a:r>
          </a:p>
          <a:p>
            <a:pPr marL="571500">
              <a:spcBef>
                <a:spcPct val="0"/>
              </a:spcBef>
              <a:spcAft>
                <a:spcPts val="600"/>
              </a:spcAft>
              <a:buClrTx/>
              <a:buFont typeface="Segoe UI" panose="020B0502040204020203" pitchFamily="34" charset="0"/>
              <a:buChar char="–"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Workspace do Log Analytics</a:t>
            </a:r>
          </a:p>
          <a:p>
            <a:pPr marL="571500">
              <a:spcBef>
                <a:spcPct val="0"/>
              </a:spcBef>
              <a:spcAft>
                <a:spcPts val="600"/>
              </a:spcAft>
              <a:buClrTx/>
              <a:buFont typeface="Segoe UI" panose="020B0502040204020203" pitchFamily="34" charset="0"/>
              <a:buChar char="–"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Hubs de Eventos</a:t>
            </a:r>
          </a:p>
          <a:p>
            <a:pPr marL="571500">
              <a:spcBef>
                <a:spcPct val="0"/>
              </a:spcBef>
              <a:spcAft>
                <a:spcPts val="600"/>
              </a:spcAft>
              <a:buClrTx/>
              <a:buFont typeface="Segoe UI" panose="020B0502040204020203" pitchFamily="34" charset="0"/>
              <a:buChar char="–"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Armazenamento do Azure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66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645A72-C693-4A66-8D5F-D329C1A40C4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501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 Light</vt:lpstr>
      <vt:lpstr>Segoe UI Semibold</vt:lpstr>
      <vt:lpstr>Arial</vt:lpstr>
      <vt:lpstr>Calibri</vt:lpstr>
      <vt:lpstr>Segoe UI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71</cp:revision>
  <dcterms:modified xsi:type="dcterms:W3CDTF">2024-08-29T20:17:46Z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