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7"/>
  </p:notesMasterIdLst>
  <p:sldIdLst>
    <p:sldId id="315" r:id="rId5"/>
    <p:sldId id="360" r:id="rId6"/>
    <p:sldId id="300" r:id="rId7"/>
    <p:sldId id="443" r:id="rId8"/>
    <p:sldId id="445" r:id="rId9"/>
    <p:sldId id="444" r:id="rId10"/>
    <p:sldId id="447" r:id="rId11"/>
    <p:sldId id="432" r:id="rId12"/>
    <p:sldId id="449" r:id="rId13"/>
    <p:sldId id="446" r:id="rId14"/>
    <p:sldId id="448" r:id="rId15"/>
    <p:sldId id="451" r:id="rId16"/>
    <p:sldId id="364" r:id="rId17"/>
    <p:sldId id="450" r:id="rId18"/>
    <p:sldId id="436" r:id="rId19"/>
    <p:sldId id="452" r:id="rId20"/>
    <p:sldId id="423" r:id="rId21"/>
    <p:sldId id="453" r:id="rId22"/>
    <p:sldId id="454" r:id="rId23"/>
    <p:sldId id="437" r:id="rId24"/>
    <p:sldId id="433" r:id="rId25"/>
    <p:sldId id="272" r:id="rId2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Segoe UI Semibold" panose="020B0702040204020203" pitchFamily="34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48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91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98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1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747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22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58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2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83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867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4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5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9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0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0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05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ka.ms/oaiappl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oai.azur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4: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</a:t>
            </a:r>
            <a:b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IA generativa com o Serviço OpenAI do Azure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um recurso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329320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Implantar um modelo no estúdio do OpenAI do Azure para usá-lo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pt-BR" sz="2000" b="0" i="0" strike="noStrike" cap="none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+mn-lt"/>
                <a:ea typeface="Segoe UI"/>
                <a:cs typeface="Segoe UI"/>
              </a:rPr>
              <a:t>Solicite acesso ao serviço OpenAI do Azure: </a:t>
            </a:r>
            <a:r>
              <a:rPr lang="pt-BR" sz="2000" b="0" i="0" strike="noStrike" cap="none" baseline="0" dirty="0">
                <a:solidFill>
                  <a:srgbClr val="2786C6"/>
                </a:solidFill>
                <a:effectLst/>
                <a:latin typeface="+mn-lt"/>
                <a:ea typeface="Segoe UI"/>
                <a:cs typeface="Segoe UI"/>
                <a:hlinkClick r:id="rId4" history="0"/>
              </a:rPr>
              <a:t>https://aka.ms/oaiapply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pt-BR" sz="2000" b="0" i="0" strike="noStrike" cap="none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+mn-lt"/>
                <a:ea typeface="Segoe UI"/>
                <a:cs typeface="Segoe UI"/>
              </a:rPr>
              <a:t>Crie um recurso do </a:t>
            </a:r>
            <a:r>
              <a:rPr lang="pt-BR" sz="2000" b="1" i="0" strike="noStrike" cap="none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+mn-lt"/>
                <a:ea typeface="Segoe UI"/>
                <a:cs typeface="Segoe UI"/>
              </a:rPr>
              <a:t>OpenAI do Azure </a:t>
            </a:r>
            <a:r>
              <a:rPr lang="pt-BR" sz="2000" b="0" i="0" strike="noStrike" cap="none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+mn-lt"/>
                <a:ea typeface="Segoe UI"/>
                <a:cs typeface="Segoe UI"/>
              </a:rPr>
              <a:t>no portal do Azure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927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um recurso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Como alternativa, use a CLI do Azure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17C4-82A6-F223-CCB5-B40B8909A87A}"/>
              </a:ext>
            </a:extLst>
          </p:cNvPr>
          <p:cNvSpPr txBox="1"/>
          <p:nvPr/>
        </p:nvSpPr>
        <p:spPr>
          <a:xfrm>
            <a:off x="1983190" y="2442644"/>
            <a:ext cx="4345496" cy="1584960"/>
          </a:xfrm>
          <a:prstGeom prst="rect">
            <a:avLst/>
          </a:prstGeom>
          <a:solidFill>
            <a:srgbClr val="F4F3F5"/>
          </a:solidFill>
        </p:spPr>
        <p:txBody>
          <a:bodyPr wrap="square">
            <a:spAutoFit/>
          </a:bodyPr>
          <a:lstStyle/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az cognitiveservices account create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-n MyOpenAIResource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-g MyResourceGroup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-l eastus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--kind OpenAI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--sku s0 \</a:t>
            </a:r>
          </a:p>
          <a:p>
            <a:r>
              <a:rPr lang="pt-BR" sz="1400" b="0" i="0" strike="noStrike" cap="none" baseline="0">
                <a:solidFill>
                  <a:srgbClr val="000000"/>
                </a:solidFill>
                <a:effectLst/>
                <a:latin typeface="Courier New"/>
                <a:ea typeface="Courier New"/>
                <a:cs typeface="Courier New"/>
              </a:rPr>
              <a:t>--subscription subscriptionID</a:t>
            </a:r>
          </a:p>
        </p:txBody>
      </p:sp>
    </p:spTree>
    <p:extLst>
      <p:ext uri="{BB962C8B-B14F-4D97-AF65-F5344CB8AC3E}">
        <p14:creationId xmlns:p14="http://schemas.microsoft.com/office/powerpoint/2010/main" val="26221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849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Estúdio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screenshot of Azure OpenAI Studio">
            <a:extLst>
              <a:ext uri="{FF2B5EF4-FFF2-40B4-BE49-F238E27FC236}">
                <a16:creationId xmlns:a16="http://schemas.microsoft.com/office/drawing/2014/main" id="{3ACBB368-B4B8-261A-D9F9-1E0E0B84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01" y="1346901"/>
            <a:ext cx="4852800" cy="35997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3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849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Estúdio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B7E47E-C965-4E64-F3AB-5F2B66E95161}"/>
              </a:ext>
            </a:extLst>
          </p:cNvPr>
          <p:cNvSpPr txBox="1"/>
          <p:nvPr/>
        </p:nvSpPr>
        <p:spPr>
          <a:xfrm>
            <a:off x="521085" y="1580135"/>
            <a:ext cx="8035700" cy="203132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Portal da Web para trabalhar com modelos do OpenAI do Azure: </a:t>
            </a:r>
            <a:b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</a:b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  <a:hlinkClick r:id="rId4"/>
              </a:rPr>
              <a:t>https://oai.azure.com/</a:t>
            </a: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Exibir e implantar modelos base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Conectar suas próprias fontes de dados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Gerenciar arquivos de dados e ajuste para modelos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849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Estúdio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B7E47E-C965-4E64-F3AB-5F2B66E95161}"/>
              </a:ext>
            </a:extLst>
          </p:cNvPr>
          <p:cNvSpPr txBox="1"/>
          <p:nvPr/>
        </p:nvSpPr>
        <p:spPr>
          <a:xfrm>
            <a:off x="521085" y="1580135"/>
            <a:ext cx="8035700" cy="160043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Testar modelos em playgrounds visuais: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+mn-lt"/>
                <a:cs typeface="Segoe UI"/>
              </a:rPr>
              <a:t>Chat</a:t>
            </a: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 (GPT-3.5-Turbo e modelos anteriores)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+mn-lt"/>
                <a:cs typeface="Segoe UI"/>
              </a:rPr>
              <a:t>Preenchimentos</a:t>
            </a: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 (GPT-3 e modelos anteriores)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+mn-lt"/>
                <a:cs typeface="Segoe UI"/>
              </a:rPr>
              <a:t>DALL-E</a:t>
            </a: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 (gerações de imagens)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+mn-lt"/>
                <a:cs typeface="Segoe UI"/>
              </a:rPr>
              <a:t>Assistentes</a:t>
            </a:r>
            <a:r>
              <a:rPr lang="pt-BR" sz="2000" dirty="0">
                <a:solidFill>
                  <a:srgbClr val="000000"/>
                </a:solidFill>
                <a:latin typeface="+mn-lt"/>
                <a:cs typeface="Segoe UI"/>
              </a:rPr>
              <a:t> (experiências personalizadas e semelhantes ao Copilot)</a:t>
            </a:r>
          </a:p>
        </p:txBody>
      </p:sp>
    </p:spTree>
    <p:extLst>
      <p:ext uri="{BB962C8B-B14F-4D97-AF65-F5344CB8AC3E}">
        <p14:creationId xmlns:p14="http://schemas.microsoft.com/office/powerpoint/2010/main" val="1674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 de modelos de IA generativa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A64B9-10BB-D926-6F12-3E7C74C1E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76" y="1723306"/>
            <a:ext cx="4299424" cy="32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 de modelos de IA generativa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Screenshot of the Models page in Azure OpenAI Studio.">
            <a:extLst>
              <a:ext uri="{FF2B5EF4-FFF2-40B4-BE49-F238E27FC236}">
                <a16:creationId xmlns:a16="http://schemas.microsoft.com/office/drawing/2014/main" id="{67B24F43-C618-9D04-D5EC-F110BE9E5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07" y="1742003"/>
            <a:ext cx="4333094" cy="32335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36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01469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implantar modelos de IA generativa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Screenshot of the Deployment page in Azure OpenAI Studio">
            <a:extLst>
              <a:ext uri="{FF2B5EF4-FFF2-40B4-BE49-F238E27FC236}">
                <a16:creationId xmlns:a16="http://schemas.microsoft.com/office/drawing/2014/main" id="{EFCD17A0-8C01-4C5C-31C7-A281019AF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00" y="1645447"/>
            <a:ext cx="4437600" cy="332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54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01469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implantar modelos de IA generativa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24CC2EF-C2B7-1677-FD86-3E14D8312ABC}"/>
              </a:ext>
            </a:extLst>
          </p:cNvPr>
          <p:cNvSpPr txBox="1"/>
          <p:nvPr/>
        </p:nvSpPr>
        <p:spPr>
          <a:xfrm>
            <a:off x="542685" y="1738535"/>
            <a:ext cx="7780515" cy="443198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Implantar um modelo no estúdio do OpenAI do Azure para usá-lo: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Você pode implantar uma ou mais instâncias de cada modelo disponível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O número de implantações depende da sua cota, </a:t>
            </a:r>
            <a:b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</a:b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que você pode ver no portal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+mn-lt"/>
                <a:cs typeface="Segoe UI"/>
              </a:rPr>
              <a:t>Como alternativa, use a CLI do Azure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endParaRPr lang="pt-BR" sz="2400" b="1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196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01469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implantar modelos de IA generativa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617A5-0C27-D880-76BF-16A7C5C64A4F}"/>
              </a:ext>
            </a:extLst>
          </p:cNvPr>
          <p:cNvSpPr txBox="1"/>
          <p:nvPr/>
        </p:nvSpPr>
        <p:spPr>
          <a:xfrm>
            <a:off x="1512000" y="1899212"/>
            <a:ext cx="5778771" cy="2308324"/>
          </a:xfrm>
          <a:prstGeom prst="rect">
            <a:avLst/>
          </a:prstGeom>
          <a:solidFill>
            <a:srgbClr val="F4F3F5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cognitiveservices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deployment create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myResourceGroupName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MyOpenAIResource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--deployment-name my-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-model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--model-name gpt-35-turbo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--model-version “0301" 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--model-format OpenAI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--scale-settings-scale-type "Standard"</a:t>
            </a:r>
          </a:p>
        </p:txBody>
      </p:sp>
    </p:spTree>
    <p:extLst>
      <p:ext uri="{BB962C8B-B14F-4D97-AF65-F5344CB8AC3E}">
        <p14:creationId xmlns:p14="http://schemas.microsoft.com/office/powerpoint/2010/main" val="76344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Serviço OpenAI do Azure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prompts para obter preenchimentos de modelos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646E1D-6C02-2995-B6D0-8073D4C1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9" y="1895050"/>
            <a:ext cx="7259579" cy="31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8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testar modelos no playground do Estúdio do OpenAI</a:t>
            </a:r>
            <a:endParaRPr lang="en-US" sz="38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screenshot of Azure OpenAI chat playground.">
            <a:extLst>
              <a:ext uri="{FF2B5EF4-FFF2-40B4-BE49-F238E27FC236}">
                <a16:creationId xmlns:a16="http://schemas.microsoft.com/office/drawing/2014/main" id="{F1064377-DD53-1CE8-1F43-B93820A4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00" y="1796076"/>
            <a:ext cx="6422400" cy="31816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22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85130"/>
            <a:ext cx="71486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Descreva o que é IA generativa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87236" y="242008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6266" y="2493718"/>
            <a:ext cx="72410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Provisionar um recurso e implantar um modelo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3885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3302306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o Estúdio OpenAI do Azure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IA generativa?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506684" y="1833086"/>
            <a:ext cx="7514115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Inteligência Artificial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É o campo da ciência da computação que busca criar computadores inteligentes que podem replicar ou exceder a inteligência humana.</a:t>
            </a:r>
          </a:p>
        </p:txBody>
      </p:sp>
    </p:spTree>
    <p:extLst>
      <p:ext uri="{BB962C8B-B14F-4D97-AF65-F5344CB8AC3E}">
        <p14:creationId xmlns:p14="http://schemas.microsoft.com/office/powerpoint/2010/main" val="14292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IA generativa?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Machine Learning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subconjunto da IA que permite que os computadores aprendam com os dados existentes e sejam aprimorados com esses dados a fim de tomar decisões ou fazer previsões.</a:t>
            </a:r>
          </a:p>
        </p:txBody>
      </p:sp>
    </p:spTree>
    <p:extLst>
      <p:ext uri="{BB962C8B-B14F-4D97-AF65-F5344CB8AC3E}">
        <p14:creationId xmlns:p14="http://schemas.microsoft.com/office/powerpoint/2010/main" val="34543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IA generativa?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Aprendizado profundo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É uma técnica de machine learning na qual camadas de redes neurais são usadas para processar dados e tomar decisões.</a:t>
            </a:r>
          </a:p>
        </p:txBody>
      </p:sp>
    </p:spTree>
    <p:extLst>
      <p:ext uri="{BB962C8B-B14F-4D97-AF65-F5344CB8AC3E}">
        <p14:creationId xmlns:p14="http://schemas.microsoft.com/office/powerpoint/2010/main" val="29349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IA generativa?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O que é IA generativa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dirty="0">
                <a:solidFill>
                  <a:srgbClr val="000000"/>
                </a:solidFill>
                <a:latin typeface="+mn-lt"/>
                <a:cs typeface="Segoe UI"/>
              </a:rPr>
              <a:t>Crie um conteúdo escrito, visual e auditivo considerando os prompts ou os dados existentes.</a:t>
            </a:r>
          </a:p>
        </p:txBody>
      </p:sp>
    </p:spTree>
    <p:extLst>
      <p:ext uri="{BB962C8B-B14F-4D97-AF65-F5344CB8AC3E}">
        <p14:creationId xmlns:p14="http://schemas.microsoft.com/office/powerpoint/2010/main" val="278493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é IA generativa?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12" name="Group 11" descr="A nested hierarchy of Artificial Intelligence, Machine learning, Deep Learning, and Generative AI">
            <a:extLst>
              <a:ext uri="{FF2B5EF4-FFF2-40B4-BE49-F238E27FC236}">
                <a16:creationId xmlns:a16="http://schemas.microsoft.com/office/drawing/2014/main" id="{10B8E16A-8F9D-DB78-DC97-01A353D84089}"/>
              </a:ext>
            </a:extLst>
          </p:cNvPr>
          <p:cNvGrpSpPr/>
          <p:nvPr/>
        </p:nvGrpSpPr>
        <p:grpSpPr>
          <a:xfrm>
            <a:off x="1734115" y="1440600"/>
            <a:ext cx="3233885" cy="3187831"/>
            <a:chOff x="584200" y="1417469"/>
            <a:chExt cx="4515730" cy="48428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7624C9-21C9-9F6E-39DD-EE4D8909416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584200" y="1417469"/>
              <a:ext cx="4515730" cy="4842803"/>
            </a:xfrm>
            <a:prstGeom prst="roundRect">
              <a:avLst>
                <a:gd name="adj" fmla="val 2268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r>
                <a:rPr lang="pt-BR" sz="1600" b="1" i="0" strike="noStrike" cap="none" baseline="0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/>
                    <a:tileRect l="-100000" t="-100000"/>
                  </a:gradFill>
                  <a:effectLst/>
                  <a:latin typeface="Segoe UI Semibold"/>
                  <a:ea typeface="Segoe UI Semibold"/>
                  <a:cs typeface="Segoe UI Semibold"/>
                </a:rPr>
                <a:t>Inteligência Artificial</a:t>
              </a:r>
            </a:p>
            <a:p>
              <a:pPr defTabSz="914400">
                <a:defRPr/>
              </a:pPr>
              <a:endParaRPr lang="en-AU" sz="20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4A6518-ECA1-ABB0-F765-FEB6C6B4F2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1245381" y="2396359"/>
              <a:ext cx="3780693" cy="3786544"/>
            </a:xfrm>
            <a:prstGeom prst="roundRect">
              <a:avLst>
                <a:gd name="adj" fmla="val 39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r>
                <a:rPr lang="pt-BR" sz="1600" b="1" i="0" strike="noStrike" cap="none" baseline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/>
                    <a:tileRect l="-100000" t="-100000"/>
                  </a:gradFill>
                  <a:effectLst/>
                  <a:latin typeface="Segoe UI Semibold"/>
                  <a:ea typeface="Segoe UI Semibold"/>
                  <a:cs typeface="Segoe UI Semibold"/>
                </a:rPr>
                <a:t>Machine Learning</a:t>
              </a:r>
            </a:p>
            <a:p>
              <a:pPr defTabSz="914400">
                <a:defRPr/>
              </a:pPr>
              <a:endParaRPr lang="en-AU" sz="2000" b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359296-0DAB-CEAF-DF86-20366F2623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1892495" y="3552206"/>
              <a:ext cx="3048734" cy="2529439"/>
            </a:xfrm>
            <a:prstGeom prst="roundRect">
              <a:avLst>
                <a:gd name="adj" fmla="val 3938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r>
                <a:rPr lang="pt-BR" sz="1600" b="1" i="0" strike="noStrike" cap="none" baseline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/>
                    <a:tileRect l="-100000" t="-100000"/>
                  </a:gradFill>
                  <a:effectLst/>
                  <a:latin typeface="Segoe UI Semibold"/>
                  <a:ea typeface="Segoe UI Semibold"/>
                  <a:cs typeface="Segoe UI Semibold"/>
                </a:rPr>
                <a:t>Aprendizado Profundo</a:t>
              </a:r>
            </a:p>
            <a:p>
              <a:pPr defTabSz="914400">
                <a:defRPr/>
              </a:pPr>
              <a:endParaRPr lang="en-AU" sz="2000" b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16" name="Title 56">
              <a:extLst>
                <a:ext uri="{FF2B5EF4-FFF2-40B4-BE49-F238E27FC236}">
                  <a16:creationId xmlns:a16="http://schemas.microsoft.com/office/drawing/2014/main" id="{94763246-C7C3-EC60-8B59-6BC53E30D60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 bwMode="auto">
            <a:xfrm>
              <a:off x="2560711" y="5417324"/>
              <a:ext cx="2310985" cy="587755"/>
            </a:xfrm>
            <a:prstGeom prst="roundRect">
              <a:avLst>
                <a:gd name="adj" fmla="val 15905"/>
              </a:avLst>
            </a:prstGeom>
            <a:solidFill>
              <a:srgbClr val="D83B0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b="0" kern="1200" cap="none" spc="-49" baseline="0" smtClean="0">
                  <a:ln w="3175">
                    <a:noFill/>
                  </a:ln>
                  <a:solidFill>
                    <a:schemeClr val="lt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pt-BR" sz="1600" b="1" i="0" strike="noStrike" cap="none" baseline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/>
                    <a:tileRect l="-100000" t="-100000"/>
                  </a:gradFill>
                  <a:effectLst/>
                  <a:latin typeface="Segoe UI Semibold"/>
                  <a:ea typeface="Segoe UI Semibold"/>
                  <a:cs typeface="Segoe UI Semibold"/>
                </a:rPr>
                <a:t>IA generativa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33A7FF1-C673-B270-C437-913ED2FE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328" y="1440599"/>
            <a:ext cx="922898" cy="32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Provisionar um recurso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Screenshot of the Azure portal's page to create an Azure OpenAI Service resource.">
            <a:extLst>
              <a:ext uri="{FF2B5EF4-FFF2-40B4-BE49-F238E27FC236}">
                <a16:creationId xmlns:a16="http://schemas.microsoft.com/office/drawing/2014/main" id="{132BA405-0B09-689C-7F64-4ED5ECBE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600" y="1729659"/>
            <a:ext cx="4240800" cy="331914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0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5275462-E319-4BF2-942C-2DB82C11BF70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594</Words>
  <Application>Microsoft Office PowerPoint</Application>
  <PresentationFormat>On-screen Show (16:9)</PresentationFormat>
  <Paragraphs>103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 Light</vt:lpstr>
      <vt:lpstr>Segoe UI Semibold</vt:lpstr>
      <vt:lpstr>Courier New</vt:lpstr>
      <vt:lpstr>Arial</vt:lpstr>
      <vt:lpstr>Calibri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79</cp:revision>
  <dcterms:modified xsi:type="dcterms:W3CDTF">2024-08-29T20:19:34Z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