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24"/>
  </p:notesMasterIdLst>
  <p:sldIdLst>
    <p:sldId id="315" r:id="rId5"/>
    <p:sldId id="360" r:id="rId6"/>
    <p:sldId id="300" r:id="rId7"/>
    <p:sldId id="364" r:id="rId8"/>
    <p:sldId id="392" r:id="rId9"/>
    <p:sldId id="393" r:id="rId10"/>
    <p:sldId id="394" r:id="rId11"/>
    <p:sldId id="395" r:id="rId12"/>
    <p:sldId id="396" r:id="rId13"/>
    <p:sldId id="385" r:id="rId14"/>
    <p:sldId id="397" r:id="rId15"/>
    <p:sldId id="386" r:id="rId16"/>
    <p:sldId id="398" r:id="rId17"/>
    <p:sldId id="388" r:id="rId18"/>
    <p:sldId id="399" r:id="rId19"/>
    <p:sldId id="400" r:id="rId20"/>
    <p:sldId id="401" r:id="rId21"/>
    <p:sldId id="380" r:id="rId22"/>
    <p:sldId id="272" r:id="rId2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Segoe UI" panose="020B0502040204020203" pitchFamily="34" charset="0"/>
      <p:regular r:id="rId29"/>
      <p:bold r:id="rId30"/>
      <p:italic r:id="rId31"/>
      <p:boldItalic r:id="rId32"/>
    </p:embeddedFont>
    <p:embeddedFont>
      <p:font typeface="Segoe UI Semibold" panose="020B0702040204020203" pitchFamily="34" charset="0"/>
      <p:bold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510" autoAdjust="0"/>
  </p:normalViewPr>
  <p:slideViewPr>
    <p:cSldViewPr snapToGrid="0">
      <p:cViewPr varScale="1">
        <p:scale>
          <a:sx n="133" d="100"/>
          <a:sy n="133" d="100"/>
        </p:scale>
        <p:origin x="255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89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90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9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4.xml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13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746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830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129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365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645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328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408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324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572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773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74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216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360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27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438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442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83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674967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AI-102: Criação e Implementação de uma Solução de IA do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15125" y="785700"/>
            <a:ext cx="765576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 2:</a:t>
            </a:r>
          </a:p>
          <a:p>
            <a:pPr>
              <a:lnSpc>
                <a:spcPct val="115000"/>
              </a:lnSpc>
              <a:buSzPts val="3200"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Criar soluções de pesquisa visual computacional com a Visão de IA do Azure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5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561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serviço de Detecção Facial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1A83DE1B-04CA-A3F9-1552-14FA2339E7A9}"/>
              </a:ext>
            </a:extLst>
          </p:cNvPr>
          <p:cNvSpPr txBox="1"/>
          <p:nvPr/>
        </p:nvSpPr>
        <p:spPr>
          <a:xfrm>
            <a:off x="542686" y="1498094"/>
            <a:ext cx="7468700" cy="390876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ts val="600"/>
              </a:spcAft>
              <a:buSzTx/>
              <a:buNone/>
            </a:pPr>
            <a:r>
              <a:rPr lang="pt-BR" sz="2400" i="0" strike="noStrike" cap="none" baseline="0" dirty="0">
                <a:solidFill>
                  <a:srgbClr val="000000"/>
                </a:solidFill>
                <a:effectLst/>
                <a:ea typeface="Segoe UI Semibold"/>
                <a:cs typeface="Segoe UI Semibold"/>
              </a:rPr>
              <a:t>Detecção facial</a:t>
            </a:r>
          </a:p>
          <a:p>
            <a:pPr marL="0" lvl="1" indent="0">
              <a:spcBef>
                <a:spcPct val="0"/>
              </a:spcBef>
              <a:spcAft>
                <a:spcPts val="600"/>
              </a:spcAft>
              <a:buSzTx/>
              <a:buNone/>
            </a:pPr>
            <a:r>
              <a:rPr lang="pt-BR" sz="2400" i="0" strike="noStrike" cap="none" baseline="0" dirty="0">
                <a:solidFill>
                  <a:srgbClr val="000000"/>
                </a:solidFill>
                <a:effectLst/>
                <a:ea typeface="Segoe UI Semibold"/>
                <a:cs typeface="Segoe UI Semibold"/>
              </a:rPr>
              <a:t>Análise de atributos faciais</a:t>
            </a:r>
          </a:p>
          <a:p>
            <a:pPr marL="0" lvl="1" indent="0">
              <a:spcBef>
                <a:spcPct val="0"/>
              </a:spcBef>
              <a:spcAft>
                <a:spcPts val="600"/>
              </a:spcAft>
              <a:buSzTx/>
              <a:buNone/>
            </a:pPr>
            <a:r>
              <a:rPr lang="pt-BR" sz="2400" i="0" strike="noStrike" cap="none" baseline="0" dirty="0">
                <a:solidFill>
                  <a:srgbClr val="000000"/>
                </a:solidFill>
                <a:effectLst/>
                <a:ea typeface="Segoe UI Semibold"/>
                <a:cs typeface="Segoe UI Semibold"/>
              </a:rPr>
              <a:t>Localização do marco facial</a:t>
            </a:r>
          </a:p>
          <a:p>
            <a:pPr marL="342900" lvl="1" indent="-342900">
              <a:spcBef>
                <a:spcPct val="0"/>
              </a:spcBef>
              <a:spcAft>
                <a:spcPts val="600"/>
              </a:spcAft>
              <a:buSzTx/>
            </a:pPr>
            <a:r>
              <a:rPr lang="pt-BR" sz="2200" i="0" strike="noStrike" cap="none" baseline="0" dirty="0">
                <a:solidFill>
                  <a:srgbClr val="000000"/>
                </a:solidFill>
                <a:effectLst/>
                <a:ea typeface="Segoe UI Semibold"/>
                <a:cs typeface="Segoe UI Semibold"/>
              </a:rPr>
              <a:t>Nariz, olhos, boca, ...</a:t>
            </a:r>
          </a:p>
          <a:p>
            <a:pPr marL="0" lvl="1" indent="0">
              <a:spcBef>
                <a:spcPct val="0"/>
              </a:spcBef>
              <a:spcAft>
                <a:spcPts val="600"/>
              </a:spcAft>
              <a:buSzTx/>
              <a:buNone/>
            </a:pPr>
            <a:r>
              <a:rPr lang="pt-BR" sz="2400" i="0" strike="noStrike" cap="none" baseline="0" dirty="0">
                <a:solidFill>
                  <a:srgbClr val="000000"/>
                </a:solidFill>
                <a:effectLst/>
                <a:ea typeface="Segoe UI Semibold"/>
                <a:cs typeface="Segoe UI Semibold"/>
              </a:rPr>
              <a:t>Comparação facial*</a:t>
            </a:r>
          </a:p>
          <a:p>
            <a:pPr marL="0" lvl="1" indent="0">
              <a:spcBef>
                <a:spcPct val="0"/>
              </a:spcBef>
              <a:spcAft>
                <a:spcPts val="600"/>
              </a:spcAft>
              <a:buSzTx/>
              <a:buNone/>
            </a:pPr>
            <a:r>
              <a:rPr lang="pt-BR" sz="2400" i="0" strike="noStrike" cap="none" baseline="0" dirty="0">
                <a:solidFill>
                  <a:srgbClr val="000000"/>
                </a:solidFill>
                <a:effectLst/>
                <a:ea typeface="Segoe UI Semibold"/>
                <a:cs typeface="Segoe UI Semibold"/>
              </a:rPr>
              <a:t>Reconhecimento e identificação facial*</a:t>
            </a:r>
          </a:p>
          <a:p>
            <a:pPr marL="0" lvl="1" indent="0">
              <a:spcBef>
                <a:spcPct val="0"/>
              </a:spcBef>
              <a:spcAft>
                <a:spcPts val="600"/>
              </a:spcAft>
              <a:buSzTx/>
              <a:buNone/>
            </a:pPr>
            <a:r>
              <a:rPr lang="pt-BR" sz="2400" i="0" strike="noStrike" cap="none" baseline="0" dirty="0">
                <a:solidFill>
                  <a:srgbClr val="000000"/>
                </a:solidFill>
                <a:effectLst/>
                <a:ea typeface="Segoe UI Semibold"/>
                <a:cs typeface="Segoe UI Semibold"/>
              </a:rPr>
              <a:t>Vivacidade facial*</a:t>
            </a:r>
          </a:p>
          <a:p>
            <a:pPr marL="0" lvl="1" indent="0">
              <a:spcBef>
                <a:spcPct val="0"/>
              </a:spcBef>
              <a:spcAft>
                <a:spcPts val="600"/>
              </a:spcAft>
              <a:buSzTx/>
              <a:buNone/>
            </a:pPr>
            <a:r>
              <a:rPr lang="pt-BR" sz="1600" b="0" i="0" strike="noStrike" cap="none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* </a:t>
            </a:r>
            <a:r>
              <a:rPr lang="pt-BR" sz="1600" b="0" i="1" strike="noStrike" cap="none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Exige aprovação de Acesso Limitado</a:t>
            </a:r>
            <a:endParaRPr lang="en-US" sz="1600" dirty="0"/>
          </a:p>
          <a:p>
            <a:pPr marL="0" lvl="1" indent="0">
              <a:spcBef>
                <a:spcPct val="0"/>
              </a:spcBef>
              <a:spcAft>
                <a:spcPts val="600"/>
              </a:spcAft>
              <a:buSzTx/>
              <a:buNone/>
            </a:pPr>
            <a:endParaRPr lang="pt-BR" sz="2400" i="0" strike="noStrike" cap="none" baseline="0" dirty="0">
              <a:solidFill>
                <a:srgbClr val="000000"/>
              </a:solidFill>
              <a:effectLst/>
              <a:ea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13198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77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serviço de Detecção Facial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1A83DE1B-04CA-A3F9-1552-14FA2339E7A9}"/>
              </a:ext>
            </a:extLst>
          </p:cNvPr>
          <p:cNvSpPr txBox="1"/>
          <p:nvPr/>
        </p:nvSpPr>
        <p:spPr>
          <a:xfrm>
            <a:off x="575577" y="1494247"/>
            <a:ext cx="3249032" cy="2215991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ts val="600"/>
              </a:spcAft>
              <a:buSzTx/>
              <a:buNone/>
            </a:pPr>
            <a:r>
              <a:rPr lang="pt-BR" sz="2400" i="0" strike="noStrike" cap="none" baseline="0" dirty="0">
                <a:solidFill>
                  <a:srgbClr val="000000"/>
                </a:solidFill>
                <a:effectLst/>
                <a:ea typeface="Segoe UI Semibold"/>
                <a:cs typeface="Segoe UI Semibold"/>
              </a:rPr>
              <a:t>Pode ser usado como:</a:t>
            </a:r>
          </a:p>
          <a:p>
            <a:pPr marL="342900" lvl="1" indent="-342900">
              <a:spcBef>
                <a:spcPct val="0"/>
              </a:spcBef>
              <a:spcAft>
                <a:spcPts val="600"/>
              </a:spcAft>
              <a:buSzTx/>
            </a:pPr>
            <a:r>
              <a:rPr lang="pt-BR" sz="2200" i="0" strike="noStrike" cap="none" baseline="0" dirty="0">
                <a:solidFill>
                  <a:srgbClr val="000000"/>
                </a:solidFill>
                <a:effectLst/>
                <a:ea typeface="Segoe UI Semibold"/>
                <a:cs typeface="Segoe UI Semibold"/>
              </a:rPr>
              <a:t>Recurso de Detecção facial autônomo</a:t>
            </a:r>
          </a:p>
          <a:p>
            <a:pPr marL="342900" lvl="1" indent="-342900">
              <a:spcBef>
                <a:spcPct val="0"/>
              </a:spcBef>
              <a:spcAft>
                <a:spcPts val="600"/>
              </a:spcAft>
              <a:buSzTx/>
            </a:pPr>
            <a:r>
              <a:rPr lang="pt-BR" sz="2200" i="0" strike="noStrike" cap="none" baseline="0" dirty="0">
                <a:solidFill>
                  <a:srgbClr val="000000"/>
                </a:solidFill>
                <a:effectLst/>
                <a:ea typeface="Segoe UI Semibold"/>
                <a:cs typeface="Segoe UI Semibold"/>
              </a:rPr>
              <a:t>Recurso multisserviço dos Serviços de IA do Azure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A184D-55B6-60CD-517A-9DCE50977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043" y="1494247"/>
            <a:ext cx="4545307" cy="325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0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Identificação facial detectada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D111E-E492-95B8-5BFE-7C511F662744}"/>
              </a:ext>
            </a:extLst>
          </p:cNvPr>
          <p:cNvSpPr txBox="1"/>
          <p:nvPr/>
        </p:nvSpPr>
        <p:spPr>
          <a:xfrm>
            <a:off x="575576" y="1494247"/>
            <a:ext cx="7851773" cy="2877711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ts val="600"/>
              </a:spcAft>
              <a:buSzTx/>
              <a:buNone/>
            </a:pPr>
            <a:r>
              <a:rPr lang="pt-BR" sz="2400" i="0" strike="noStrike" cap="none" baseline="0" dirty="0">
                <a:solidFill>
                  <a:srgbClr val="000000"/>
                </a:solidFill>
                <a:effectLst/>
                <a:ea typeface="Segoe UI Semibold"/>
                <a:cs typeface="Segoe UI Semibold"/>
              </a:rPr>
              <a:t>A cada rosto detectado é atribuído um ID anônimo</a:t>
            </a:r>
          </a:p>
          <a:p>
            <a:pPr marL="342900" lvl="1" indent="-342900">
              <a:spcBef>
                <a:spcPct val="0"/>
              </a:spcBef>
              <a:spcAft>
                <a:spcPts val="600"/>
              </a:spcAft>
              <a:buSzTx/>
            </a:pPr>
            <a:r>
              <a:rPr lang="pt-BR" sz="2200" i="0" strike="noStrike" cap="none" baseline="0" dirty="0">
                <a:solidFill>
                  <a:srgbClr val="000000"/>
                </a:solidFill>
                <a:effectLst/>
                <a:ea typeface="Segoe UI Semibold"/>
                <a:cs typeface="Segoe UI Semibold"/>
              </a:rPr>
              <a:t>Retido em seu recurso de serviço por 24 horas</a:t>
            </a:r>
          </a:p>
          <a:p>
            <a:pPr marL="342900" lvl="1" indent="-342900">
              <a:spcBef>
                <a:spcPct val="0"/>
              </a:spcBef>
              <a:spcAft>
                <a:spcPts val="600"/>
              </a:spcAft>
              <a:buSzTx/>
            </a:pPr>
            <a:r>
              <a:rPr lang="pt-BR" sz="2200" i="0" strike="noStrike" cap="none" baseline="0" dirty="0">
                <a:solidFill>
                  <a:srgbClr val="000000"/>
                </a:solidFill>
                <a:effectLst/>
                <a:ea typeface="Segoe UI Semibold"/>
                <a:cs typeface="Segoe UI Semibold"/>
              </a:rPr>
              <a:t>Pode ser usado para comparar rostos em várias imagens</a:t>
            </a:r>
          </a:p>
          <a:p>
            <a:pPr marL="342900" lvl="1" indent="-342900">
              <a:spcBef>
                <a:spcPct val="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ü"/>
            </a:pPr>
            <a:r>
              <a:rPr lang="pt-BR" sz="2200" i="0" strike="noStrike" cap="none" baseline="0" dirty="0">
                <a:solidFill>
                  <a:srgbClr val="000000"/>
                </a:solidFill>
                <a:effectLst/>
                <a:ea typeface="Segoe UI Semibold"/>
                <a:cs typeface="Segoe UI Semibold"/>
              </a:rPr>
              <a:t>Verifique os rostos para determinar se são o mesmo indivíduo</a:t>
            </a:r>
          </a:p>
          <a:p>
            <a:pPr marL="342900" lvl="1" indent="-342900">
              <a:spcBef>
                <a:spcPct val="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ü"/>
            </a:pPr>
            <a:r>
              <a:rPr lang="pt-BR" sz="2200" i="0" strike="noStrike" cap="none" baseline="0" dirty="0">
                <a:solidFill>
                  <a:srgbClr val="000000"/>
                </a:solidFill>
                <a:effectLst/>
                <a:ea typeface="Segoe UI Semibold"/>
                <a:cs typeface="Segoe UI Semibold"/>
              </a:rPr>
              <a:t>Encontre rostos semelhantes para identificar rostos com características semelhantes </a:t>
            </a:r>
          </a:p>
          <a:p>
            <a:pPr marL="0" lvl="1" indent="0">
              <a:spcBef>
                <a:spcPct val="0"/>
              </a:spcBef>
              <a:spcAft>
                <a:spcPts val="600"/>
              </a:spcAft>
              <a:buSzTx/>
              <a:buNone/>
            </a:pPr>
            <a:endParaRPr lang="pt-BR" sz="2400" i="0" strike="noStrike" cap="none" baseline="0" dirty="0">
              <a:solidFill>
                <a:srgbClr val="000000"/>
              </a:solidFill>
              <a:effectLst/>
              <a:ea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48060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Identificação facial detectada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C81A1A-4866-6553-43BA-F3107ABE0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60" y="1824587"/>
            <a:ext cx="7934400" cy="217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8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Reconhecimento facial persistente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D2DDF4E-68A6-D7E4-3A8B-3640A668ECD1}"/>
              </a:ext>
            </a:extLst>
          </p:cNvPr>
          <p:cNvSpPr txBox="1">
            <a:spLocks/>
          </p:cNvSpPr>
          <p:nvPr/>
        </p:nvSpPr>
        <p:spPr>
          <a:xfrm>
            <a:off x="445036" y="1858950"/>
            <a:ext cx="7521917" cy="2054958"/>
          </a:xfrm>
          <a:prstGeom prst="rect">
            <a:avLst/>
          </a:prstGeom>
        </p:spPr>
        <p:txBody>
          <a:bodyPr lIns="91440" rIns="9144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Treinar um modelo de reconhecimento facial usando imagens de rosto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t-BR" sz="2000" dirty="0">
                <a:solidFill>
                  <a:srgbClr val="000000"/>
                </a:solidFill>
                <a:ea typeface="Segoe UI"/>
                <a:cs typeface="Segoe UI"/>
              </a:rPr>
              <a:t>Criar um </a:t>
            </a:r>
            <a:r>
              <a:rPr lang="pt-BR" sz="2000" b="1" dirty="0">
                <a:solidFill>
                  <a:srgbClr val="FF0000"/>
                </a:solidFill>
                <a:ea typeface="Segoe UI"/>
                <a:cs typeface="Segoe UI"/>
              </a:rPr>
              <a:t>Grupo de pessoas </a:t>
            </a:r>
            <a:r>
              <a:rPr lang="pt-BR" sz="2000" dirty="0">
                <a:solidFill>
                  <a:srgbClr val="000000"/>
                </a:solidFill>
                <a:ea typeface="Segoe UI"/>
                <a:cs typeface="Segoe UI"/>
              </a:rPr>
              <a:t>para as pessoas que você deseja identificar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t-BR" sz="2000" dirty="0">
                <a:solidFill>
                  <a:srgbClr val="000000"/>
                </a:solidFill>
                <a:ea typeface="Segoe UI"/>
                <a:cs typeface="Segoe UI"/>
              </a:rPr>
              <a:t>Adicionar uma </a:t>
            </a:r>
            <a:r>
              <a:rPr lang="pt-BR" sz="2000" b="1" dirty="0">
                <a:solidFill>
                  <a:srgbClr val="FF0000"/>
                </a:solidFill>
                <a:ea typeface="Segoe UI"/>
                <a:cs typeface="Segoe UI"/>
              </a:rPr>
              <a:t>Pessoa</a:t>
            </a:r>
            <a:r>
              <a:rPr lang="pt-BR" sz="2000" dirty="0">
                <a:solidFill>
                  <a:srgbClr val="000000"/>
                </a:solidFill>
                <a:ea typeface="Segoe UI"/>
                <a:cs typeface="Segoe UI"/>
              </a:rPr>
              <a:t> para cada indivíduo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pt-BR" sz="2000" dirty="0">
                <a:solidFill>
                  <a:srgbClr val="000000"/>
                </a:solidFill>
                <a:ea typeface="Segoe UI"/>
                <a:cs typeface="Segoe UI"/>
              </a:rPr>
              <a:t>Adicionar vários </a:t>
            </a:r>
            <a:r>
              <a:rPr lang="pt-BR" sz="2000" b="1" dirty="0">
                <a:solidFill>
                  <a:srgbClr val="FF0000"/>
                </a:solidFill>
                <a:ea typeface="Segoe UI"/>
                <a:cs typeface="Segoe UI"/>
              </a:rPr>
              <a:t>Rostos</a:t>
            </a:r>
            <a:r>
              <a:rPr lang="pt-BR" sz="2000" dirty="0">
                <a:solidFill>
                  <a:srgbClr val="000000"/>
                </a:solidFill>
                <a:ea typeface="Segoe UI"/>
                <a:cs typeface="Segoe UI"/>
              </a:rPr>
              <a:t> detectados a cada pessoa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lang="pt-BR" sz="2000" dirty="0">
                <a:solidFill>
                  <a:srgbClr val="000000"/>
                </a:solidFill>
                <a:ea typeface="Segoe UI"/>
                <a:cs typeface="Segoe UI"/>
              </a:rPr>
              <a:t>	- Estes tornam-se rostos persistentes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Tx/>
              <a:buFont typeface="+mj-lt"/>
              <a:buAutoNum type="arabicPeriod" startAt="4"/>
            </a:pPr>
            <a:r>
              <a:rPr lang="pt-BR" sz="2000" dirty="0">
                <a:solidFill>
                  <a:srgbClr val="000000"/>
                </a:solidFill>
                <a:ea typeface="Segoe UI"/>
                <a:cs typeface="Segoe UI"/>
              </a:rPr>
              <a:t>Treinar o modelo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ClrTx/>
              <a:buNone/>
            </a:pPr>
            <a:endParaRPr lang="pt-BR" sz="2400" dirty="0">
              <a:solidFill>
                <a:srgbClr val="000000"/>
              </a:solidFill>
              <a:ea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04401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Reconhecimento facial persistente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94824F8-5701-D7CD-D3F9-CE92CBC3F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798" y="1742003"/>
            <a:ext cx="4290403" cy="320464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471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Reconhecimento facial persistente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D2DDF4E-68A6-D7E4-3A8B-3640A668ECD1}"/>
              </a:ext>
            </a:extLst>
          </p:cNvPr>
          <p:cNvSpPr txBox="1">
            <a:spLocks/>
          </p:cNvSpPr>
          <p:nvPr/>
        </p:nvSpPr>
        <p:spPr>
          <a:xfrm>
            <a:off x="445036" y="1916550"/>
            <a:ext cx="7521917" cy="2054958"/>
          </a:xfrm>
          <a:prstGeom prst="rect">
            <a:avLst/>
          </a:prstGeom>
        </p:spPr>
        <p:txBody>
          <a:bodyPr lIns="91440" rIns="9144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lang="pt-BR" sz="2400" b="1" dirty="0">
                <a:solidFill>
                  <a:srgbClr val="000000"/>
                </a:solidFill>
                <a:ea typeface="Segoe UI"/>
                <a:cs typeface="Segoe UI"/>
              </a:rPr>
              <a:t>Use o modelo para reconhecimento facial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ClrTx/>
              <a:buNone/>
            </a:pPr>
            <a:endParaRPr lang="pt-BR" sz="2400" dirty="0">
              <a:solidFill>
                <a:srgbClr val="000000"/>
              </a:solidFill>
              <a:ea typeface="Segoe UI"/>
              <a:cs typeface="Segoe UI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Tx/>
            </a:pPr>
            <a:r>
              <a:rPr lang="pt-BR" sz="2400" i="1" dirty="0">
                <a:solidFill>
                  <a:srgbClr val="000000"/>
                </a:solidFill>
                <a:ea typeface="Segoe UI"/>
                <a:cs typeface="Segoe UI"/>
              </a:rPr>
              <a:t>Identificar</a:t>
            </a: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 uma pessoa individual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</a:pPr>
            <a:r>
              <a:rPr lang="pt-BR" sz="2400" i="1" dirty="0">
                <a:solidFill>
                  <a:srgbClr val="000000"/>
                </a:solidFill>
                <a:ea typeface="Segoe UI"/>
                <a:cs typeface="Segoe UI"/>
              </a:rPr>
              <a:t>Verificar</a:t>
            </a: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 o rosto de uma pessoa individual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</a:pPr>
            <a:r>
              <a:rPr lang="pt-BR" sz="2400" i="1" dirty="0">
                <a:solidFill>
                  <a:srgbClr val="000000"/>
                </a:solidFill>
                <a:ea typeface="Segoe UI"/>
                <a:cs typeface="Segoe UI"/>
              </a:rPr>
              <a:t>Encontrar</a:t>
            </a: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 rostos semelhantes a um rosto persistente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ClrTx/>
              <a:buNone/>
            </a:pPr>
            <a:endParaRPr lang="pt-BR" sz="2400" dirty="0">
              <a:solidFill>
                <a:srgbClr val="000000"/>
              </a:solidFill>
              <a:ea typeface="Segoe UI"/>
              <a:cs typeface="Segoe UI"/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ClrTx/>
              <a:buNone/>
            </a:pPr>
            <a:endParaRPr lang="pt-BR" sz="2400" dirty="0">
              <a:solidFill>
                <a:srgbClr val="000000"/>
              </a:solidFill>
              <a:ea typeface="Segoe UI"/>
              <a:cs typeface="Segoe UI"/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ClrTx/>
              <a:buNone/>
            </a:pPr>
            <a:endParaRPr lang="pt-BR" sz="2400" dirty="0">
              <a:solidFill>
                <a:srgbClr val="000000"/>
              </a:solidFill>
              <a:ea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2992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1045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Detecção facial com a Visão de IA do Azure</a:t>
            </a:r>
            <a:b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</a:b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E7BE8EEC-BA72-040C-770E-29877CD2B4BF}"/>
              </a:ext>
            </a:extLst>
          </p:cNvPr>
          <p:cNvSpPr txBox="1">
            <a:spLocks/>
          </p:cNvSpPr>
          <p:nvPr/>
        </p:nvSpPr>
        <p:spPr>
          <a:xfrm>
            <a:off x="445626" y="2110667"/>
            <a:ext cx="8230373" cy="2639184"/>
          </a:xfrm>
          <a:prstGeom prst="rect">
            <a:avLst/>
          </a:prstGeom>
        </p:spPr>
        <p:txBody>
          <a:bodyPr lIns="91440" rIns="9144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Usar o ponto de extremidade </a:t>
            </a:r>
            <a:r>
              <a:rPr lang="pt-BR" sz="2400" b="1" dirty="0">
                <a:solidFill>
                  <a:srgbClr val="FF0000"/>
                </a:solidFill>
                <a:ea typeface="Segoe UI"/>
                <a:cs typeface="Segoe UI"/>
              </a:rPr>
              <a:t>Detecção facial</a:t>
            </a: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, especificando </a:t>
            </a:r>
            <a:r>
              <a:rPr lang="pt-BR" sz="2400" b="1" dirty="0">
                <a:solidFill>
                  <a:srgbClr val="FF0000"/>
                </a:solidFill>
                <a:ea typeface="Segoe UI"/>
                <a:cs typeface="Segoe UI"/>
              </a:rPr>
              <a:t>Faces</a:t>
            </a: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 como um recurso visual.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Observação: a maioria dos recursos, como reconhecimento e identificação, não está habilitada para novos usuários.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ClrTx/>
              <a:buNone/>
            </a:pPr>
            <a:endParaRPr lang="pt-BR" sz="2400" dirty="0">
              <a:solidFill>
                <a:srgbClr val="000000"/>
              </a:solidFill>
              <a:ea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7745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1045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Detecção facial com a Visão de IA do Azure</a:t>
            </a:r>
            <a:b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</a:b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4651DC-D0AA-1F10-3F4B-44E531DA5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44" y="1739672"/>
            <a:ext cx="4292356" cy="3331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DCFD3F-B427-A1DE-D8F5-499EE51FF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696" y="1221551"/>
            <a:ext cx="3766541" cy="37251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A55685E-C088-49FB-145D-AB9DB7E93528}"/>
              </a:ext>
            </a:extLst>
          </p:cNvPr>
          <p:cNvSpPr/>
          <p:nvPr/>
        </p:nvSpPr>
        <p:spPr>
          <a:xfrm>
            <a:off x="4248000" y="3405586"/>
            <a:ext cx="950400" cy="692167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76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a057ae1a2_0_175"/>
          <p:cNvSpPr txBox="1"/>
          <p:nvPr/>
        </p:nvSpPr>
        <p:spPr>
          <a:xfrm>
            <a:off x="463925" y="2571750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defTabSz="914400" eaLnBrk="1" fontAlgn="auto" latinLnBrk="0" hangingPunct="1">
              <a:lnSpc>
                <a:spcPct val="115000"/>
              </a:lnSpc>
              <a:buSzPts val="3200"/>
              <a:buFont typeface="Arial"/>
              <a:buNone/>
              <a:tabLst/>
              <a:defRPr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Final do </a:t>
            </a: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Tópico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19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]</a:t>
            </a:r>
            <a:endParaRPr kumimoji="0" lang="pt-BR" sz="1300" b="0" i="0" u="none" strike="noStrike" kern="0" cap="none" spc="0" normalizeH="0" baseline="0" noProof="0">
              <a:ln>
                <a:noFill/>
              </a:ln>
              <a:solidFill>
                <a:srgbClr val="040A2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457239" y="1869785"/>
            <a:ext cx="7664075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Detectar rostos com a Visão de IA do Azure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0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Roteiro de Aprendizagem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20220D4-EB52-E36D-31D1-CBE3565E189E}"/>
              </a:ext>
            </a:extLst>
          </p:cNvPr>
          <p:cNvSpPr/>
          <p:nvPr/>
        </p:nvSpPr>
        <p:spPr bwMode="auto">
          <a:xfrm>
            <a:off x="624243" y="1739601"/>
            <a:ext cx="557786" cy="557786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pt-BR" sz="2800" b="1" i="0" strike="noStrike" cap="none" baseline="0" dirty="0">
                <a:solidFill>
                  <a:srgbClr val="FFFFFF"/>
                </a:solidFill>
                <a:effectLst/>
                <a:latin typeface="Segoe UI"/>
                <a:ea typeface="Segoe UI"/>
                <a:cs typeface="Segoe UI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C48E6-BFB2-F680-8965-04E8016BF4BF}"/>
              </a:ext>
            </a:extLst>
          </p:cNvPr>
          <p:cNvSpPr txBox="1"/>
          <p:nvPr/>
        </p:nvSpPr>
        <p:spPr>
          <a:xfrm>
            <a:off x="1373770" y="1664218"/>
            <a:ext cx="72086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Compreender os recursos, os casos de uso e a responsabilidade da API de detecção facial da Visão de IA do Azure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A57331-8478-E2B8-00E6-CE9076054974}"/>
              </a:ext>
            </a:extLst>
          </p:cNvPr>
          <p:cNvSpPr/>
          <p:nvPr/>
        </p:nvSpPr>
        <p:spPr bwMode="auto">
          <a:xfrm>
            <a:off x="632637" y="2921301"/>
            <a:ext cx="557786" cy="557786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pt-BR" sz="2800" b="1" i="0" strike="noStrike" cap="none" baseline="0">
                <a:solidFill>
                  <a:srgbClr val="FFFFFF"/>
                </a:solidFill>
                <a:effectLst/>
                <a:latin typeface="Segoe UI"/>
                <a:ea typeface="Segoe UI"/>
                <a:cs typeface="Segoe UI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134F63-BC12-DE3A-956E-382E18C20053}"/>
              </a:ext>
            </a:extLst>
          </p:cNvPr>
          <p:cNvSpPr txBox="1"/>
          <p:nvPr/>
        </p:nvSpPr>
        <p:spPr>
          <a:xfrm>
            <a:off x="1373770" y="3017422"/>
            <a:ext cx="6746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Usar a API de detecção facial em um aplicativo</a:t>
            </a:r>
          </a:p>
        </p:txBody>
      </p:sp>
    </p:spTree>
    <p:extLst>
      <p:ext uri="{BB962C8B-B14F-4D97-AF65-F5344CB8AC3E}">
        <p14:creationId xmlns:p14="http://schemas.microsoft.com/office/powerpoint/2010/main" val="354368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Opções para detecção, análise e reconhecimento facial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1A83DE1B-04CA-A3F9-1552-14FA2339E7A9}"/>
              </a:ext>
            </a:extLst>
          </p:cNvPr>
          <p:cNvSpPr txBox="1"/>
          <p:nvPr/>
        </p:nvSpPr>
        <p:spPr>
          <a:xfrm>
            <a:off x="528501" y="1919808"/>
            <a:ext cx="3792186" cy="1646605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SzTx/>
            </a:pPr>
            <a:r>
              <a:rPr lang="pt-BR" sz="2400" b="1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Análise de Imagens</a:t>
            </a:r>
          </a:p>
          <a:p>
            <a:pPr marL="342900" indent="-342900"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r>
              <a:rPr lang="pt-BR" sz="220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Detecção de pessoas</a:t>
            </a:r>
          </a:p>
          <a:p>
            <a:pPr marL="342900" indent="-342900"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r>
              <a:rPr lang="pt-BR" sz="220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Apenas localização fornecida</a:t>
            </a:r>
          </a:p>
          <a:p>
            <a:pPr>
              <a:spcAft>
                <a:spcPts val="600"/>
              </a:spcAft>
              <a:buSzTx/>
            </a:pPr>
            <a:endParaRPr lang="pt-BR" sz="2400" b="1" i="0" strike="noStrike" cap="none" baseline="0" dirty="0">
              <a:solidFill>
                <a:srgbClr val="000000"/>
              </a:solidFill>
              <a:effectLst/>
              <a:latin typeface="+mn-lt"/>
              <a:ea typeface="Segoe UI Semibold"/>
              <a:cs typeface="Segoe UI Semibold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519414-F220-8D28-3A41-47FF61B1A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099" y="1919808"/>
            <a:ext cx="4343685" cy="268755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9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Considerações para detecção facial e reconhecimento facial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1A83DE1B-04CA-A3F9-1552-14FA2339E7A9}"/>
              </a:ext>
            </a:extLst>
          </p:cNvPr>
          <p:cNvSpPr txBox="1"/>
          <p:nvPr/>
        </p:nvSpPr>
        <p:spPr>
          <a:xfrm>
            <a:off x="505450" y="2021923"/>
            <a:ext cx="8133100" cy="110799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SzTx/>
            </a:pPr>
            <a:r>
              <a:rPr lang="pt-BR" sz="240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Os princípios da IA responsável se aplicam a todos os tipos de aplicativos, mas sistemas que dependem de dados faciais podem ser particularmente problemáticos. </a:t>
            </a:r>
          </a:p>
        </p:txBody>
      </p:sp>
    </p:spTree>
    <p:extLst>
      <p:ext uri="{BB962C8B-B14F-4D97-AF65-F5344CB8AC3E}">
        <p14:creationId xmlns:p14="http://schemas.microsoft.com/office/powerpoint/2010/main" val="83936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Considerações para detecção facial e reconhecimento facial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1A83DE1B-04CA-A3F9-1552-14FA2339E7A9}"/>
              </a:ext>
            </a:extLst>
          </p:cNvPr>
          <p:cNvSpPr txBox="1"/>
          <p:nvPr/>
        </p:nvSpPr>
        <p:spPr>
          <a:xfrm>
            <a:off x="528500" y="1919808"/>
            <a:ext cx="8133100" cy="184665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SzTx/>
            </a:pPr>
            <a:r>
              <a:rPr lang="pt-BR" sz="240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Como uma proteção para o uso de IA responsável, o reconhecimento facial, identificação, verificação e comparação está por trás de uma política de Acesso Limitado, exigindo que os usuários sejam aprovados pela Microsoft antes de habilitar esses recursos.</a:t>
            </a:r>
          </a:p>
        </p:txBody>
      </p:sp>
    </p:spTree>
    <p:extLst>
      <p:ext uri="{BB962C8B-B14F-4D97-AF65-F5344CB8AC3E}">
        <p14:creationId xmlns:p14="http://schemas.microsoft.com/office/powerpoint/2010/main" val="275614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Considerações para detecção facial e reconhecimento facial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1A83DE1B-04CA-A3F9-1552-14FA2339E7A9}"/>
              </a:ext>
            </a:extLst>
          </p:cNvPr>
          <p:cNvSpPr txBox="1"/>
          <p:nvPr/>
        </p:nvSpPr>
        <p:spPr>
          <a:xfrm>
            <a:off x="528500" y="1919808"/>
            <a:ext cx="8133100" cy="155427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SzTx/>
            </a:pPr>
            <a:r>
              <a:rPr lang="pt-BR" sz="2400" b="1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Segurança e privacidade de dados</a:t>
            </a:r>
          </a:p>
          <a:p>
            <a:pPr>
              <a:spcAft>
                <a:spcPts val="600"/>
              </a:spcAft>
              <a:buSzTx/>
            </a:pPr>
            <a:r>
              <a:rPr lang="pt-BR" sz="240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Sistemas baseados em dados faciais devem proteger a privacidade individual, garantindo que os dados pessoais identificáveis não sejam acessados de forma inadequada.</a:t>
            </a:r>
          </a:p>
        </p:txBody>
      </p:sp>
    </p:spTree>
    <p:extLst>
      <p:ext uri="{BB962C8B-B14F-4D97-AF65-F5344CB8AC3E}">
        <p14:creationId xmlns:p14="http://schemas.microsoft.com/office/powerpoint/2010/main" val="209695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Considerações para detecção facial e reconhecimento facial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1A83DE1B-04CA-A3F9-1552-14FA2339E7A9}"/>
              </a:ext>
            </a:extLst>
          </p:cNvPr>
          <p:cNvSpPr txBox="1"/>
          <p:nvPr/>
        </p:nvSpPr>
        <p:spPr>
          <a:xfrm>
            <a:off x="506347" y="2092608"/>
            <a:ext cx="8190700" cy="118494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SzTx/>
            </a:pPr>
            <a:r>
              <a:rPr lang="pt-BR" sz="2400" b="1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Transparência</a:t>
            </a:r>
            <a:endParaRPr lang="pt-BR" sz="1000" b="1" i="0" strike="noStrike" cap="none" baseline="0" dirty="0">
              <a:solidFill>
                <a:srgbClr val="000000"/>
              </a:solidFill>
              <a:effectLst/>
              <a:latin typeface="+mn-lt"/>
              <a:ea typeface="Segoe UI Semibold"/>
              <a:cs typeface="Segoe UI Semibold"/>
            </a:endParaRPr>
          </a:p>
          <a:p>
            <a:pPr>
              <a:spcAft>
                <a:spcPts val="600"/>
              </a:spcAft>
              <a:buSzTx/>
            </a:pPr>
            <a:r>
              <a:rPr lang="pt-BR" sz="240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Garanta que os usuários estejam informados sobre como a imagem deles será usada e quem terá acesso a ela.</a:t>
            </a:r>
          </a:p>
        </p:txBody>
      </p:sp>
    </p:spTree>
    <p:extLst>
      <p:ext uri="{BB962C8B-B14F-4D97-AF65-F5344CB8AC3E}">
        <p14:creationId xmlns:p14="http://schemas.microsoft.com/office/powerpoint/2010/main" val="15293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Considerações para detecção facial e reconhecimento facial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1A83DE1B-04CA-A3F9-1552-14FA2339E7A9}"/>
              </a:ext>
            </a:extLst>
          </p:cNvPr>
          <p:cNvSpPr txBox="1"/>
          <p:nvPr/>
        </p:nvSpPr>
        <p:spPr>
          <a:xfrm>
            <a:off x="506347" y="2092608"/>
            <a:ext cx="8190700" cy="155427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SzTx/>
            </a:pPr>
            <a:r>
              <a:rPr lang="pt-BR" sz="2400" b="1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Imparcialidade e inclusividade</a:t>
            </a:r>
          </a:p>
          <a:p>
            <a:pPr>
              <a:spcAft>
                <a:spcPts val="600"/>
              </a:spcAft>
              <a:buSzTx/>
            </a:pPr>
            <a:r>
              <a:rPr lang="pt-BR" sz="240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O reconhecimento facial não deve ser usado de uma maneira prejudicial aos indivíduos com base na aparência deles e a certas pessoas como alvo de forma injusta.</a:t>
            </a:r>
          </a:p>
        </p:txBody>
      </p:sp>
    </p:spTree>
    <p:extLst>
      <p:ext uri="{BB962C8B-B14F-4D97-AF65-F5344CB8AC3E}">
        <p14:creationId xmlns:p14="http://schemas.microsoft.com/office/powerpoint/2010/main" val="418941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9" ma:contentTypeDescription="Crie um novo documento." ma:contentTypeScope="" ma:versionID="2f90046ec77328b7f86417d2e03b3d33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815006ac2d4f05ee97fdd57e40d8e38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C72A4892-C010-4856-8F90-857F0766CF0B}"/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1350</TotalTime>
  <Words>589</Words>
  <Application>Microsoft Office PowerPoint</Application>
  <PresentationFormat>On-screen Show (16:9)</PresentationFormat>
  <Paragraphs>86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Wingdings</vt:lpstr>
      <vt:lpstr>Calibri Light</vt:lpstr>
      <vt:lpstr>Segoe UI Semibold</vt:lpstr>
      <vt:lpstr>Arial</vt:lpstr>
      <vt:lpstr>Calibri</vt:lpstr>
      <vt:lpstr>Segoe UI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Valéria Baptista</cp:lastModifiedBy>
  <cp:revision>73</cp:revision>
  <dcterms:modified xsi:type="dcterms:W3CDTF">2024-08-29T20:18:08Z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