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4.svg" ContentType="image/svg+xml"/>
  <Override PartName="/ppt/media/image16.svg" ContentType="image/svg+xml"/>
  <Override PartName="/ppt/media/image18.svg" ContentType="image/sv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2"/>
  </p:notesMasterIdLst>
  <p:sldIdLst>
    <p:sldId id="315" r:id="rId5"/>
    <p:sldId id="360" r:id="rId6"/>
    <p:sldId id="300" r:id="rId7"/>
    <p:sldId id="435" r:id="rId8"/>
    <p:sldId id="432" r:id="rId9"/>
    <p:sldId id="364" r:id="rId10"/>
    <p:sldId id="436" r:id="rId11"/>
    <p:sldId id="423" r:id="rId12"/>
    <p:sldId id="437" r:id="rId13"/>
    <p:sldId id="433" r:id="rId14"/>
    <p:sldId id="438" r:id="rId15"/>
    <p:sldId id="439" r:id="rId16"/>
    <p:sldId id="424" r:id="rId17"/>
    <p:sldId id="440" r:id="rId18"/>
    <p:sldId id="441" r:id="rId19"/>
    <p:sldId id="442" r:id="rId20"/>
    <p:sldId id="272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Segoe UI Semibold" panose="020B0702040204020203" pitchFamily="3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6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78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72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20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59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28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58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61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0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747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33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48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7353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3: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soluções de processamento de linguagem natural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Formato de áudio e vozes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Graphic 1" descr="Voice with solid fill">
            <a:extLst>
              <a:ext uri="{FF2B5EF4-FFF2-40B4-BE49-F238E27FC236}">
                <a16:creationId xmlns:a16="http://schemas.microsoft.com/office/drawing/2014/main" id="{3B71408B-BAC7-9D78-6F17-C174C7176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4387" y="1401600"/>
            <a:ext cx="947860" cy="94786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5286D-5933-7303-CCFD-E57F176AC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53981"/>
              </p:ext>
            </p:extLst>
          </p:nvPr>
        </p:nvGraphicFramePr>
        <p:xfrm>
          <a:off x="625587" y="2349460"/>
          <a:ext cx="3269614" cy="18201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69614">
                  <a:extLst>
                    <a:ext uri="{9D8B030D-6E8A-4147-A177-3AD203B41FA5}">
                      <a16:colId xmlns:a16="http://schemas.microsoft.com/office/drawing/2014/main" val="680144581"/>
                    </a:ext>
                  </a:extLst>
                </a:gridCol>
              </a:tblGrid>
              <a:tr h="45502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Formato de áudio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85619"/>
                  </a:ext>
                </a:extLst>
              </a:tr>
              <a:tr h="455028">
                <a:tc>
                  <a:txBody>
                    <a:bodyPr/>
                    <a:lstStyle/>
                    <a:p>
                      <a:r>
                        <a:rPr lang="pt-BR" dirty="0"/>
                        <a:t>Tipo de arquivo de áudio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82459"/>
                  </a:ext>
                </a:extLst>
              </a:tr>
              <a:tr h="455028">
                <a:tc>
                  <a:txBody>
                    <a:bodyPr/>
                    <a:lstStyle/>
                    <a:p>
                      <a:r>
                        <a:rPr lang="pt-BR" dirty="0"/>
                        <a:t>Taxa de amostragem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37923"/>
                  </a:ext>
                </a:extLst>
              </a:tr>
              <a:tr h="455028">
                <a:tc>
                  <a:txBody>
                    <a:bodyPr/>
                    <a:lstStyle/>
                    <a:p>
                      <a:r>
                        <a:rPr lang="pt-BR" dirty="0"/>
                        <a:t>Profundidade de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591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36C921-8789-4043-409E-B2608653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13077"/>
              </p:ext>
            </p:extLst>
          </p:nvPr>
        </p:nvGraphicFramePr>
        <p:xfrm>
          <a:off x="3981600" y="2349460"/>
          <a:ext cx="4010400" cy="18201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10400">
                  <a:extLst>
                    <a:ext uri="{9D8B030D-6E8A-4147-A177-3AD203B41FA5}">
                      <a16:colId xmlns:a16="http://schemas.microsoft.com/office/drawing/2014/main" val="680144581"/>
                    </a:ext>
                  </a:extLst>
                </a:gridCol>
              </a:tblGrid>
              <a:tr h="4772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Vozes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85619"/>
                  </a:ext>
                </a:extLst>
              </a:tr>
              <a:tr h="671407">
                <a:tc>
                  <a:txBody>
                    <a:bodyPr/>
                    <a:lstStyle/>
                    <a:p>
                      <a:r>
                        <a:rPr lang="pt-BR" dirty="0"/>
                        <a:t>Vozes padrão: vozes sintéticas criadas com base em amostras de áudio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82459"/>
                  </a:ext>
                </a:extLst>
              </a:tr>
              <a:tr h="671407">
                <a:tc>
                  <a:txBody>
                    <a:bodyPr/>
                    <a:lstStyle/>
                    <a:p>
                      <a:r>
                        <a:rPr lang="pt-BR" dirty="0"/>
                        <a:t>Vozes neurais: vozes de som mais natural criadas usando redes neurais profundas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3792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CE4F6BE-E56A-BFB3-8834-349F36B57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61810" y="1575436"/>
            <a:ext cx="723178" cy="701236"/>
            <a:chOff x="2161141" y="4209171"/>
            <a:chExt cx="444488" cy="431001"/>
          </a:xfrm>
          <a:solidFill>
            <a:schemeClr val="accent2"/>
          </a:solidFill>
        </p:grpSpPr>
        <p:pic>
          <p:nvPicPr>
            <p:cNvPr id="10" name="Graphic 9" descr="Speech with solid fill">
              <a:extLst>
                <a:ext uri="{FF2B5EF4-FFF2-40B4-BE49-F238E27FC236}">
                  <a16:creationId xmlns:a16="http://schemas.microsoft.com/office/drawing/2014/main" id="{D839AA52-02CD-C70C-6194-BB5BD4AE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61141" y="4209171"/>
              <a:ext cx="295569" cy="295569"/>
            </a:xfrm>
            <a:prstGeom prst="rect">
              <a:avLst/>
            </a:prstGeom>
          </p:spPr>
        </p:pic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D7690C20-E42E-CC65-26B9-6F606FBF0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0060" y="4344603"/>
              <a:ext cx="295569" cy="295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46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Linguagem de marcação de síntese de fala (SSML)</a:t>
            </a:r>
            <a:endParaRPr lang="pt-BR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0958037-5F6D-8401-EA8B-43D1582720E9}"/>
              </a:ext>
            </a:extLst>
          </p:cNvPr>
          <p:cNvSpPr txBox="1"/>
          <p:nvPr/>
        </p:nvSpPr>
        <p:spPr>
          <a:xfrm>
            <a:off x="528284" y="1940135"/>
            <a:ext cx="8374849" cy="258532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Linguagem baseada em XML com opções de personalização: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Estilos de fala (somente vozes neurais)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Pausas e silêncio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Fonemas (pronúncias fonéticas)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Prosódia (pitch de fala, alcance, taxa, etc.)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"say-as" (número, data, hora, endereço, etc.)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Inserir fala gravada ou áudio em segundo plano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173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Linguagem de marcação de síntese de fala (SSML)</a:t>
            </a:r>
            <a:endParaRPr lang="pt-BR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15A2B4-6E5B-FD0A-3694-74DBF8A17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60" y="1827607"/>
            <a:ext cx="8341160" cy="28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Traduzir fala em texto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50AF57-6DD0-D2C3-68CD-815E1787F0A8}"/>
              </a:ext>
            </a:extLst>
          </p:cNvPr>
          <p:cNvSpPr txBox="1"/>
          <p:nvPr/>
        </p:nvSpPr>
        <p:spPr>
          <a:xfrm>
            <a:off x="540000" y="1658957"/>
            <a:ext cx="7115401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Segoe UI Semibold"/>
                <a:ea typeface="Segoe UI Semibold"/>
                <a:cs typeface="Segoe UI Semibold"/>
              </a:rPr>
              <a:t>A tradução baseia-se no reconhecimento de fala:</a:t>
            </a:r>
            <a:endParaRPr lang="pt-BR" sz="2400" b="0" i="0" strike="noStrike" cap="none" baseline="0" dirty="0">
              <a:solidFill>
                <a:srgbClr val="000000"/>
              </a:solidFill>
              <a:effectLst/>
              <a:ea typeface="Segoe UI"/>
              <a:cs typeface="Segoe UI"/>
            </a:endParaRPr>
          </a:p>
          <a:p>
            <a:pPr marL="285750" indent="-285750">
              <a:spcBef>
                <a:spcPts val="1200"/>
              </a:spcBef>
              <a:buFont typeface="+mj-lt"/>
              <a:buAutoNum type="arabicPeriod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Reconhecer e transcrever entrada falada em linguagem de reconhecimento de fala</a:t>
            </a:r>
          </a:p>
          <a:p>
            <a:pPr marL="285750" indent="-285750">
              <a:spcBef>
                <a:spcPts val="1200"/>
              </a:spcBef>
              <a:buFont typeface="+mj-lt"/>
              <a:buAutoNum type="arabicPeriod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Retornar traduções para um ou mais idiomas de destino</a:t>
            </a:r>
          </a:p>
        </p:txBody>
      </p:sp>
    </p:spTree>
    <p:extLst>
      <p:ext uri="{BB962C8B-B14F-4D97-AF65-F5344CB8AC3E}">
        <p14:creationId xmlns:p14="http://schemas.microsoft.com/office/powerpoint/2010/main" val="14256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Traduzir fala em texto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D06B0E-A09B-656A-3F84-6154304C3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6" y="1546490"/>
            <a:ext cx="8458874" cy="23364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28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Sintetização de traduções como fala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50AF57-6DD0-D2C3-68CD-815E1787F0A8}"/>
              </a:ext>
            </a:extLst>
          </p:cNvPr>
          <p:cNvSpPr txBox="1"/>
          <p:nvPr/>
        </p:nvSpPr>
        <p:spPr>
          <a:xfrm>
            <a:off x="540000" y="1816097"/>
            <a:ext cx="7115401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Síntese baseada em evento</a:t>
            </a:r>
          </a:p>
          <a:p>
            <a:pPr>
              <a:spcBef>
                <a:spcPts val="1200"/>
              </a:spcBef>
            </a:pPr>
            <a:r>
              <a:rPr lang="pt-BR" sz="20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Compatível apenas com tradução 1:1 (idioma de destino único)</a:t>
            </a:r>
          </a:p>
          <a:p>
            <a:pPr>
              <a:spcBef>
                <a:spcPts val="1200"/>
              </a:spcBef>
            </a:pPr>
            <a:r>
              <a:rPr lang="pt-BR" sz="20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Especifique a voz desejada no TranslationConfig</a:t>
            </a:r>
          </a:p>
          <a:p>
            <a:pPr>
              <a:spcBef>
                <a:spcPts val="1200"/>
              </a:spcBef>
            </a:pPr>
            <a:r>
              <a:rPr lang="pt-BR" sz="20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Use o evento Sintetização para recuperar o fluxo de áudio</a:t>
            </a:r>
          </a:p>
          <a:p>
            <a:pPr>
              <a:spcBef>
                <a:spcPts val="1200"/>
              </a:spcBef>
            </a:pPr>
            <a:r>
              <a:rPr lang="pt-BR" sz="20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Criar um manipulador de eventos</a:t>
            </a:r>
          </a:p>
          <a:p>
            <a:pPr>
              <a:spcBef>
                <a:spcPts val="1200"/>
              </a:spcBef>
            </a:pPr>
            <a:r>
              <a:rPr lang="pt-BR" sz="200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Use Result.GetAudio() para recuperar o fluxo de bytes</a:t>
            </a:r>
          </a:p>
        </p:txBody>
      </p:sp>
    </p:spTree>
    <p:extLst>
      <p:ext uri="{BB962C8B-B14F-4D97-AF65-F5344CB8AC3E}">
        <p14:creationId xmlns:p14="http://schemas.microsoft.com/office/powerpoint/2010/main" val="29917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Sintetização de traduções como fala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50AF57-6DD0-D2C3-68CD-815E1787F0A8}"/>
              </a:ext>
            </a:extLst>
          </p:cNvPr>
          <p:cNvSpPr txBox="1"/>
          <p:nvPr/>
        </p:nvSpPr>
        <p:spPr>
          <a:xfrm>
            <a:off x="525600" y="1864150"/>
            <a:ext cx="7115401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Síntese manual</a:t>
            </a:r>
          </a:p>
          <a:p>
            <a:pPr>
              <a:spcBef>
                <a:spcPts val="1200"/>
              </a:spcBef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Uso para vários idiomas de destino</a:t>
            </a:r>
          </a:p>
          <a:p>
            <a:pPr>
              <a:spcBef>
                <a:spcPts val="1200"/>
              </a:spcBef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ea typeface="Segoe UI Semibold"/>
                <a:cs typeface="Segoe UI Semibold"/>
              </a:rPr>
              <a:t>Traduzir para texto e usar a API de Conversão de Texto em Fala para sintetizar cada tradução nos resultados</a:t>
            </a:r>
          </a:p>
        </p:txBody>
      </p:sp>
    </p:spTree>
    <p:extLst>
      <p:ext uri="{BB962C8B-B14F-4D97-AF65-F5344CB8AC3E}">
        <p14:creationId xmlns:p14="http://schemas.microsoft.com/office/powerpoint/2010/main" val="21324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17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Reconhecimento de fala, tradução e síntese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2BC4B2-01FF-2CBB-514D-153178202269}"/>
              </a:ext>
            </a:extLst>
          </p:cNvPr>
          <p:cNvSpPr/>
          <p:nvPr/>
        </p:nvSpPr>
        <p:spPr bwMode="auto">
          <a:xfrm>
            <a:off x="587236" y="1652973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C393-58D8-3680-2E3D-EF83F02207E8}"/>
              </a:ext>
            </a:extLst>
          </p:cNvPr>
          <p:cNvSpPr txBox="1"/>
          <p:nvPr/>
        </p:nvSpPr>
        <p:spPr>
          <a:xfrm>
            <a:off x="1182029" y="1607487"/>
            <a:ext cx="7148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Provisionar um recurso do Azure para o serviço de Fala de IA do Azure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D8B74-E020-F5C9-85FA-5421815E03BA}"/>
              </a:ext>
            </a:extLst>
          </p:cNvPr>
          <p:cNvSpPr/>
          <p:nvPr/>
        </p:nvSpPr>
        <p:spPr bwMode="auto">
          <a:xfrm>
            <a:off x="565525" y="2430269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6E05B-EB0F-A6B3-CA8B-16F44397B245}"/>
              </a:ext>
            </a:extLst>
          </p:cNvPr>
          <p:cNvSpPr txBox="1"/>
          <p:nvPr/>
        </p:nvSpPr>
        <p:spPr>
          <a:xfrm>
            <a:off x="1182029" y="2406428"/>
            <a:ext cx="72410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Usar a API de Conversão de fala em texto para implementar o reconhecimento de fala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CAD50-D476-2820-F4BB-9CE873BC5A34}"/>
              </a:ext>
            </a:extLst>
          </p:cNvPr>
          <p:cNvSpPr/>
          <p:nvPr/>
        </p:nvSpPr>
        <p:spPr bwMode="auto">
          <a:xfrm>
            <a:off x="587236" y="3238857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93B75-F389-359B-C71E-9761A134DF87}"/>
              </a:ext>
            </a:extLst>
          </p:cNvPr>
          <p:cNvSpPr txBox="1"/>
          <p:nvPr/>
        </p:nvSpPr>
        <p:spPr>
          <a:xfrm>
            <a:off x="1182029" y="3302306"/>
            <a:ext cx="69725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Usar a API de Conversão de texto em fala para implementar a sintetização de voz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2BC4B2-01FF-2CBB-514D-153178202269}"/>
              </a:ext>
            </a:extLst>
          </p:cNvPr>
          <p:cNvSpPr/>
          <p:nvPr/>
        </p:nvSpPr>
        <p:spPr bwMode="auto">
          <a:xfrm>
            <a:off x="587236" y="1652973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C393-58D8-3680-2E3D-EF83F02207E8}"/>
              </a:ext>
            </a:extLst>
          </p:cNvPr>
          <p:cNvSpPr txBox="1"/>
          <p:nvPr/>
        </p:nvSpPr>
        <p:spPr>
          <a:xfrm>
            <a:off x="1182029" y="1607487"/>
            <a:ext cx="71486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Configurar o formato de áudio e as vozes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D8B74-E020-F5C9-85FA-5421815E03BA}"/>
              </a:ext>
            </a:extLst>
          </p:cNvPr>
          <p:cNvSpPr/>
          <p:nvPr/>
        </p:nvSpPr>
        <p:spPr bwMode="auto">
          <a:xfrm>
            <a:off x="565525" y="2430269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6E05B-EB0F-A6B3-CA8B-16F44397B245}"/>
              </a:ext>
            </a:extLst>
          </p:cNvPr>
          <p:cNvSpPr txBox="1"/>
          <p:nvPr/>
        </p:nvSpPr>
        <p:spPr>
          <a:xfrm>
            <a:off x="1186266" y="2493718"/>
            <a:ext cx="72410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Usar a SSML (Linguagem de Marcação de Sintetização de Voz)</a:t>
            </a:r>
          </a:p>
        </p:txBody>
      </p:sp>
    </p:spTree>
    <p:extLst>
      <p:ext uri="{BB962C8B-B14F-4D97-AF65-F5344CB8AC3E}">
        <p14:creationId xmlns:p14="http://schemas.microsoft.com/office/powerpoint/2010/main" val="147398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serviço de fala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A53C3DF-C495-5F5C-C8CD-F0E8EEA5E750}"/>
              </a:ext>
            </a:extLst>
          </p:cNvPr>
          <p:cNvSpPr txBox="1"/>
          <p:nvPr/>
        </p:nvSpPr>
        <p:spPr>
          <a:xfrm>
            <a:off x="506685" y="1598003"/>
            <a:ext cx="5481626" cy="28315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APIs de Fala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API de reconhecimento de fala (reconhecimento de fala)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API de conversão de texto em fala (síntese de fala)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API de tradução de fala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API de Reconhecimento do Locutor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Reconhecimento de intenção (usa compreensão da linguagem coloquial)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7625A0-1A44-276A-78A2-B6D6C614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40799" y="1456005"/>
            <a:ext cx="1375201" cy="3293846"/>
            <a:chOff x="9180895" y="1465354"/>
            <a:chExt cx="1680003" cy="445866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4B646C6-D6CE-D0EE-7081-F564569D6D9D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0020895" y="2466343"/>
              <a:ext cx="1" cy="217718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3D69E66-5EFD-7F23-26C3-87CC33D97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80895" y="3058768"/>
              <a:ext cx="1680003" cy="992334"/>
            </a:xfrm>
            <a:prstGeom prst="rect">
              <a:avLst/>
            </a:prstGeom>
          </p:spPr>
        </p:pic>
        <p:pic>
          <p:nvPicPr>
            <p:cNvPr id="8" name="Graphic 7" descr="Document with solid fill">
              <a:extLst>
                <a:ext uri="{FF2B5EF4-FFF2-40B4-BE49-F238E27FC236}">
                  <a16:creationId xmlns:a16="http://schemas.microsoft.com/office/drawing/2014/main" id="{CD57F964-0E7C-A72D-2194-6FACF8BFB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80650" y="4643527"/>
              <a:ext cx="1280491" cy="1280491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E857F2-BA9D-B9C0-2B5A-C98DCD9E63C7}"/>
                </a:ext>
              </a:extLst>
            </p:cNvPr>
            <p:cNvGrpSpPr/>
            <p:nvPr/>
          </p:nvGrpSpPr>
          <p:grpSpPr>
            <a:xfrm>
              <a:off x="9363940" y="1465354"/>
              <a:ext cx="1297201" cy="1297201"/>
              <a:chOff x="8365052" y="1347474"/>
              <a:chExt cx="1297201" cy="1297201"/>
            </a:xfrm>
          </p:grpSpPr>
          <p:pic>
            <p:nvPicPr>
              <p:cNvPr id="10" name="Graphic 9" descr="Speech outline">
                <a:extLst>
                  <a:ext uri="{FF2B5EF4-FFF2-40B4-BE49-F238E27FC236}">
                    <a16:creationId xmlns:a16="http://schemas.microsoft.com/office/drawing/2014/main" id="{607EA85F-D660-8183-50ED-D78D09BA6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65052" y="1347474"/>
                <a:ext cx="1297201" cy="1297201"/>
              </a:xfrm>
              <a:prstGeom prst="rect">
                <a:avLst/>
              </a:prstGeom>
            </p:spPr>
          </p:pic>
          <p:pic>
            <p:nvPicPr>
              <p:cNvPr id="11" name="Graphic 10" descr="Voice with solid fill">
                <a:extLst>
                  <a:ext uri="{FF2B5EF4-FFF2-40B4-BE49-F238E27FC236}">
                    <a16:creationId xmlns:a16="http://schemas.microsoft.com/office/drawing/2014/main" id="{93511C8A-FEF5-0B89-E774-3E8CB9E2C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55848" y="1563209"/>
                <a:ext cx="715608" cy="71560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742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Conversão de Fala em Texto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C78CA-B466-E1C5-070B-3860D7D30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0" y="1742004"/>
            <a:ext cx="7930550" cy="2205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Conversão de Fala em Texto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E9D9F8B-F843-1A5C-626E-BA36728533E2}"/>
              </a:ext>
            </a:extLst>
          </p:cNvPr>
          <p:cNvSpPr txBox="1"/>
          <p:nvPr/>
        </p:nvSpPr>
        <p:spPr>
          <a:xfrm>
            <a:off x="521084" y="1580135"/>
            <a:ext cx="8374849" cy="291361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Duas APIs REST: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API de reconhecimento de fala – usada pelo SDK de Fala de IA do Azure – preferida para a maioria dos cenários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API de reconhecimento de fala para áudio curto – Útil para áudio curto (até 60s)</a:t>
            </a:r>
          </a:p>
          <a:p>
            <a:pPr>
              <a:spcBef>
                <a:spcPts val="400"/>
              </a:spcBef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SDK de Fala de IA do Azure (.NET, Python, JavaScript, etc.)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"/>
              <a:cs typeface="Segoe U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68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Conversão de Texto em Fala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44D3AC-2AFB-CA16-286B-67256D17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0" y="1645447"/>
            <a:ext cx="8265074" cy="23204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5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Conversão de Texto em Fala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6BF123-E6F4-485C-8206-AF9629BD3C78}"/>
              </a:ext>
            </a:extLst>
          </p:cNvPr>
          <p:cNvSpPr txBox="1"/>
          <p:nvPr/>
        </p:nvSpPr>
        <p:spPr>
          <a:xfrm>
            <a:off x="521084" y="1580135"/>
            <a:ext cx="8374849" cy="260584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Duas APIs REST: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API de conversão de texto em fala – Adequada para a maioria dos cenários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API de síntese em lote – Converta grandes volumes de texto em arquivos de áudio</a:t>
            </a:r>
          </a:p>
          <a:p>
            <a:pPr>
              <a:spcBef>
                <a:spcPts val="400"/>
              </a:spcBef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SDK de Fala de IA do Azure (.NET, Python, JavaScript, etc.)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"/>
              <a:cs typeface="Segoe U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302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13FDA5-D3AA-41AE-89D5-1C3FD5BC387E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588</Words>
  <Application>Microsoft Office PowerPoint</Application>
  <PresentationFormat>On-screen Show (16:9)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 Light</vt:lpstr>
      <vt:lpstr>Segoe UI Semibold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78</cp:revision>
  <dcterms:modified xsi:type="dcterms:W3CDTF">2024-08-29T20:19:26Z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