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media/image25.svg" ContentType="image/sv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25"/>
  </p:notesMasterIdLst>
  <p:sldIdLst>
    <p:sldId id="315" r:id="rId5"/>
    <p:sldId id="360" r:id="rId6"/>
    <p:sldId id="300" r:id="rId7"/>
    <p:sldId id="364" r:id="rId8"/>
    <p:sldId id="423" r:id="rId9"/>
    <p:sldId id="424" r:id="rId10"/>
    <p:sldId id="412" r:id="rId11"/>
    <p:sldId id="425" r:id="rId12"/>
    <p:sldId id="413" r:id="rId13"/>
    <p:sldId id="426" r:id="rId14"/>
    <p:sldId id="395" r:id="rId15"/>
    <p:sldId id="427" r:id="rId16"/>
    <p:sldId id="407" r:id="rId17"/>
    <p:sldId id="428" r:id="rId18"/>
    <p:sldId id="415" r:id="rId19"/>
    <p:sldId id="429" r:id="rId20"/>
    <p:sldId id="430" r:id="rId21"/>
    <p:sldId id="408" r:id="rId22"/>
    <p:sldId id="431" r:id="rId23"/>
    <p:sldId id="272" r:id="rId24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Segoe UI" panose="020B0502040204020203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9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510" autoAdjust="0"/>
  </p:normalViewPr>
  <p:slideViewPr>
    <p:cSldViewPr snapToGrid="0">
      <p:cViewPr varScale="1">
        <p:scale>
          <a:sx n="133" d="100"/>
          <a:sy n="133" d="100"/>
        </p:scale>
        <p:origin x="255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21" Type="http://schemas.openxmlformats.org/officeDocument/2006/relationships/slide" Target="slides/slide17.xml"/><Relationship Id="rId89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9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90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9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4.xml"/><Relationship Id="rId93" Type="http://schemas.openxmlformats.org/officeDocument/2006/relationships/tableStyles" Target="tableStyles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138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3617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957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989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994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399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170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527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199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09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933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773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744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216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833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320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796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5178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86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2.png"/><Relationship Id="rId21" Type="http://schemas.openxmlformats.org/officeDocument/2006/relationships/image" Target="../media/image25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svg"/><Relationship Id="rId18" Type="http://schemas.openxmlformats.org/officeDocument/2006/relationships/image" Target="../media/image22.png"/><Relationship Id="rId3" Type="http://schemas.openxmlformats.org/officeDocument/2006/relationships/image" Target="../media/image2.png"/><Relationship Id="rId21" Type="http://schemas.openxmlformats.org/officeDocument/2006/relationships/image" Target="../media/image25.svg"/><Relationship Id="rId7" Type="http://schemas.openxmlformats.org/officeDocument/2006/relationships/image" Target="../media/image21.svg"/><Relationship Id="rId12" Type="http://schemas.openxmlformats.org/officeDocument/2006/relationships/image" Target="../media/image10.png"/><Relationship Id="rId17" Type="http://schemas.openxmlformats.org/officeDocument/2006/relationships/image" Target="../media/image19.sv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8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11" Type="http://schemas.openxmlformats.org/officeDocument/2006/relationships/image" Target="../media/image13.svg"/><Relationship Id="rId5" Type="http://schemas.openxmlformats.org/officeDocument/2006/relationships/image" Target="../media/image17.svg"/><Relationship Id="rId15" Type="http://schemas.openxmlformats.org/officeDocument/2006/relationships/image" Target="../media/image15.svg"/><Relationship Id="rId23" Type="http://schemas.openxmlformats.org/officeDocument/2006/relationships/image" Target="../media/image27.svg"/><Relationship Id="rId10" Type="http://schemas.openxmlformats.org/officeDocument/2006/relationships/image" Target="../media/image12.png"/><Relationship Id="rId19" Type="http://schemas.openxmlformats.org/officeDocument/2006/relationships/image" Target="../media/image23.svg"/><Relationship Id="rId4" Type="http://schemas.openxmlformats.org/officeDocument/2006/relationships/image" Target="../media/image16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674967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AI-102: Criação e Implementação de uma Solução de IA do Azure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735300"/>
            <a:ext cx="765576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Módulo 3:</a:t>
            </a:r>
          </a:p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Desenvolver soluções de processamento de linguagem natural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5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Entidades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1A83DE1B-04CA-A3F9-1552-14FA2339E7A9}"/>
              </a:ext>
            </a:extLst>
          </p:cNvPr>
          <p:cNvSpPr txBox="1"/>
          <p:nvPr/>
        </p:nvSpPr>
        <p:spPr>
          <a:xfrm>
            <a:off x="472163" y="1572726"/>
            <a:ext cx="6843037" cy="338554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2200" dirty="0">
                <a:solidFill>
                  <a:srgbClr val="000000"/>
                </a:solidFill>
                <a:latin typeface="+mn-lt"/>
                <a:cs typeface="Segoe UI"/>
              </a:rPr>
              <a:t>Tipos de entidade: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ADD779-ABCC-1689-D804-BB152AA8B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63" y="2177185"/>
            <a:ext cx="8254238" cy="78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9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705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Componentes de entidade predefinida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79334B7E-634E-8DF0-81E5-2A2219F9FF33}"/>
              </a:ext>
            </a:extLst>
          </p:cNvPr>
          <p:cNvSpPr txBox="1"/>
          <p:nvPr/>
        </p:nvSpPr>
        <p:spPr>
          <a:xfrm>
            <a:off x="499486" y="1741551"/>
            <a:ext cx="7468700" cy="738664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Os componentes predefinidos preveem automaticamente tipos comuns de enunciados: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584FFA1-EFD1-3551-798B-2F460D43FC5D}"/>
              </a:ext>
            </a:extLst>
          </p:cNvPr>
          <p:cNvSpPr txBox="1"/>
          <p:nvPr/>
        </p:nvSpPr>
        <p:spPr>
          <a:xfrm>
            <a:off x="499486" y="2676972"/>
            <a:ext cx="7468700" cy="2123658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Quantidades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Idade, Número, Porcentagem, Moeda, outros...</a:t>
            </a:r>
          </a:p>
          <a:p>
            <a:r>
              <a:rPr lang="pt-BR" sz="2400" b="1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Datetime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"23 de junho de 1976", "7 AM", "6:49 PM", "Amanhã às 7 PM", "Próxima semana".</a:t>
            </a:r>
          </a:p>
          <a:p>
            <a:endParaRPr lang="pt-BR" sz="2400" b="1" i="0" strike="noStrike" cap="none" baseline="0" dirty="0">
              <a:solidFill>
                <a:srgbClr val="000000"/>
              </a:solidFill>
              <a:effectLst/>
              <a:latin typeface="+mn-lt"/>
              <a:ea typeface="Segoe UI Semibold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7789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705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Componentes de entidade predefinida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584FFA1-EFD1-3551-798B-2F460D43FC5D}"/>
              </a:ext>
            </a:extLst>
          </p:cNvPr>
          <p:cNvSpPr txBox="1"/>
          <p:nvPr/>
        </p:nvSpPr>
        <p:spPr>
          <a:xfrm>
            <a:off x="557086" y="1987630"/>
            <a:ext cx="7468700" cy="246221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Email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“user@contoso.com"</a:t>
            </a:r>
          </a:p>
          <a:p>
            <a:r>
              <a:rPr lang="pt-BR" sz="2400" b="1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Número do telefone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Números de telefone dos EUA, como "+1 123 456 7890“ ou "(123)456-7890“.</a:t>
            </a:r>
          </a:p>
          <a:p>
            <a:r>
              <a:rPr lang="pt-BR" sz="2400" b="1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URL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“https://learn.microsoft.com/”</a:t>
            </a:r>
          </a:p>
        </p:txBody>
      </p:sp>
    </p:spTree>
    <p:extLst>
      <p:ext uri="{BB962C8B-B14F-4D97-AF65-F5344CB8AC3E}">
        <p14:creationId xmlns:p14="http://schemas.microsoft.com/office/powerpoint/2010/main" val="214089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705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Funcionalidades do serviço de Limguagem de IA do Azure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9BB23219-A369-371E-20FF-CB02F3C01E7A}"/>
              </a:ext>
            </a:extLst>
          </p:cNvPr>
          <p:cNvSpPr txBox="1"/>
          <p:nvPr/>
        </p:nvSpPr>
        <p:spPr>
          <a:xfrm>
            <a:off x="499486" y="1741551"/>
            <a:ext cx="74687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Os recursos de enquadram em 2 categorias: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1B5D3B-901D-BB41-8EC9-EEEC07C25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759288"/>
              </p:ext>
            </p:extLst>
          </p:nvPr>
        </p:nvGraphicFramePr>
        <p:xfrm>
          <a:off x="1262686" y="2112011"/>
          <a:ext cx="5764514" cy="2834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64514">
                  <a:extLst>
                    <a:ext uri="{9D8B030D-6E8A-4147-A177-3AD203B41FA5}">
                      <a16:colId xmlns:a16="http://schemas.microsoft.com/office/drawing/2014/main" val="2202256377"/>
                    </a:ext>
                  </a:extLst>
                </a:gridCol>
              </a:tblGrid>
              <a:tr h="580728">
                <a:tc>
                  <a:txBody>
                    <a:bodyPr/>
                    <a:lstStyle/>
                    <a:p>
                      <a:r>
                        <a:rPr lang="pt-BR" dirty="0"/>
                        <a:t>Recursos pré-configurados – podem ser usados sem rotulagem ou treinamento: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91061"/>
                  </a:ext>
                </a:extLst>
              </a:tr>
              <a:tr h="336454">
                <a:tc>
                  <a:txBody>
                    <a:bodyPr/>
                    <a:lstStyle/>
                    <a:p>
                      <a:r>
                        <a:rPr lang="pt-BR" dirty="0"/>
                        <a:t>Resumo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5812"/>
                  </a:ext>
                </a:extLst>
              </a:tr>
              <a:tr h="336454">
                <a:tc>
                  <a:txBody>
                    <a:bodyPr/>
                    <a:lstStyle/>
                    <a:p>
                      <a:r>
                        <a:rPr lang="pt-BR" dirty="0"/>
                        <a:t>Reconhecimento de entidade nomeada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843097"/>
                  </a:ext>
                </a:extLst>
              </a:tr>
              <a:tr h="336454">
                <a:tc>
                  <a:txBody>
                    <a:bodyPr/>
                    <a:lstStyle/>
                    <a:p>
                      <a:r>
                        <a:rPr lang="pt-BR" dirty="0"/>
                        <a:t>Detecção de PII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3558"/>
                  </a:ext>
                </a:extLst>
              </a:tr>
              <a:tr h="336454">
                <a:tc>
                  <a:txBody>
                    <a:bodyPr/>
                    <a:lstStyle/>
                    <a:p>
                      <a:r>
                        <a:rPr lang="pt-BR" dirty="0"/>
                        <a:t>Detecção de frases principais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923429"/>
                  </a:ext>
                </a:extLst>
              </a:tr>
              <a:tr h="336454">
                <a:tc>
                  <a:txBody>
                    <a:bodyPr/>
                    <a:lstStyle/>
                    <a:p>
                      <a:r>
                        <a:rPr lang="pt-BR" dirty="0"/>
                        <a:t>Análise de sentimento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741855"/>
                  </a:ext>
                </a:extLst>
              </a:tr>
              <a:tr h="336454">
                <a:tc>
                  <a:txBody>
                    <a:bodyPr/>
                    <a:lstStyle/>
                    <a:p>
                      <a:r>
                        <a:rPr lang="pt-BR" dirty="0"/>
                        <a:t>Detecção de idioma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20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88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705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Funcionalidades do serviço de Limguagem de IA do Azure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9BB23219-A369-371E-20FF-CB02F3C01E7A}"/>
              </a:ext>
            </a:extLst>
          </p:cNvPr>
          <p:cNvSpPr txBox="1"/>
          <p:nvPr/>
        </p:nvSpPr>
        <p:spPr>
          <a:xfrm>
            <a:off x="499486" y="1741551"/>
            <a:ext cx="74687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Os recursos de enquadram em 2 categorias: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1B5D3B-901D-BB41-8EC9-EEEC07C25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724177"/>
              </p:ext>
            </p:extLst>
          </p:nvPr>
        </p:nvGraphicFramePr>
        <p:xfrm>
          <a:off x="1180800" y="2313610"/>
          <a:ext cx="6148800" cy="23159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48800">
                  <a:extLst>
                    <a:ext uri="{9D8B030D-6E8A-4147-A177-3AD203B41FA5}">
                      <a16:colId xmlns:a16="http://schemas.microsoft.com/office/drawing/2014/main" val="2202256377"/>
                    </a:ext>
                  </a:extLst>
                </a:gridCol>
              </a:tblGrid>
              <a:tr h="704866">
                <a:tc>
                  <a:txBody>
                    <a:bodyPr/>
                    <a:lstStyle/>
                    <a:p>
                      <a:r>
                        <a:rPr lang="pt-BR" dirty="0"/>
                        <a:t>Recursos aprendidos – Exigem rotulagem, treinamento e implantação para utilização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91061"/>
                  </a:ext>
                </a:extLst>
              </a:tr>
              <a:tr h="402781">
                <a:tc>
                  <a:txBody>
                    <a:bodyPr/>
                    <a:lstStyle/>
                    <a:p>
                      <a:r>
                        <a:rPr lang="pt-BR" dirty="0"/>
                        <a:t>Compreensão do idioma da conversa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5812"/>
                  </a:ext>
                </a:extLst>
              </a:tr>
              <a:tr h="402781">
                <a:tc>
                  <a:txBody>
                    <a:bodyPr/>
                    <a:lstStyle/>
                    <a:p>
                      <a:r>
                        <a:rPr lang="pt-BR" dirty="0"/>
                        <a:t>Reconhecimento de Entidade Nomeada personalizado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843097"/>
                  </a:ext>
                </a:extLst>
              </a:tr>
              <a:tr h="402781">
                <a:tc>
                  <a:txBody>
                    <a:bodyPr/>
                    <a:lstStyle/>
                    <a:p>
                      <a:r>
                        <a:rPr lang="pt-BR" dirty="0"/>
                        <a:t>Classificação personalizada de textos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3558"/>
                  </a:ext>
                </a:extLst>
              </a:tr>
              <a:tr h="402781">
                <a:tc>
                  <a:txBody>
                    <a:bodyPr/>
                    <a:lstStyle/>
                    <a:p>
                      <a:r>
                        <a:rPr lang="pt-BR" dirty="0"/>
                        <a:t>Respostas às perguntas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923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43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705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Processar previsões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9BB23219-A369-371E-20FF-CB02F3C01E7A}"/>
              </a:ext>
            </a:extLst>
          </p:cNvPr>
          <p:cNvSpPr txBox="1"/>
          <p:nvPr/>
        </p:nvSpPr>
        <p:spPr>
          <a:xfrm>
            <a:off x="499486" y="1741551"/>
            <a:ext cx="7468700" cy="246221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Envie uma solicitação para um slot publicado, especificando:</a:t>
            </a:r>
          </a:p>
          <a:p>
            <a:endParaRPr lang="pt-BR" sz="2400" dirty="0">
              <a:solidFill>
                <a:srgbClr val="000000"/>
              </a:solidFill>
              <a:latin typeface="+mn-lt"/>
              <a:ea typeface="Segoe UI Semibold"/>
              <a:cs typeface="Segoe UI Semibol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b="1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Variante</a:t>
            </a:r>
            <a:r>
              <a:rPr lang="pt-BR" sz="22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 – indica qual recurso de linguagem está sendo solicitado. Por exemplo, a </a:t>
            </a:r>
            <a:r>
              <a:rPr lang="pt-BR" sz="2200" b="0" i="0" strike="noStrike" cap="none" baseline="0" dirty="0">
                <a:solidFill>
                  <a:srgbClr val="FF0000"/>
                </a:solidFill>
                <a:effectLst/>
                <a:latin typeface="+mn-lt"/>
                <a:ea typeface="Segoe UI Semibold"/>
                <a:cs typeface="Segoe UI Semibold"/>
              </a:rPr>
              <a:t>variante</a:t>
            </a:r>
            <a:r>
              <a:rPr lang="pt-BR" sz="22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 é definida como Conversa para compreensão da linguagem coloquial ou EntityRecognition para detectar entidades</a:t>
            </a:r>
          </a:p>
          <a:p>
            <a:endParaRPr lang="pt-BR" sz="2400" b="0" i="0" strike="noStrike" cap="none" baseline="0" dirty="0">
              <a:solidFill>
                <a:srgbClr val="000000"/>
              </a:solidFill>
              <a:effectLst/>
              <a:latin typeface="+mn-lt"/>
              <a:ea typeface="Segoe UI Semibold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27413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705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Processar previsões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9BB23219-A369-371E-20FF-CB02F3C01E7A}"/>
              </a:ext>
            </a:extLst>
          </p:cNvPr>
          <p:cNvSpPr txBox="1"/>
          <p:nvPr/>
        </p:nvSpPr>
        <p:spPr>
          <a:xfrm>
            <a:off x="499486" y="1741551"/>
            <a:ext cx="7468700" cy="2769989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Envie uma solicitação para um slot publicado, especificando: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200" b="1" i="0" strike="noStrike" cap="none" baseline="0" dirty="0">
              <a:solidFill>
                <a:srgbClr val="000000"/>
              </a:solidFill>
              <a:effectLst/>
              <a:latin typeface="+mn-lt"/>
              <a:ea typeface="Segoe UI Semibold"/>
              <a:cs typeface="Segoe UI Semibol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b="1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Parâmetros</a:t>
            </a:r>
            <a:r>
              <a:rPr lang="pt-BR" sz="22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 – indica os valores para vários parâmetros de entrada. Esses parâmetros variam, dependendo do recurso.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b="1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Entrada de análise </a:t>
            </a:r>
            <a:r>
              <a:rPr lang="pt-BR" sz="22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– especifica os documentos de entrada ou cadeias de caracteres de texto a serem analisados pelo serviço de Linguagem de IA do Azure.</a:t>
            </a:r>
          </a:p>
          <a:p>
            <a:endParaRPr lang="pt-BR" sz="2400" b="0" i="0" strike="noStrike" cap="none" baseline="0" dirty="0">
              <a:solidFill>
                <a:srgbClr val="000000"/>
              </a:solidFill>
              <a:effectLst/>
              <a:latin typeface="+mn-lt"/>
              <a:ea typeface="Segoe UI Semibold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61897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350881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Processar previsões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A6B9F0-FC3E-6E03-D3CD-F740BD249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3584" y="1044000"/>
            <a:ext cx="3374431" cy="4312800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FB3CC93-8CA0-9DAC-EBD0-6DA27D34F88D}"/>
              </a:ext>
            </a:extLst>
          </p:cNvPr>
          <p:cNvSpPr/>
          <p:nvPr/>
        </p:nvSpPr>
        <p:spPr bwMode="auto">
          <a:xfrm>
            <a:off x="6052345" y="448316"/>
            <a:ext cx="2047229" cy="649629"/>
          </a:xfrm>
          <a:prstGeom prst="wedgeRectCallout">
            <a:avLst>
              <a:gd name="adj1" fmla="val -62263"/>
              <a:gd name="adj2" fmla="val 86018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0" i="0" strike="noStrike" cap="none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O texto da consulta é incluído na resposta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3DA49113-AD6B-CD21-E5F3-0BA406BB795E}"/>
              </a:ext>
            </a:extLst>
          </p:cNvPr>
          <p:cNvSpPr/>
          <p:nvPr/>
        </p:nvSpPr>
        <p:spPr bwMode="auto">
          <a:xfrm>
            <a:off x="6145446" y="1539948"/>
            <a:ext cx="2445138" cy="307361"/>
          </a:xfrm>
          <a:prstGeom prst="wedgeRectCallout">
            <a:avLst>
              <a:gd name="adj1" fmla="val -63320"/>
              <a:gd name="adj2" fmla="val 20817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0" i="0" strike="noStrike" cap="none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Intenção de pontuação mais alta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773D61FB-6E77-913B-4046-F58A4CAEF7BA}"/>
              </a:ext>
            </a:extLst>
          </p:cNvPr>
          <p:cNvSpPr/>
          <p:nvPr/>
        </p:nvSpPr>
        <p:spPr bwMode="auto">
          <a:xfrm>
            <a:off x="6052345" y="2055282"/>
            <a:ext cx="1858518" cy="516468"/>
          </a:xfrm>
          <a:prstGeom prst="wedgeRectCallout">
            <a:avLst>
              <a:gd name="adj1" fmla="val -107060"/>
              <a:gd name="adj2" fmla="val -33615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0" i="0" strike="noStrike" cap="none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Todas as intenções possíveis e suas pontuações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A03C22EE-4149-6CF5-870F-37FE2AC4BE2B}"/>
              </a:ext>
            </a:extLst>
          </p:cNvPr>
          <p:cNvSpPr/>
          <p:nvPr/>
        </p:nvSpPr>
        <p:spPr bwMode="auto">
          <a:xfrm>
            <a:off x="5853390" y="3130173"/>
            <a:ext cx="2445138" cy="417481"/>
          </a:xfrm>
          <a:prstGeom prst="wedgeRectCallout">
            <a:avLst>
              <a:gd name="adj1" fmla="val -83179"/>
              <a:gd name="adj2" fmla="val 28346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0" i="0" strike="noStrike" cap="none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Entidades detectadas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390B179-D2F0-8600-92EF-0A80AC435037}"/>
              </a:ext>
            </a:extLst>
          </p:cNvPr>
          <p:cNvSpPr/>
          <p:nvPr/>
        </p:nvSpPr>
        <p:spPr bwMode="auto">
          <a:xfrm>
            <a:off x="6602162" y="3555105"/>
            <a:ext cx="2228972" cy="460324"/>
          </a:xfrm>
          <a:prstGeom prst="wedgeRectCallout">
            <a:avLst>
              <a:gd name="adj1" fmla="val -71482"/>
              <a:gd name="adj2" fmla="val 28224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Tipo de entidade detectada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8A695CD7-0E27-DA9E-56D1-4006128D8C76}"/>
              </a:ext>
            </a:extLst>
          </p:cNvPr>
          <p:cNvSpPr/>
          <p:nvPr/>
        </p:nvSpPr>
        <p:spPr bwMode="auto">
          <a:xfrm>
            <a:off x="3450736" y="3555105"/>
            <a:ext cx="882156" cy="649629"/>
          </a:xfrm>
          <a:prstGeom prst="wedgeRectCallout">
            <a:avLst>
              <a:gd name="adj1" fmla="val 85675"/>
              <a:gd name="adj2" fmla="val -20536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Texto da entidade detectada</a:t>
            </a:r>
          </a:p>
        </p:txBody>
      </p:sp>
    </p:spTree>
    <p:extLst>
      <p:ext uri="{BB962C8B-B14F-4D97-AF65-F5344CB8AC3E}">
        <p14:creationId xmlns:p14="http://schemas.microsoft.com/office/powerpoint/2010/main" val="244845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705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Treinamento, teste, publicação e revisão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Graphic 1" descr="Badge 1 with solid fill">
            <a:extLst>
              <a:ext uri="{FF2B5EF4-FFF2-40B4-BE49-F238E27FC236}">
                <a16:creationId xmlns:a16="http://schemas.microsoft.com/office/drawing/2014/main" id="{9CD15C36-1B6F-9E57-F90F-381C53C4DE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001" y="1914550"/>
            <a:ext cx="442852" cy="44285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B06C8F-8814-0BD5-1BD1-906446618EF0}"/>
              </a:ext>
            </a:extLst>
          </p:cNvPr>
          <p:cNvSpPr txBox="1"/>
          <p:nvPr/>
        </p:nvSpPr>
        <p:spPr>
          <a:xfrm>
            <a:off x="1076078" y="1918230"/>
            <a:ext cx="3898722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37160" marR="0" indent="-13716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Segoe UI" pitchFamily="34" charset="0"/>
              </a:defRPr>
            </a:lvl1pPr>
            <a:lvl2pPr marL="265176" marR="0" indent="-128016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1200"/>
              </a:spcAft>
              <a:buSzTx/>
              <a:buFont typeface="Arial" panose="020B0604020202020204" pitchFamily="34" charset="0"/>
              <a:buNone/>
            </a:pPr>
            <a:r>
              <a:rPr lang="pt-BR" sz="2400" dirty="0">
                <a:solidFill>
                  <a:srgbClr val="000000"/>
                </a:solidFill>
                <a:ea typeface="Segoe UI"/>
                <a:cs typeface="Segoe UI"/>
              </a:rPr>
              <a:t>Treine um modelo para conhecer intenções e entidades a partir de exemplos de enunciado</a:t>
            </a:r>
          </a:p>
        </p:txBody>
      </p:sp>
      <p:pic>
        <p:nvPicPr>
          <p:cNvPr id="7" name="Graphic 6" descr="Badge with solid fill">
            <a:extLst>
              <a:ext uri="{FF2B5EF4-FFF2-40B4-BE49-F238E27FC236}">
                <a16:creationId xmlns:a16="http://schemas.microsoft.com/office/drawing/2014/main" id="{2E9234F2-A145-5E8A-8CF1-409DE42FA2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001" y="3500095"/>
            <a:ext cx="442852" cy="44285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A81BDE-59EB-13F7-9A68-893CD266656D}"/>
              </a:ext>
            </a:extLst>
          </p:cNvPr>
          <p:cNvSpPr txBox="1"/>
          <p:nvPr/>
        </p:nvSpPr>
        <p:spPr>
          <a:xfrm>
            <a:off x="1090475" y="3485600"/>
            <a:ext cx="3884325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37160" marR="0" indent="-13716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Segoe UI" pitchFamily="34" charset="0"/>
              </a:defRPr>
            </a:lvl1pPr>
            <a:lvl2pPr marL="265176" marR="0" indent="-128016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1200"/>
              </a:spcAft>
              <a:buSzTx/>
              <a:buFont typeface="Arial" panose="020B0604020202020204" pitchFamily="34" charset="0"/>
              <a:buNone/>
            </a:pPr>
            <a:r>
              <a:rPr lang="pt-BR" sz="2400" dirty="0">
                <a:solidFill>
                  <a:srgbClr val="000000"/>
                </a:solidFill>
                <a:ea typeface="Segoe UI"/>
                <a:cs typeface="Segoe UI"/>
              </a:rPr>
              <a:t>Testar o modelo interativamente ou usando um conjunto de dados de teste com rótulos conhecidos</a:t>
            </a:r>
          </a:p>
        </p:txBody>
      </p:sp>
      <p:grpSp>
        <p:nvGrpSpPr>
          <p:cNvPr id="13" name="Group 12" descr="Diagram showing iterative flow of training, testing, publishing, and reviewing.">
            <a:extLst>
              <a:ext uri="{FF2B5EF4-FFF2-40B4-BE49-F238E27FC236}">
                <a16:creationId xmlns:a16="http://schemas.microsoft.com/office/drawing/2014/main" id="{6414A323-5FF2-59CB-6D49-545FE6ACA2A0}"/>
              </a:ext>
            </a:extLst>
          </p:cNvPr>
          <p:cNvGrpSpPr/>
          <p:nvPr/>
        </p:nvGrpSpPr>
        <p:grpSpPr>
          <a:xfrm>
            <a:off x="4974800" y="1886003"/>
            <a:ext cx="3679199" cy="2246797"/>
            <a:chOff x="4241638" y="1566802"/>
            <a:chExt cx="7535862" cy="443072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A40FD78-FBDE-C7C6-E5B2-955A1354BDD7}"/>
                </a:ext>
              </a:extLst>
            </p:cNvPr>
            <p:cNvGrpSpPr/>
            <p:nvPr/>
          </p:nvGrpSpPr>
          <p:grpSpPr>
            <a:xfrm>
              <a:off x="4241638" y="1566802"/>
              <a:ext cx="7535862" cy="4430720"/>
              <a:chOff x="4241638" y="1566802"/>
              <a:chExt cx="7535862" cy="4430720"/>
            </a:xfrm>
          </p:grpSpPr>
          <p:sp>
            <p:nvSpPr>
              <p:cNvPr id="16" name="Picture Placeholder 12">
                <a:extLst>
                  <a:ext uri="{FF2B5EF4-FFF2-40B4-BE49-F238E27FC236}">
                    <a16:creationId xmlns:a16="http://schemas.microsoft.com/office/drawing/2014/main" id="{05F97ADC-A921-1434-A1DD-09EA0D39AC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 bwMode="ltGray">
              <a:xfrm>
                <a:off x="4241638" y="1566802"/>
                <a:ext cx="7535862" cy="44307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4"/>
                </a:solidFill>
              </a:ln>
            </p:spPr>
            <p:txBody>
              <a:bodyPr vert="horz" wrap="square" lIns="0" tIns="0" rIns="0" bIns="731520" rtlCol="0" anchor="ctr" anchorCtr="0">
                <a:noAutofit/>
              </a:bodyPr>
              <a:lstStyle/>
              <a:p>
                <a:endParaRPr lang="en-US"/>
              </a:p>
            </p:txBody>
          </p:sp>
          <p:pic>
            <p:nvPicPr>
              <p:cNvPr id="17" name="Graphic 16" descr="Badge 1 with solid fill">
                <a:extLst>
                  <a:ext uri="{FF2B5EF4-FFF2-40B4-BE49-F238E27FC236}">
                    <a16:creationId xmlns:a16="http://schemas.microsoft.com/office/drawing/2014/main" id="{6590BB3B-0A1D-7776-A549-ECBC6BF391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12506" y="3606038"/>
                <a:ext cx="442852" cy="442852"/>
              </a:xfrm>
              <a:prstGeom prst="rect">
                <a:avLst/>
              </a:prstGeom>
            </p:spPr>
          </p:pic>
          <p:pic>
            <p:nvPicPr>
              <p:cNvPr id="18" name="Graphic 17" descr="Gears with solid fill">
                <a:extLst>
                  <a:ext uri="{FF2B5EF4-FFF2-40B4-BE49-F238E27FC236}">
                    <a16:creationId xmlns:a16="http://schemas.microsoft.com/office/drawing/2014/main" id="{2F6240C4-09B8-BBC1-97D1-92D9672D77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735137" y="361318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" name="Graphic 18" descr="Badge with solid fill">
                <a:extLst>
                  <a:ext uri="{FF2B5EF4-FFF2-40B4-BE49-F238E27FC236}">
                    <a16:creationId xmlns:a16="http://schemas.microsoft.com/office/drawing/2014/main" id="{8B2F4BF1-A26E-74F8-6D55-E05171E3A0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54839" y="1924936"/>
                <a:ext cx="442852" cy="442852"/>
              </a:xfrm>
              <a:prstGeom prst="rect">
                <a:avLst/>
              </a:prstGeom>
            </p:spPr>
          </p:pic>
          <p:pic>
            <p:nvPicPr>
              <p:cNvPr id="20" name="Graphic 19" descr="Clipboard Mixed with solid fill">
                <a:extLst>
                  <a:ext uri="{FF2B5EF4-FFF2-40B4-BE49-F238E27FC236}">
                    <a16:creationId xmlns:a16="http://schemas.microsoft.com/office/drawing/2014/main" id="{78D39CE4-D191-6B38-58F3-C89E0E9120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528766" y="164791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" name="Graphic 20" descr="Badge 3 with solid fill">
                <a:extLst>
                  <a:ext uri="{FF2B5EF4-FFF2-40B4-BE49-F238E27FC236}">
                    <a16:creationId xmlns:a16="http://schemas.microsoft.com/office/drawing/2014/main" id="{2E8BE4DC-A7C6-793C-0837-844AED6E0E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000383" y="3339310"/>
                <a:ext cx="442852" cy="442852"/>
              </a:xfrm>
              <a:prstGeom prst="rect">
                <a:avLst/>
              </a:prstGeom>
            </p:spPr>
          </p:pic>
          <p:pic>
            <p:nvPicPr>
              <p:cNvPr id="22" name="Graphic 21" descr="Upload outline">
                <a:extLst>
                  <a:ext uri="{FF2B5EF4-FFF2-40B4-BE49-F238E27FC236}">
                    <a16:creationId xmlns:a16="http://schemas.microsoft.com/office/drawing/2014/main" id="{C3C20C43-BDC5-5663-A854-03E6BC2B56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136957" y="356073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aphic 22" descr="Badge 4 with solid fill">
                <a:extLst>
                  <a:ext uri="{FF2B5EF4-FFF2-40B4-BE49-F238E27FC236}">
                    <a16:creationId xmlns:a16="http://schemas.microsoft.com/office/drawing/2014/main" id="{21479C3E-8868-88B8-1820-CAC0F26FEA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7179777" y="4965048"/>
                <a:ext cx="442852" cy="442852"/>
              </a:xfrm>
              <a:prstGeom prst="rect">
                <a:avLst/>
              </a:prstGeom>
            </p:spPr>
          </p:pic>
          <p:pic>
            <p:nvPicPr>
              <p:cNvPr id="24" name="Graphic 23" descr="Magnifying glass with solid fill">
                <a:extLst>
                  <a:ext uri="{FF2B5EF4-FFF2-40B4-BE49-F238E27FC236}">
                    <a16:creationId xmlns:a16="http://schemas.microsoft.com/office/drawing/2014/main" id="{2702533F-F9B4-D679-8B1F-B47933DEFD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7528766" y="503070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Arrow circle with solid fill">
                <a:extLst>
                  <a:ext uri="{FF2B5EF4-FFF2-40B4-BE49-F238E27FC236}">
                    <a16:creationId xmlns:a16="http://schemas.microsoft.com/office/drawing/2014/main" id="{2F62B086-B125-DA1C-DDBF-940A5E8ED8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5827052" y="1904793"/>
                <a:ext cx="3849719" cy="3849719"/>
              </a:xfrm>
              <a:prstGeom prst="rect">
                <a:avLst/>
              </a:prstGeom>
            </p:spPr>
          </p:pic>
        </p:grpSp>
        <p:pic>
          <p:nvPicPr>
            <p:cNvPr id="15" name="Graphic 14" descr="Network with solid fill">
              <a:extLst>
                <a:ext uri="{FF2B5EF4-FFF2-40B4-BE49-F238E27FC236}">
                  <a16:creationId xmlns:a16="http://schemas.microsoft.com/office/drawing/2014/main" id="{9CCFF490-A95A-AE50-3A4E-BEB696713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397512" y="333931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64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705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Treinamento, teste, publicação e revisão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9" name="Graphic 8" descr="Badge 3 with solid fill">
            <a:extLst>
              <a:ext uri="{FF2B5EF4-FFF2-40B4-BE49-F238E27FC236}">
                <a16:creationId xmlns:a16="http://schemas.microsoft.com/office/drawing/2014/main" id="{EF49BCF0-66DB-7E80-4D81-133DC357A5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401" y="1906255"/>
            <a:ext cx="442852" cy="44285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22A9526-6238-C605-54E2-DF5455E4902F}"/>
              </a:ext>
            </a:extLst>
          </p:cNvPr>
          <p:cNvSpPr txBox="1"/>
          <p:nvPr/>
        </p:nvSpPr>
        <p:spPr>
          <a:xfrm>
            <a:off x="1121665" y="1907276"/>
            <a:ext cx="3874962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37160" marR="0" indent="-13716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Segoe UI" pitchFamily="34" charset="0"/>
              </a:defRPr>
            </a:lvl1pPr>
            <a:lvl2pPr marL="265176" marR="0" indent="-128016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1200"/>
              </a:spcAft>
              <a:buSzTx/>
              <a:buFont typeface="Arial" panose="020B0604020202020204" pitchFamily="34" charset="0"/>
              <a:buNone/>
            </a:pPr>
            <a:r>
              <a:rPr lang="pt-BR" sz="2400" dirty="0">
                <a:solidFill>
                  <a:srgbClr val="000000"/>
                </a:solidFill>
                <a:ea typeface="Segoe UI"/>
                <a:cs typeface="Segoe UI"/>
              </a:rPr>
              <a:t>Implantar um modelo treinado em um ponto de extremidade público para que os aplicativos cliente possam usá-lo</a:t>
            </a:r>
          </a:p>
        </p:txBody>
      </p:sp>
      <p:pic>
        <p:nvPicPr>
          <p:cNvPr id="11" name="Graphic 10" descr="Badge 4 with solid fill">
            <a:extLst>
              <a:ext uri="{FF2B5EF4-FFF2-40B4-BE49-F238E27FC236}">
                <a16:creationId xmlns:a16="http://schemas.microsoft.com/office/drawing/2014/main" id="{7E7FF634-E826-F963-86D8-843C523A6C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0401" y="3612379"/>
            <a:ext cx="442852" cy="44285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A7651DB-E60B-108C-7FDD-0F71885A9EF3}"/>
              </a:ext>
            </a:extLst>
          </p:cNvPr>
          <p:cNvSpPr txBox="1"/>
          <p:nvPr/>
        </p:nvSpPr>
        <p:spPr>
          <a:xfrm>
            <a:off x="1119826" y="3641855"/>
            <a:ext cx="3831926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37160" marR="0" indent="-13716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Segoe UI" pitchFamily="34" charset="0"/>
              </a:defRPr>
            </a:lvl1pPr>
            <a:lvl2pPr marL="265176" marR="0" indent="-128016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1200"/>
              </a:spcAft>
              <a:buSzTx/>
              <a:buFont typeface="Arial" panose="020B0604020202020204" pitchFamily="34" charset="0"/>
              <a:buNone/>
            </a:pPr>
            <a:r>
              <a:rPr lang="pt-BR" sz="2400" dirty="0">
                <a:solidFill>
                  <a:srgbClr val="000000"/>
                </a:solidFill>
                <a:ea typeface="Segoe UI"/>
                <a:cs typeface="Segoe UI"/>
              </a:rPr>
              <a:t>Revisar previsões e iterar em enunciados para treinar seu modelo</a:t>
            </a:r>
          </a:p>
        </p:txBody>
      </p:sp>
      <p:grpSp>
        <p:nvGrpSpPr>
          <p:cNvPr id="4" name="Group 3" descr="Diagram showing iterative flow of training, testing, publishing, and reviewing.">
            <a:extLst>
              <a:ext uri="{FF2B5EF4-FFF2-40B4-BE49-F238E27FC236}">
                <a16:creationId xmlns:a16="http://schemas.microsoft.com/office/drawing/2014/main" id="{4B8A2F3C-1D15-638A-EC03-3F5AF5BEA8B9}"/>
              </a:ext>
            </a:extLst>
          </p:cNvPr>
          <p:cNvGrpSpPr/>
          <p:nvPr/>
        </p:nvGrpSpPr>
        <p:grpSpPr>
          <a:xfrm>
            <a:off x="4974800" y="1886003"/>
            <a:ext cx="3679199" cy="2246797"/>
            <a:chOff x="4241638" y="1566802"/>
            <a:chExt cx="7535862" cy="44307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1319992-915E-FBF5-3D01-BCFBD4756C83}"/>
                </a:ext>
              </a:extLst>
            </p:cNvPr>
            <p:cNvGrpSpPr/>
            <p:nvPr/>
          </p:nvGrpSpPr>
          <p:grpSpPr>
            <a:xfrm>
              <a:off x="4241638" y="1566802"/>
              <a:ext cx="7535862" cy="4430720"/>
              <a:chOff x="4241638" y="1566802"/>
              <a:chExt cx="7535862" cy="4430720"/>
            </a:xfrm>
          </p:grpSpPr>
          <p:sp>
            <p:nvSpPr>
              <p:cNvPr id="15" name="Picture Placeholder 12">
                <a:extLst>
                  <a:ext uri="{FF2B5EF4-FFF2-40B4-BE49-F238E27FC236}">
                    <a16:creationId xmlns:a16="http://schemas.microsoft.com/office/drawing/2014/main" id="{EC9A58EB-36DC-837C-BFFB-94B9944B2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 bwMode="ltGray">
              <a:xfrm>
                <a:off x="4241638" y="1566802"/>
                <a:ext cx="7535862" cy="44307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4"/>
                </a:solidFill>
              </a:ln>
            </p:spPr>
            <p:txBody>
              <a:bodyPr vert="horz" wrap="square" lIns="0" tIns="0" rIns="0" bIns="731520" rtlCol="0" anchor="ctr" anchorCtr="0">
                <a:noAutofit/>
              </a:bodyPr>
              <a:lstStyle/>
              <a:p>
                <a:endParaRPr lang="en-US"/>
              </a:p>
            </p:txBody>
          </p:sp>
          <p:pic>
            <p:nvPicPr>
              <p:cNvPr id="16" name="Graphic 15" descr="Badge 1 with solid fill">
                <a:extLst>
                  <a:ext uri="{FF2B5EF4-FFF2-40B4-BE49-F238E27FC236}">
                    <a16:creationId xmlns:a16="http://schemas.microsoft.com/office/drawing/2014/main" id="{9DD0C350-7779-67B8-855F-6904565FF6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612506" y="3606038"/>
                <a:ext cx="442852" cy="442852"/>
              </a:xfrm>
              <a:prstGeom prst="rect">
                <a:avLst/>
              </a:prstGeom>
            </p:spPr>
          </p:pic>
          <p:pic>
            <p:nvPicPr>
              <p:cNvPr id="17" name="Graphic 16" descr="Gears with solid fill">
                <a:extLst>
                  <a:ext uri="{FF2B5EF4-FFF2-40B4-BE49-F238E27FC236}">
                    <a16:creationId xmlns:a16="http://schemas.microsoft.com/office/drawing/2014/main" id="{7305A7A4-0825-E576-D1A9-614CA20D26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735137" y="361318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Graphic 17" descr="Badge with solid fill">
                <a:extLst>
                  <a:ext uri="{FF2B5EF4-FFF2-40B4-BE49-F238E27FC236}">
                    <a16:creationId xmlns:a16="http://schemas.microsoft.com/office/drawing/2014/main" id="{B13FB326-3E8A-A2D3-4254-0829322138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254839" y="1924936"/>
                <a:ext cx="442852" cy="442852"/>
              </a:xfrm>
              <a:prstGeom prst="rect">
                <a:avLst/>
              </a:prstGeom>
            </p:spPr>
          </p:pic>
          <p:pic>
            <p:nvPicPr>
              <p:cNvPr id="19" name="Graphic 18" descr="Clipboard Mixed with solid fill">
                <a:extLst>
                  <a:ext uri="{FF2B5EF4-FFF2-40B4-BE49-F238E27FC236}">
                    <a16:creationId xmlns:a16="http://schemas.microsoft.com/office/drawing/2014/main" id="{9BD3FA69-9999-A51F-F90C-4B0FC8650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528766" y="164791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Graphic 19" descr="Badge 3 with solid fill">
                <a:extLst>
                  <a:ext uri="{FF2B5EF4-FFF2-40B4-BE49-F238E27FC236}">
                    <a16:creationId xmlns:a16="http://schemas.microsoft.com/office/drawing/2014/main" id="{078D8B5C-CA06-1906-9EE7-E36F7F0042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00383" y="3339310"/>
                <a:ext cx="442852" cy="442852"/>
              </a:xfrm>
              <a:prstGeom prst="rect">
                <a:avLst/>
              </a:prstGeom>
            </p:spPr>
          </p:pic>
          <p:pic>
            <p:nvPicPr>
              <p:cNvPr id="21" name="Graphic 20" descr="Upload outline">
                <a:extLst>
                  <a:ext uri="{FF2B5EF4-FFF2-40B4-BE49-F238E27FC236}">
                    <a16:creationId xmlns:a16="http://schemas.microsoft.com/office/drawing/2014/main" id="{D45E7B1D-AF0B-6CA8-7C61-D68D08AB53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9136957" y="356073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2" name="Graphic 21" descr="Badge 4 with solid fill">
                <a:extLst>
                  <a:ext uri="{FF2B5EF4-FFF2-40B4-BE49-F238E27FC236}">
                    <a16:creationId xmlns:a16="http://schemas.microsoft.com/office/drawing/2014/main" id="{B50BD6EE-0B2C-4D94-FEB7-9D6411B431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179777" y="4965048"/>
                <a:ext cx="442852" cy="442852"/>
              </a:xfrm>
              <a:prstGeom prst="rect">
                <a:avLst/>
              </a:prstGeom>
            </p:spPr>
          </p:pic>
          <p:pic>
            <p:nvPicPr>
              <p:cNvPr id="23" name="Graphic 22" descr="Magnifying glass with solid fill">
                <a:extLst>
                  <a:ext uri="{FF2B5EF4-FFF2-40B4-BE49-F238E27FC236}">
                    <a16:creationId xmlns:a16="http://schemas.microsoft.com/office/drawing/2014/main" id="{7124E9C5-DFF8-390D-CB5B-E5805D9BD7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7528766" y="503070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4" name="Graphic 23" descr="Arrow circle with solid fill">
                <a:extLst>
                  <a:ext uri="{FF2B5EF4-FFF2-40B4-BE49-F238E27FC236}">
                    <a16:creationId xmlns:a16="http://schemas.microsoft.com/office/drawing/2014/main" id="{ADE1BC4C-A758-9240-C94D-8AA51EB68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5827052" y="1904793"/>
                <a:ext cx="3849719" cy="3849719"/>
              </a:xfrm>
              <a:prstGeom prst="rect">
                <a:avLst/>
              </a:prstGeom>
            </p:spPr>
          </p:pic>
        </p:grpSp>
        <p:pic>
          <p:nvPicPr>
            <p:cNvPr id="14" name="Graphic 13" descr="Network with solid fill">
              <a:extLst>
                <a:ext uri="{FF2B5EF4-FFF2-40B4-BE49-F238E27FC236}">
                  <a16:creationId xmlns:a16="http://schemas.microsoft.com/office/drawing/2014/main" id="{D31F8E30-4CE8-3C8D-F759-0F232C2F9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397512" y="333931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859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457239" y="1869785"/>
            <a:ext cx="7664075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Criar um aplicativo de compreensão da linguagem coloquial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0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a057ae1a2_0_175"/>
          <p:cNvSpPr txBox="1"/>
          <p:nvPr/>
        </p:nvSpPr>
        <p:spPr>
          <a:xfrm>
            <a:off x="463925" y="2571750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defTabSz="914400" eaLnBrk="1" fontAlgn="auto" latinLnBrk="0" hangingPunct="1">
              <a:lnSpc>
                <a:spcPct val="115000"/>
              </a:lnSpc>
              <a:buSzPts val="3200"/>
              <a:buFont typeface="Arial"/>
              <a:buNone/>
              <a:tabLst/>
              <a:defRPr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Final do </a:t>
            </a: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Tópico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C70728-C6E1-3924-6828-5E0DC5C8BB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40A2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[</a:t>
            </a:r>
            <a:fld id="{00000000-1234-1234-1234-123412341234}" type="slidenum"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tabLst/>
                <a:defRPr/>
              </a:pPr>
              <a:t>20</a:t>
            </a:fld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40A2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]</a:t>
            </a:r>
            <a:endParaRPr kumimoji="0" lang="pt-BR" sz="1300" b="0" i="0" u="none" strike="noStrike" kern="0" cap="none" spc="0" normalizeH="0" baseline="0" noProof="0">
              <a:ln>
                <a:noFill/>
              </a:ln>
              <a:solidFill>
                <a:srgbClr val="040A2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01286A-886B-9249-A97D-F2B134D4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Roteiro de Aprendizagem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D2BC4B2-01FF-2CBB-514D-153178202269}"/>
              </a:ext>
            </a:extLst>
          </p:cNvPr>
          <p:cNvSpPr/>
          <p:nvPr/>
        </p:nvSpPr>
        <p:spPr bwMode="auto">
          <a:xfrm>
            <a:off x="565525" y="1555909"/>
            <a:ext cx="557786" cy="557786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Tx/>
              <a:buFontTx/>
              <a:buNone/>
              <a:defRPr/>
            </a:pPr>
            <a:r>
              <a:rPr lang="pt-BR" sz="2800" b="1" kern="1200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6C393-58D8-3680-2E3D-EF83F02207E8}"/>
              </a:ext>
            </a:extLst>
          </p:cNvPr>
          <p:cNvSpPr txBox="1"/>
          <p:nvPr/>
        </p:nvSpPr>
        <p:spPr>
          <a:xfrm>
            <a:off x="1182029" y="1607487"/>
            <a:ext cx="71486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32742">
              <a:buSzPct val="90000"/>
            </a:pPr>
            <a:r>
              <a:rPr lang="pt-BR" sz="2200" kern="1200" dirty="0">
                <a:latin typeface="+mn-lt"/>
                <a:ea typeface="+mn-ea"/>
                <a:cs typeface="Segoe UI"/>
              </a:rPr>
              <a:t>Provisionar um recurso da Linguagem de IA do Azure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0D8B74-E020-F5C9-85FA-5421815E03BA}"/>
              </a:ext>
            </a:extLst>
          </p:cNvPr>
          <p:cNvSpPr/>
          <p:nvPr/>
        </p:nvSpPr>
        <p:spPr bwMode="auto">
          <a:xfrm>
            <a:off x="587236" y="2220507"/>
            <a:ext cx="557786" cy="557786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Tx/>
              <a:buFontTx/>
              <a:buNone/>
              <a:defRPr/>
            </a:pPr>
            <a:r>
              <a:rPr lang="pt-BR" sz="2800" b="1" kern="1200" dirty="0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C6E05B-EB0F-A6B3-CA8B-16F44397B245}"/>
              </a:ext>
            </a:extLst>
          </p:cNvPr>
          <p:cNvSpPr txBox="1"/>
          <p:nvPr/>
        </p:nvSpPr>
        <p:spPr>
          <a:xfrm>
            <a:off x="1182029" y="2272057"/>
            <a:ext cx="724108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32742">
              <a:buSzPct val="90000"/>
            </a:pPr>
            <a:r>
              <a:rPr lang="pt-BR" sz="2200" kern="1200" dirty="0">
                <a:latin typeface="+mn-lt"/>
                <a:ea typeface="+mn-ea"/>
                <a:cs typeface="Segoe UI"/>
              </a:rPr>
              <a:t>Definir intenções, entidades e enunciados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1CAD50-D476-2820-F4BB-9CE873BC5A34}"/>
              </a:ext>
            </a:extLst>
          </p:cNvPr>
          <p:cNvSpPr/>
          <p:nvPr/>
        </p:nvSpPr>
        <p:spPr bwMode="auto">
          <a:xfrm>
            <a:off x="587236" y="2915258"/>
            <a:ext cx="557786" cy="557786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Tx/>
              <a:buFontTx/>
              <a:buNone/>
              <a:defRPr/>
            </a:pPr>
            <a:r>
              <a:rPr lang="pt-BR" sz="2800" b="1" kern="1200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593B75-F389-359B-C71E-9761A134DF87}"/>
              </a:ext>
            </a:extLst>
          </p:cNvPr>
          <p:cNvSpPr txBox="1"/>
          <p:nvPr/>
        </p:nvSpPr>
        <p:spPr>
          <a:xfrm>
            <a:off x="1182029" y="2829381"/>
            <a:ext cx="69725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32742">
              <a:buSzPct val="90000"/>
            </a:pPr>
            <a:r>
              <a:rPr lang="pt-BR" sz="2200" kern="1200" dirty="0">
                <a:latin typeface="+mn-lt"/>
                <a:ea typeface="+mn-ea"/>
                <a:cs typeface="Segoe UI"/>
              </a:rPr>
              <a:t>Usar padrões para diferenciar enunciados semelhantes e usar componentes de entidade pré-criados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6D3E84-591B-E92C-AFC9-D0D34E7F04C6}"/>
              </a:ext>
            </a:extLst>
          </p:cNvPr>
          <p:cNvSpPr/>
          <p:nvPr/>
        </p:nvSpPr>
        <p:spPr bwMode="auto">
          <a:xfrm>
            <a:off x="587236" y="3611561"/>
            <a:ext cx="557786" cy="557786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Tx/>
              <a:buFontTx/>
              <a:buNone/>
              <a:defRPr/>
            </a:pPr>
            <a:r>
              <a:rPr lang="pt-BR" sz="2800" b="1" kern="1200" dirty="0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3041C-EE2C-8967-6E8B-102086B64337}"/>
              </a:ext>
            </a:extLst>
          </p:cNvPr>
          <p:cNvSpPr txBox="1"/>
          <p:nvPr/>
        </p:nvSpPr>
        <p:spPr>
          <a:xfrm>
            <a:off x="1182029" y="3695709"/>
            <a:ext cx="69725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32742">
              <a:buSzPct val="90000"/>
            </a:pPr>
            <a:r>
              <a:rPr lang="pt-BR" sz="2200" kern="1200" dirty="0">
                <a:latin typeface="+mn-lt"/>
                <a:ea typeface="+mn-ea"/>
                <a:cs typeface="Segoe UI"/>
              </a:rPr>
              <a:t>Treinar, testar, publicar e revisar um modelo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DF720E-6168-B593-1930-55216B3E93EA}"/>
              </a:ext>
            </a:extLst>
          </p:cNvPr>
          <p:cNvSpPr/>
          <p:nvPr/>
        </p:nvSpPr>
        <p:spPr bwMode="auto">
          <a:xfrm>
            <a:off x="587347" y="4289852"/>
            <a:ext cx="557786" cy="557786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Tx/>
              <a:buFontTx/>
              <a:buNone/>
              <a:defRPr/>
            </a:pPr>
            <a:r>
              <a:rPr lang="pt-BR" sz="2800" b="1" kern="1200" dirty="0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2FE2D6-B5FF-EF4B-703E-8CFDE7CC60A7}"/>
              </a:ext>
            </a:extLst>
          </p:cNvPr>
          <p:cNvSpPr txBox="1"/>
          <p:nvPr/>
        </p:nvSpPr>
        <p:spPr>
          <a:xfrm>
            <a:off x="1189340" y="4253495"/>
            <a:ext cx="65290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32742">
              <a:buSzPct val="90000"/>
            </a:pPr>
            <a:r>
              <a:rPr lang="pt-BR" sz="2000" kern="1200" dirty="0">
                <a:latin typeface="+mn-lt"/>
                <a:ea typeface="+mn-ea"/>
                <a:cs typeface="Segoe UI"/>
              </a:rPr>
              <a:t>Descrever os recursos do Reconhecimento de linguagem de IA do Azure</a:t>
            </a:r>
          </a:p>
        </p:txBody>
      </p:sp>
    </p:spTree>
    <p:extLst>
      <p:ext uri="{BB962C8B-B14F-4D97-AF65-F5344CB8AC3E}">
        <p14:creationId xmlns:p14="http://schemas.microsoft.com/office/powerpoint/2010/main" val="354368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Introdução ao reconhecimento de linguagem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63DF37-A60F-E9CD-DB02-85BB187B1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99" y="1865528"/>
            <a:ext cx="8134613" cy="218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Introdução ao reconhecimento de linguagem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1A83DE1B-04CA-A3F9-1552-14FA2339E7A9}"/>
              </a:ext>
            </a:extLst>
          </p:cNvPr>
          <p:cNvSpPr txBox="1"/>
          <p:nvPr/>
        </p:nvSpPr>
        <p:spPr>
          <a:xfrm>
            <a:off x="441885" y="2288452"/>
            <a:ext cx="7542914" cy="738664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2400" b="1" dirty="0">
                <a:solidFill>
                  <a:srgbClr val="000000"/>
                </a:solidFill>
                <a:latin typeface="+mn-lt"/>
                <a:cs typeface="Segoe UI"/>
              </a:rPr>
              <a:t>O NLP (Processamento de linguagem natural) requer um modelo de linguagem para interpretar a entrada do usuário</a:t>
            </a:r>
          </a:p>
        </p:txBody>
      </p:sp>
    </p:spTree>
    <p:extLst>
      <p:ext uri="{BB962C8B-B14F-4D97-AF65-F5344CB8AC3E}">
        <p14:creationId xmlns:p14="http://schemas.microsoft.com/office/powerpoint/2010/main" val="137254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Introdução ao reconhecimento de linguagem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1A83DE1B-04CA-A3F9-1552-14FA2339E7A9}"/>
              </a:ext>
            </a:extLst>
          </p:cNvPr>
          <p:cNvSpPr txBox="1"/>
          <p:nvPr/>
        </p:nvSpPr>
        <p:spPr>
          <a:xfrm>
            <a:off x="463484" y="2014053"/>
            <a:ext cx="7816516" cy="2215991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2400" dirty="0">
                <a:solidFill>
                  <a:srgbClr val="000000"/>
                </a:solidFill>
                <a:latin typeface="+mn-lt"/>
                <a:cs typeface="Segoe UI"/>
              </a:rPr>
              <a:t>Muitas vezes, essa atividade é chamada de NLU (</a:t>
            </a:r>
            <a:r>
              <a:rPr lang="pt-BR" sz="2400" i="1" dirty="0">
                <a:solidFill>
                  <a:srgbClr val="000000"/>
                </a:solidFill>
                <a:latin typeface="+mn-lt"/>
                <a:cs typeface="Segoe UI"/>
              </a:rPr>
              <a:t>reconhecimento de linguagem natural </a:t>
            </a:r>
            <a:r>
              <a:rPr lang="pt-BR" sz="2400" dirty="0">
                <a:solidFill>
                  <a:srgbClr val="000000"/>
                </a:solidFill>
                <a:latin typeface="+mn-lt"/>
                <a:cs typeface="Segoe UI"/>
              </a:rPr>
              <a:t>).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2400" dirty="0">
                <a:solidFill>
                  <a:srgbClr val="000000"/>
                </a:solidFill>
                <a:latin typeface="+mn-lt"/>
                <a:cs typeface="Segoe UI"/>
              </a:rPr>
              <a:t>A </a:t>
            </a:r>
            <a:r>
              <a:rPr lang="pt-BR" sz="2400" i="1" dirty="0">
                <a:solidFill>
                  <a:srgbClr val="000000"/>
                </a:solidFill>
                <a:latin typeface="+mn-lt"/>
                <a:cs typeface="Segoe UI"/>
              </a:rPr>
              <a:t>CLU (Compreensão da linguagem coloquial) </a:t>
            </a:r>
            <a:r>
              <a:rPr lang="pt-BR" sz="2400" dirty="0">
                <a:solidFill>
                  <a:srgbClr val="000000"/>
                </a:solidFill>
                <a:latin typeface="+mn-lt"/>
                <a:cs typeface="Segoe UI"/>
              </a:rPr>
              <a:t>é um serviço do Azure para permitir que você crie um componente de compreensão de linguagem natural a ser usado em um aplicativo de conversação de ponta a ponta.</a:t>
            </a:r>
          </a:p>
        </p:txBody>
      </p:sp>
    </p:spTree>
    <p:extLst>
      <p:ext uri="{BB962C8B-B14F-4D97-AF65-F5344CB8AC3E}">
        <p14:creationId xmlns:p14="http://schemas.microsoft.com/office/powerpoint/2010/main" val="142565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Intenções e enunciados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1A83DE1B-04CA-A3F9-1552-14FA2339E7A9}"/>
              </a:ext>
            </a:extLst>
          </p:cNvPr>
          <p:cNvSpPr txBox="1"/>
          <p:nvPr/>
        </p:nvSpPr>
        <p:spPr>
          <a:xfrm>
            <a:off x="434686" y="1647654"/>
            <a:ext cx="7542914" cy="2092881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2400" dirty="0">
                <a:solidFill>
                  <a:srgbClr val="000000"/>
                </a:solidFill>
                <a:latin typeface="+mn-lt"/>
                <a:cs typeface="Segoe UI"/>
              </a:rPr>
              <a:t>Para treinar um modelo de reconhecimento de linguagem: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000000"/>
                </a:solidFill>
                <a:latin typeface="+mn-lt"/>
                <a:cs typeface="Segoe UI"/>
              </a:rPr>
              <a:t>Especificar enunciados que representam a entrada de linguagem natural esperada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000000"/>
                </a:solidFill>
                <a:latin typeface="+mn-lt"/>
                <a:cs typeface="Segoe UI"/>
              </a:rPr>
              <a:t>Mapear enunciados para intenções que atribuem significado semântico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00000"/>
              </a:solidFill>
              <a:latin typeface="+mn-lt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0225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Intenções e enunciados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C4ED99-EA69-61AC-CC72-47C8EB019D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693"/>
          <a:stretch/>
        </p:blipFill>
        <p:spPr>
          <a:xfrm>
            <a:off x="1731008" y="1494247"/>
            <a:ext cx="5681984" cy="30723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497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Entidades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1A83DE1B-04CA-A3F9-1552-14FA2339E7A9}"/>
              </a:ext>
            </a:extLst>
          </p:cNvPr>
          <p:cNvSpPr txBox="1"/>
          <p:nvPr/>
        </p:nvSpPr>
        <p:spPr>
          <a:xfrm>
            <a:off x="486563" y="4067277"/>
            <a:ext cx="6843037" cy="677108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2200" dirty="0">
                <a:solidFill>
                  <a:srgbClr val="000000"/>
                </a:solidFill>
                <a:latin typeface="+mn-lt"/>
                <a:cs typeface="Segoe UI"/>
              </a:rPr>
              <a:t>Defina entidades para adicionar contexto específico as intenções.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F848BB-3379-F565-8F21-FC7FD6DC6D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493"/>
          <a:stretch/>
        </p:blipFill>
        <p:spPr>
          <a:xfrm>
            <a:off x="486563" y="1383241"/>
            <a:ext cx="8458874" cy="24984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555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9" ma:contentTypeDescription="Crie um novo documento." ma:contentTypeScope="" ma:versionID="2f90046ec77328b7f86417d2e03b3d33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815006ac2d4f05ee97fdd57e40d8e38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F3F7CA-2701-4D3C-B6BD-3D5FA1F99EDF}"/>
</file>

<file path=customXml/itemProps2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1292</TotalTime>
  <Words>678</Words>
  <Application>Microsoft Office PowerPoint</Application>
  <PresentationFormat>On-screen Show (16:9)</PresentationFormat>
  <Paragraphs>103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 Light</vt:lpstr>
      <vt:lpstr>Arial</vt:lpstr>
      <vt:lpstr>Calibri</vt:lpstr>
      <vt:lpstr>Segoe UI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Valéria Baptista</cp:lastModifiedBy>
  <cp:revision>76</cp:revision>
  <dcterms:modified xsi:type="dcterms:W3CDTF">2024-08-29T20:19:07Z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