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9"/>
  </p:notesMasterIdLst>
  <p:sldIdLst>
    <p:sldId id="315" r:id="rId5"/>
    <p:sldId id="360" r:id="rId6"/>
    <p:sldId id="300" r:id="rId7"/>
    <p:sldId id="455" r:id="rId8"/>
    <p:sldId id="443" r:id="rId9"/>
    <p:sldId id="456" r:id="rId10"/>
    <p:sldId id="445" r:id="rId11"/>
    <p:sldId id="457" r:id="rId12"/>
    <p:sldId id="458" r:id="rId13"/>
    <p:sldId id="459" r:id="rId14"/>
    <p:sldId id="444" r:id="rId15"/>
    <p:sldId id="460" r:id="rId16"/>
    <p:sldId id="461" r:id="rId17"/>
    <p:sldId id="272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510" autoAdjust="0"/>
  </p:normalViewPr>
  <p:slideViewPr>
    <p:cSldViewPr snapToGrid="0">
      <p:cViewPr varScale="1">
        <p:scale>
          <a:sx n="133" d="100"/>
          <a:sy n="133" d="100"/>
        </p:scale>
        <p:origin x="25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61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92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39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892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59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4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2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5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06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9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endpoint.openai.azure.com/openai/deployments/deployment/comple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dpoint.openai.azure.com/openai/deployments/deployment/embedding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dpoint.openai.azure.com/openai/deployments/deployment/chat/comple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74967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AI-102: Criação e Implementação de uma Solução de IA do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735300"/>
            <a:ext cx="765576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4: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soluções </a:t>
            </a:r>
            <a:b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IA generativa com o Serviço OpenAI do Azure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 a API REST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F85824-9424-DC2B-0B07-3883685AE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21" y="1609926"/>
            <a:ext cx="3478052" cy="3373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3E3CD5-FAAB-52F1-084D-C7DA8636A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773" y="1609926"/>
            <a:ext cx="5087361" cy="309706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79A5C9-53F3-F757-8CD4-D58DE7FC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807276" y="1711206"/>
            <a:ext cx="1172711" cy="535194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4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usar os SDKs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258532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SDKs específicos de linguagem estão disponíveis para uso em seus aplicativos, tanto em C# quanto em Python.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A estrutura do código segue um padrão semelhante para ambas as linguagens.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49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usar os SDKs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147732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Parâmetros como </a:t>
            </a:r>
            <a:r>
              <a:rPr lang="pt-BR" sz="2400" b="0" i="1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Resposta Máxima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 e </a:t>
            </a:r>
            <a:r>
              <a:rPr lang="pt-BR" sz="2400" b="0" i="1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Temperatura 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são definidos nas opções de bate-papo.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As versões de API síncrona e assíncrona estão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76128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usar os SDKs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21084" y="1833086"/>
            <a:ext cx="7514115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Estrutura de pseudocódigo: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D892C-E75F-0C69-4CB2-4CD1C0D38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023" y="2302317"/>
            <a:ext cx="4317178" cy="24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463925" y="2571750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defTabSz="914400" eaLnBrk="1" fontAlgn="auto" latinLnBrk="0" hangingPunct="1">
              <a:lnSpc>
                <a:spcPct val="115000"/>
              </a:lnSpc>
              <a:buSzPts val="3200"/>
              <a:buFont typeface="Arial"/>
              <a:buNone/>
              <a:tabLst/>
              <a:defRPr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Final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tópico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14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Desenvolver Aplicativos com o Serviço OpenAI do Azure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2BC4B2-01FF-2CBB-514D-153178202269}"/>
              </a:ext>
            </a:extLst>
          </p:cNvPr>
          <p:cNvSpPr/>
          <p:nvPr/>
        </p:nvSpPr>
        <p:spPr bwMode="auto">
          <a:xfrm>
            <a:off x="587236" y="1652973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C393-58D8-3680-2E3D-EF83F02207E8}"/>
              </a:ext>
            </a:extLst>
          </p:cNvPr>
          <p:cNvSpPr txBox="1"/>
          <p:nvPr/>
        </p:nvSpPr>
        <p:spPr>
          <a:xfrm>
            <a:off x="1182029" y="1685130"/>
            <a:ext cx="71486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Integrar o OpenAI do Azure ao seu aplicativo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D8B74-E020-F5C9-85FA-5421815E03BA}"/>
              </a:ext>
            </a:extLst>
          </p:cNvPr>
          <p:cNvSpPr/>
          <p:nvPr/>
        </p:nvSpPr>
        <p:spPr bwMode="auto">
          <a:xfrm>
            <a:off x="587236" y="242008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 dirty="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6E05B-EB0F-A6B3-CA8B-16F44397B245}"/>
              </a:ext>
            </a:extLst>
          </p:cNvPr>
          <p:cNvSpPr txBox="1"/>
          <p:nvPr/>
        </p:nvSpPr>
        <p:spPr>
          <a:xfrm>
            <a:off x="1186266" y="2493718"/>
            <a:ext cx="72410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Usar a API REST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1CAD50-D476-2820-F4BB-9CE873BC5A34}"/>
              </a:ext>
            </a:extLst>
          </p:cNvPr>
          <p:cNvSpPr/>
          <p:nvPr/>
        </p:nvSpPr>
        <p:spPr bwMode="auto">
          <a:xfrm>
            <a:off x="587236" y="3238857"/>
            <a:ext cx="557786" cy="557786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  <a:defRPr/>
            </a:pPr>
            <a:r>
              <a:rPr lang="pt-BR" sz="2800" b="1" kern="1200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93B75-F389-359B-C71E-9761A134DF87}"/>
              </a:ext>
            </a:extLst>
          </p:cNvPr>
          <p:cNvSpPr txBox="1"/>
          <p:nvPr/>
        </p:nvSpPr>
        <p:spPr>
          <a:xfrm>
            <a:off x="1182029" y="3302306"/>
            <a:ext cx="69725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32742">
              <a:buSzPct val="90000"/>
            </a:pPr>
            <a:r>
              <a:rPr lang="pt-BR" sz="2200" kern="1200" dirty="0">
                <a:latin typeface="+mn-lt"/>
                <a:ea typeface="+mn-ea"/>
                <a:cs typeface="Segoe UI"/>
              </a:rPr>
              <a:t>Usar SDKs específicos de idioma</a:t>
            </a:r>
          </a:p>
        </p:txBody>
      </p:sp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integrar o OpenAI do Azure ao seu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A53C3DF-C495-5F5C-C8CD-F0E8EEA5E750}"/>
              </a:ext>
            </a:extLst>
          </p:cNvPr>
          <p:cNvSpPr txBox="1"/>
          <p:nvPr/>
        </p:nvSpPr>
        <p:spPr>
          <a:xfrm>
            <a:off x="485084" y="2092286"/>
            <a:ext cx="7514115" cy="221599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Os aplicativos enviam os prompts aos modelos implantados. As respostas são conclusões.</a:t>
            </a:r>
          </a:p>
          <a:p>
            <a:pPr marL="0" indent="0">
              <a:buNone/>
            </a:pP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Três pontos de extremidade da API REST: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Preenchimento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 – o modelo usa um prompt de entrada e gera um ou mais preenchimentos previstos</a:t>
            </a:r>
          </a:p>
          <a:p>
            <a:pPr marL="0" indent="0">
              <a:buNone/>
            </a:pPr>
            <a:endParaRPr lang="pt-BR" sz="2400" b="0" i="0" strike="noStrike" cap="none" baseline="0" dirty="0">
              <a:solidFill>
                <a:srgbClr val="000000"/>
              </a:solidFill>
              <a:effectLst/>
              <a:latin typeface="+mn-lt"/>
              <a:ea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9446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integrar o OpenAI do Azure ao seu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A53C3DF-C495-5F5C-C8CD-F0E8EEA5E750}"/>
              </a:ext>
            </a:extLst>
          </p:cNvPr>
          <p:cNvSpPr txBox="1"/>
          <p:nvPr/>
        </p:nvSpPr>
        <p:spPr>
          <a:xfrm>
            <a:off x="506684" y="1833086"/>
            <a:ext cx="7514115" cy="221599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Inserções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 – o modelo usa a entrada e retorna uma representação de vetor dessa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ChatCompletion</a:t>
            </a:r>
            <a:r>
              <a:rPr lang="pt-BR" sz="2400" b="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 – o modelo recebe entrada na forma de uma conversa de chat (em que as funções são especificadas com a mensagem enviada) e a próxima conclusão do chat é gerada</a:t>
            </a:r>
          </a:p>
        </p:txBody>
      </p:sp>
    </p:spTree>
    <p:extLst>
      <p:ext uri="{BB962C8B-B14F-4D97-AF65-F5344CB8AC3E}">
        <p14:creationId xmlns:p14="http://schemas.microsoft.com/office/powerpoint/2010/main" val="14292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Como integrar o OpenAI do Azure ao seu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A53C3DF-C495-5F5C-C8CD-F0E8EEA5E750}"/>
              </a:ext>
            </a:extLst>
          </p:cNvPr>
          <p:cNvSpPr txBox="1"/>
          <p:nvPr/>
        </p:nvSpPr>
        <p:spPr>
          <a:xfrm>
            <a:off x="506684" y="1833086"/>
            <a:ext cx="7514115" cy="73866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ChatCompletion</a:t>
            </a:r>
            <a:r>
              <a:rPr lang="pt-BR" sz="2400" i="0" strike="noStrike" cap="none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 será o ponto de extremidade em que nos concentramos para este curso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74CEA9-4E9B-8467-74C9-E56FA683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012" y="2861256"/>
            <a:ext cx="654157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 a API REST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372260" y="4202860"/>
            <a:ext cx="7514115" cy="98488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Ponto de extremidade de Conclusão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b="0" i="0" strike="noStrike" cap="none" baseline="0" dirty="0">
                <a:solidFill>
                  <a:srgbClr val="161616"/>
                </a:solidFill>
                <a:effectLst/>
                <a:latin typeface="+mn-lt"/>
                <a:ea typeface="Segoe UI"/>
                <a:cs typeface="Segoe UI"/>
                <a:hlinkClick r:id="rId4"/>
              </a:rPr>
              <a:t>https://</a:t>
            </a:r>
            <a:r>
              <a:rPr lang="pt-BR" b="0" i="1" strike="noStrike" cap="none" baseline="0" dirty="0">
                <a:solidFill>
                  <a:srgbClr val="161616"/>
                </a:solidFill>
                <a:effectLst/>
                <a:latin typeface="+mn-lt"/>
                <a:ea typeface="Segoe UI"/>
                <a:cs typeface="Segoe UI"/>
                <a:hlinkClick r:id="rId4"/>
              </a:rPr>
              <a:t>endpoint</a:t>
            </a:r>
            <a:r>
              <a:rPr lang="pt-BR" b="0" i="0" strike="noStrike" cap="none" baseline="0" dirty="0">
                <a:solidFill>
                  <a:srgbClr val="161616"/>
                </a:solidFill>
                <a:effectLst/>
                <a:latin typeface="+mn-lt"/>
                <a:ea typeface="Segoe UI"/>
                <a:cs typeface="Segoe UI"/>
                <a:hlinkClick r:id="rId4"/>
              </a:rPr>
              <a:t>.openai.azure.com/openai/deployments/</a:t>
            </a:r>
            <a:r>
              <a:rPr lang="pt-BR" b="0" i="1" strike="noStrike" cap="none" baseline="0" dirty="0">
                <a:solidFill>
                  <a:srgbClr val="161616"/>
                </a:solidFill>
                <a:effectLst/>
                <a:latin typeface="+mn-lt"/>
                <a:ea typeface="Segoe UI"/>
                <a:cs typeface="Segoe UI"/>
                <a:hlinkClick r:id="rId4"/>
              </a:rPr>
              <a:t>deployment</a:t>
            </a:r>
            <a:r>
              <a:rPr lang="pt-BR" b="0" i="0" strike="noStrike" cap="none" baseline="0" dirty="0">
                <a:solidFill>
                  <a:srgbClr val="161616"/>
                </a:solidFill>
                <a:effectLst/>
                <a:latin typeface="+mn-lt"/>
                <a:ea typeface="Segoe UI"/>
                <a:cs typeface="Segoe UI"/>
                <a:hlinkClick r:id="rId4"/>
              </a:rPr>
              <a:t>/</a:t>
            </a:r>
            <a:r>
              <a:rPr lang="pt-BR" b="1" i="0" strike="noStrike" cap="none" baseline="0" dirty="0">
                <a:solidFill>
                  <a:srgbClr val="161616"/>
                </a:solidFill>
                <a:effectLst/>
                <a:latin typeface="+mn-lt"/>
                <a:ea typeface="Segoe UI"/>
                <a:cs typeface="Segoe UI"/>
                <a:hlinkClick r:id="rId4"/>
              </a:rPr>
              <a:t>completions</a:t>
            </a:r>
            <a:r>
              <a:rPr lang="pt-BR" b="1" i="0" strike="noStrike" cap="none" baseline="0" dirty="0">
                <a:solidFill>
                  <a:srgbClr val="161616"/>
                </a:solidFill>
                <a:effectLst/>
                <a:latin typeface="+mn-lt"/>
                <a:ea typeface="Segoe UI"/>
                <a:cs typeface="Segoe UI"/>
              </a:rPr>
              <a:t> </a:t>
            </a:r>
            <a:endParaRPr lang="en-US" b="1" dirty="0">
              <a:latin typeface="+mn-lt"/>
              <a:cs typeface="Segoe UI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 </a:t>
            </a: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F5DA58-270B-9F3B-2679-FA7286407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60" y="1903536"/>
            <a:ext cx="3705619" cy="132547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879A5C9-53F3-F757-8CD4-D58DE7FC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002396" y="3095225"/>
            <a:ext cx="1742408" cy="694944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65340-7822-5EB9-3C88-CC9010477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801" y="1018350"/>
            <a:ext cx="3312000" cy="32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 a API REST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372260" y="4202860"/>
            <a:ext cx="7514115" cy="98488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Ponto de extremidade de Inserção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https://</a:t>
            </a:r>
            <a:r>
              <a:rPr lang="pt-BR" i="1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endpoint</a:t>
            </a:r>
            <a:r>
              <a:rPr lang="pt-BR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.openai.azure.com/openai/deployments/</a:t>
            </a:r>
            <a:r>
              <a:rPr lang="pt-BR" i="1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deployment</a:t>
            </a:r>
            <a:r>
              <a:rPr lang="pt-BR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/</a:t>
            </a:r>
            <a:r>
              <a:rPr lang="pt-BR" sz="1600" b="1" i="0" strike="noStrike" cap="none" baseline="0" dirty="0">
                <a:solidFill>
                  <a:srgbClr val="161616"/>
                </a:solidFill>
                <a:effectLst/>
                <a:latin typeface="SFMono-Regular"/>
                <a:ea typeface="SFMono-Regular"/>
                <a:cs typeface="SFMono-Regular"/>
                <a:hlinkClick r:id="rId4"/>
              </a:rPr>
              <a:t>embeddings</a:t>
            </a:r>
            <a:r>
              <a:rPr lang="pt-BR" sz="1600" b="1" i="0" strike="noStrike" cap="none" baseline="0" dirty="0">
                <a:solidFill>
                  <a:srgbClr val="161616"/>
                </a:solidFill>
                <a:effectLst/>
                <a:latin typeface="SFMono-Regular"/>
                <a:ea typeface="SFMono-Regular"/>
                <a:cs typeface="SFMono-Regular"/>
              </a:rPr>
              <a:t> </a:t>
            </a:r>
            <a:r>
              <a:rPr lang="pt-BR" sz="1600" b="1" i="0" strike="noStrike" cap="none" baseline="0" dirty="0">
                <a:solidFill>
                  <a:srgbClr val="161616"/>
                </a:solidFill>
                <a:effectLst/>
                <a:latin typeface="+mn-lt"/>
                <a:ea typeface="SFMono-Regular"/>
                <a:cs typeface="Segoe UI"/>
              </a:rPr>
              <a:t> </a:t>
            </a:r>
            <a:endParaRPr lang="en-US" b="1" dirty="0">
              <a:latin typeface="+mn-lt"/>
              <a:cs typeface="Segoe UI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 </a:t>
            </a: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879A5C9-53F3-F757-8CD4-D58DE7FC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002396" y="3095225"/>
            <a:ext cx="1742408" cy="694944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209EE-B241-4716-4EB1-C48F3E4B7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69" y="1928897"/>
            <a:ext cx="3594446" cy="1285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CB749C-6C4A-45D5-8EFB-4C244AFA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999" y="1018350"/>
            <a:ext cx="3163123" cy="34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596100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 a API REST do OpenAI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2DE5E37-EC16-46B3-082A-5AA243F1D369}"/>
              </a:ext>
            </a:extLst>
          </p:cNvPr>
          <p:cNvSpPr txBox="1"/>
          <p:nvPr/>
        </p:nvSpPr>
        <p:spPr>
          <a:xfrm>
            <a:off x="538557" y="2370866"/>
            <a:ext cx="7514115" cy="61555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sz="2400" b="1" dirty="0">
                <a:solidFill>
                  <a:srgbClr val="000000"/>
                </a:solidFill>
                <a:latin typeface="+mn-lt"/>
                <a:cs typeface="Segoe UI"/>
              </a:rPr>
              <a:t>Ponto de extremidade do ChatCompletion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pt-BR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https://</a:t>
            </a:r>
            <a:r>
              <a:rPr lang="pt-BR" i="1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endpoint</a:t>
            </a:r>
            <a:r>
              <a:rPr lang="pt-BR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.openai.azure.com/openai/deployments/</a:t>
            </a:r>
            <a:r>
              <a:rPr lang="pt-BR" i="1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deployment</a:t>
            </a:r>
            <a:r>
              <a:rPr lang="pt-BR" dirty="0">
                <a:solidFill>
                  <a:srgbClr val="161616"/>
                </a:solidFill>
                <a:latin typeface="+mn-lt"/>
                <a:ea typeface="Segoe UI"/>
                <a:cs typeface="Segoe UI"/>
                <a:hlinkClick r:id="rId4"/>
              </a:rPr>
              <a:t>/</a:t>
            </a:r>
            <a:r>
              <a:rPr lang="pt-BR" sz="1600" b="1" i="0" strike="noStrike" cap="none" baseline="0" dirty="0">
                <a:solidFill>
                  <a:srgbClr val="161616"/>
                </a:solidFill>
                <a:effectLst/>
                <a:latin typeface="SFMono-Regular"/>
                <a:ea typeface="SFMono-Regular"/>
                <a:cs typeface="SFMono-Regular"/>
                <a:hlinkClick r:id="rId4"/>
              </a:rPr>
              <a:t>chat</a:t>
            </a:r>
            <a:r>
              <a:rPr lang="pt-BR" sz="1600" b="0" i="0" strike="noStrike" cap="none" baseline="0" dirty="0">
                <a:solidFill>
                  <a:srgbClr val="161616"/>
                </a:solidFill>
                <a:effectLst/>
                <a:latin typeface="SFMono-Regular"/>
                <a:ea typeface="SFMono-Regular"/>
                <a:cs typeface="SFMono-Regular"/>
                <a:hlinkClick r:id="rId4"/>
              </a:rPr>
              <a:t>/</a:t>
            </a:r>
            <a:r>
              <a:rPr lang="pt-BR" sz="1600" b="1" i="0" strike="noStrike" cap="none" baseline="0" dirty="0">
                <a:solidFill>
                  <a:srgbClr val="161616"/>
                </a:solidFill>
                <a:effectLst/>
                <a:latin typeface="SFMono-Regular"/>
                <a:ea typeface="SFMono-Regular"/>
                <a:cs typeface="SFMono-Regular"/>
                <a:hlinkClick r:id="rId4"/>
              </a:rPr>
              <a:t>completions</a:t>
            </a:r>
            <a:r>
              <a:rPr lang="pt-BR" sz="1600" b="1" i="0" strike="noStrike" cap="none" baseline="0" dirty="0">
                <a:solidFill>
                  <a:srgbClr val="161616"/>
                </a:solidFill>
                <a:effectLst/>
                <a:latin typeface="SFMono-Regular"/>
                <a:ea typeface="SFMono-Regular"/>
                <a:cs typeface="SFMono-Regular"/>
              </a:rPr>
              <a:t> </a:t>
            </a:r>
            <a:endParaRPr lang="pt-BR" sz="240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0918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118AADF-DCB7-4DC5-ABEF-743528A2F958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425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 Light</vt:lpstr>
      <vt:lpstr>Arial</vt:lpstr>
      <vt:lpstr>Calibri</vt:lpstr>
      <vt:lpstr>SFMono-Regular</vt:lpstr>
      <vt:lpstr>Segoe UI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79</cp:revision>
  <dcterms:modified xsi:type="dcterms:W3CDTF">2024-08-29T18:42:59Z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