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8"/>
  </p:notesMasterIdLst>
  <p:sldIdLst>
    <p:sldId id="315" r:id="rId5"/>
    <p:sldId id="360" r:id="rId6"/>
    <p:sldId id="300" r:id="rId7"/>
    <p:sldId id="411" r:id="rId8"/>
    <p:sldId id="364" r:id="rId9"/>
    <p:sldId id="412" r:id="rId10"/>
    <p:sldId id="413" r:id="rId11"/>
    <p:sldId id="395" r:id="rId12"/>
    <p:sldId id="414" r:id="rId13"/>
    <p:sldId id="407" r:id="rId14"/>
    <p:sldId id="415" r:id="rId15"/>
    <p:sldId id="408" r:id="rId16"/>
    <p:sldId id="416" r:id="rId17"/>
    <p:sldId id="392" r:id="rId18"/>
    <p:sldId id="417" r:id="rId19"/>
    <p:sldId id="409" r:id="rId20"/>
    <p:sldId id="418" r:id="rId21"/>
    <p:sldId id="410" r:id="rId22"/>
    <p:sldId id="419" r:id="rId23"/>
    <p:sldId id="420" r:id="rId24"/>
    <p:sldId id="421" r:id="rId25"/>
    <p:sldId id="422" r:id="rId26"/>
    <p:sldId id="272" r:id="rId2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510" autoAdjust="0"/>
  </p:normalViewPr>
  <p:slideViewPr>
    <p:cSldViewPr snapToGrid="0">
      <p:cViewPr varScale="1">
        <p:scale>
          <a:sx n="133" d="100"/>
          <a:sy n="133" d="100"/>
        </p:scale>
        <p:origin x="255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89" Type="http://customschemas.google.com/relationships/presentationmetadata" Target="metadata"/><Relationship Id="rId7" Type="http://schemas.openxmlformats.org/officeDocument/2006/relationships/slide" Target="slides/slide3.xml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90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4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3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994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170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09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555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182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931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167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35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386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52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773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723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745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217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4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39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1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796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863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95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10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74967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AI-102: Criação e Implementação de uma Solução de IA do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735300"/>
            <a:ext cx="765576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 3: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Desenvolver soluções de processamento de linguagem natural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705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Criação de uma base de dados de conhecimento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BB23219-A369-371E-20FF-CB02F3C01E7A}"/>
              </a:ext>
            </a:extLst>
          </p:cNvPr>
          <p:cNvSpPr txBox="1"/>
          <p:nvPr/>
        </p:nvSpPr>
        <p:spPr>
          <a:xfrm>
            <a:off x="499486" y="1741551"/>
            <a:ext cx="7468700" cy="2954655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Usar o portal do Language Studio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Crie um recurso de </a:t>
            </a:r>
            <a:r>
              <a:rPr lang="pt-BR" sz="2400" b="0" i="0" strike="noStrike" cap="none" baseline="0" dirty="0">
                <a:solidFill>
                  <a:srgbClr val="FF0000"/>
                </a:solidFill>
                <a:effectLst/>
                <a:latin typeface="+mn-lt"/>
                <a:ea typeface="Segoe UI Semibold"/>
                <a:cs typeface="Segoe UI Semibold"/>
              </a:rPr>
              <a:t>Linguagem de IA do Azure </a:t>
            </a: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em sua assinatura do Azure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No Estúdio de Linguagem, selecione seu recurso de Linguagem de IA do Azure e crie um projeto de </a:t>
            </a:r>
            <a:r>
              <a:rPr lang="pt-BR" sz="2400" b="0" i="0" strike="noStrike" cap="none" baseline="0" dirty="0">
                <a:solidFill>
                  <a:srgbClr val="FF0000"/>
                </a:solidFill>
                <a:effectLst/>
                <a:latin typeface="+mn-lt"/>
                <a:ea typeface="Segoe UI Semibold"/>
                <a:cs typeface="Segoe UI Semibold"/>
              </a:rPr>
              <a:t>Resposta às perguntas personalizado.</a:t>
            </a:r>
          </a:p>
          <a:p>
            <a:endParaRPr lang="pt-BR" sz="2400" b="0" i="0" strike="noStrike" cap="none" baseline="0" dirty="0">
              <a:solidFill>
                <a:srgbClr val="000000"/>
              </a:solidFill>
              <a:effectLst/>
              <a:latin typeface="+mn-lt"/>
              <a:ea typeface="Segoe UI Semibold"/>
              <a:cs typeface="Segoe UI Semibold"/>
            </a:endParaRPr>
          </a:p>
          <a:p>
            <a:endParaRPr lang="pt-BR" sz="2400" b="0" i="0" strike="noStrike" cap="none" baseline="0" dirty="0">
              <a:solidFill>
                <a:srgbClr val="000000"/>
              </a:solidFill>
              <a:effectLst/>
              <a:latin typeface="+mn-lt"/>
              <a:ea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418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705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Criação de uma base de dados de conhecimento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BB23219-A369-371E-20FF-CB02F3C01E7A}"/>
              </a:ext>
            </a:extLst>
          </p:cNvPr>
          <p:cNvSpPr txBox="1"/>
          <p:nvPr/>
        </p:nvSpPr>
        <p:spPr>
          <a:xfrm>
            <a:off x="499486" y="1741551"/>
            <a:ext cx="7468700" cy="276998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Preencha a base de dados de conhecimento: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Importar da página da Web de perguntas frequentes existente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Carregar arquivos de documento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Adicionar pares "bate-papo" predefinidos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Criar a base de dados de conhecimento e editar pares de perguntas e respostas </a:t>
            </a:r>
          </a:p>
          <a:p>
            <a:endParaRPr lang="pt-BR" sz="2400" b="0" i="0" strike="noStrike" cap="none" baseline="0" dirty="0">
              <a:solidFill>
                <a:srgbClr val="000000"/>
              </a:solidFill>
              <a:effectLst/>
              <a:latin typeface="+mn-lt"/>
              <a:ea typeface="Segoe UI Semibold"/>
              <a:cs typeface="Segoe UI Semibold"/>
            </a:endParaRPr>
          </a:p>
          <a:p>
            <a:endParaRPr lang="pt-BR" sz="2400" b="0" i="0" strike="noStrike" cap="none" baseline="0" dirty="0">
              <a:solidFill>
                <a:srgbClr val="000000"/>
              </a:solidFill>
              <a:effectLst/>
              <a:latin typeface="+mn-lt"/>
              <a:ea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7413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705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Conversa com várias rodadas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BB23219-A369-371E-20FF-CB02F3C01E7A}"/>
              </a:ext>
            </a:extLst>
          </p:cNvPr>
          <p:cNvSpPr txBox="1"/>
          <p:nvPr/>
        </p:nvSpPr>
        <p:spPr>
          <a:xfrm>
            <a:off x="499486" y="1741551"/>
            <a:ext cx="7927864" cy="193899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Adicionar prompts de acompanhamento para definir trocas de várias rodadas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2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Pode fazer referência a pares de perguntas e respostas existentes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2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Pode ser restrito apenas a respostas de acompanhamento</a:t>
            </a:r>
          </a:p>
          <a:p>
            <a:endParaRPr lang="pt-BR" sz="2400" b="0" i="0" strike="noStrike" cap="none" baseline="0" dirty="0">
              <a:solidFill>
                <a:srgbClr val="000000"/>
              </a:solidFill>
              <a:effectLst/>
              <a:latin typeface="+mn-lt"/>
              <a:ea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36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705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Conversa com várias rodadas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F9B637-617A-05F3-F289-1C01ABCC4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901" y="1294400"/>
            <a:ext cx="5864800" cy="3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Testar e publicar uma base de dados de conhecimento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F78D657-5846-E331-B6C2-4DE35CDC0DF0}"/>
              </a:ext>
            </a:extLst>
          </p:cNvPr>
          <p:cNvSpPr txBox="1"/>
          <p:nvPr/>
        </p:nvSpPr>
        <p:spPr>
          <a:xfrm>
            <a:off x="535486" y="1922003"/>
            <a:ext cx="7468700" cy="200054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ts val="600"/>
              </a:spcAft>
              <a:buSzTx/>
              <a:buNone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Testar interativamente no Language Studio</a:t>
            </a:r>
          </a:p>
          <a:p>
            <a:pPr marL="342900" lvl="1" indent="-342900">
              <a:spcBef>
                <a:spcPct val="0"/>
              </a:spcBef>
              <a:spcAft>
                <a:spcPts val="600"/>
              </a:spcAft>
              <a:buSzTx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Inspecionar os resultados para ver as pontuações de confiança</a:t>
            </a:r>
          </a:p>
          <a:p>
            <a:pPr marL="342900" lvl="1" indent="-342900">
              <a:spcBef>
                <a:spcPct val="0"/>
              </a:spcBef>
              <a:spcAft>
                <a:spcPts val="600"/>
              </a:spcAft>
              <a:buSzTx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Adicione frases alternativas para melhorar as pontuações conforme necessário</a:t>
            </a:r>
          </a:p>
        </p:txBody>
      </p:sp>
    </p:spTree>
    <p:extLst>
      <p:ext uri="{BB962C8B-B14F-4D97-AF65-F5344CB8AC3E}">
        <p14:creationId xmlns:p14="http://schemas.microsoft.com/office/powerpoint/2010/main" val="102019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Testar e publicar uma base de dados de conhecimento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F78D657-5846-E331-B6C2-4DE35CDC0DF0}"/>
              </a:ext>
            </a:extLst>
          </p:cNvPr>
          <p:cNvSpPr txBox="1"/>
          <p:nvPr/>
        </p:nvSpPr>
        <p:spPr>
          <a:xfrm>
            <a:off x="535486" y="2022803"/>
            <a:ext cx="7468700" cy="200054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ts val="600"/>
              </a:spcAft>
              <a:buSzTx/>
              <a:buNone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Publicar a base de dados de conhecimento treinada</a:t>
            </a:r>
          </a:p>
          <a:p>
            <a:pPr marL="342900" lvl="1" indent="-342900">
              <a:spcBef>
                <a:spcPct val="0"/>
              </a:spcBef>
              <a:spcAft>
                <a:spcPts val="600"/>
              </a:spcAft>
              <a:buSzTx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Cria um ponto de extremidade baseado em HTTP REST para aplicativos cliente consumirem</a:t>
            </a:r>
          </a:p>
          <a:p>
            <a:pPr marL="342900" lvl="1" indent="-342900">
              <a:spcBef>
                <a:spcPct val="0"/>
              </a:spcBef>
              <a:spcAft>
                <a:spcPts val="600"/>
              </a:spcAft>
              <a:buSzTx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A base de dados de conhecimento publicada pode ser usada com SDKs em seu aplicativo</a:t>
            </a:r>
          </a:p>
        </p:txBody>
      </p:sp>
    </p:spTree>
    <p:extLst>
      <p:ext uri="{BB962C8B-B14F-4D97-AF65-F5344CB8AC3E}">
        <p14:creationId xmlns:p14="http://schemas.microsoft.com/office/powerpoint/2010/main" val="55767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Criação de aplicativos cliente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F78D657-5846-E331-B6C2-4DE35CDC0DF0}"/>
              </a:ext>
            </a:extLst>
          </p:cNvPr>
          <p:cNvSpPr txBox="1"/>
          <p:nvPr/>
        </p:nvSpPr>
        <p:spPr>
          <a:xfrm>
            <a:off x="557086" y="2306441"/>
            <a:ext cx="7468700" cy="81560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Interface REST ou SDKs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Enviar perguntas para o ponto de extremidade</a:t>
            </a:r>
          </a:p>
        </p:txBody>
      </p:sp>
    </p:spTree>
    <p:extLst>
      <p:ext uri="{BB962C8B-B14F-4D97-AF65-F5344CB8AC3E}">
        <p14:creationId xmlns:p14="http://schemas.microsoft.com/office/powerpoint/2010/main" val="377265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Criação de aplicativos cliente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4688EE-8AD8-FFD9-BB98-72229FFBE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47" y="1494247"/>
            <a:ext cx="3699453" cy="253676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ACF38C7-F32C-7B03-DD8B-63AEEA640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851200" y="4098255"/>
            <a:ext cx="1075424" cy="79099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3E60B-D783-0F9B-5452-99472EA9A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624" y="1494247"/>
            <a:ext cx="3901854" cy="35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4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Aprimorar o desempenho de respostas ás perguntas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2526633D-D375-9ABB-28C8-9D1234531888}"/>
              </a:ext>
            </a:extLst>
          </p:cNvPr>
          <p:cNvSpPr txBox="1"/>
          <p:nvPr/>
        </p:nvSpPr>
        <p:spPr>
          <a:xfrm>
            <a:off x="557086" y="2306441"/>
            <a:ext cx="7468700" cy="110799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Habilitar o </a:t>
            </a:r>
            <a:r>
              <a:rPr lang="pt-BR" sz="2400" b="0" i="1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Aprendizado ativo </a:t>
            </a: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 Semibold"/>
                <a:cs typeface="Segoe UI Semibold"/>
              </a:rPr>
              <a:t>para sugerir alternativas quando várias perguntas tiverem pontuações semelhantes para a entrada de usuário</a:t>
            </a:r>
          </a:p>
        </p:txBody>
      </p:sp>
    </p:spTree>
    <p:extLst>
      <p:ext uri="{BB962C8B-B14F-4D97-AF65-F5344CB8AC3E}">
        <p14:creationId xmlns:p14="http://schemas.microsoft.com/office/powerpoint/2010/main" val="48376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Aprimorar o desempenho de respostas ás perguntas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2526633D-D375-9ABB-28C8-9D1234531888}"/>
              </a:ext>
            </a:extLst>
          </p:cNvPr>
          <p:cNvSpPr txBox="1"/>
          <p:nvPr/>
        </p:nvSpPr>
        <p:spPr>
          <a:xfrm>
            <a:off x="463486" y="2277641"/>
            <a:ext cx="7468700" cy="147732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marR="0" lvl="1" indent="-180975" algn="l" defTabSz="932742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Arial" panose="020B0604020202020204" pitchFamily="34" charset="0"/>
              <a:buChar char="•"/>
              <a:defRPr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Implícito</a:t>
            </a: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: o serviço identifica possíveis frases alternativas para perguntas e apresenta sugestões no Language Studio. Revisar periodicamente e aceitar/rejeitar as sugestões.</a:t>
            </a:r>
          </a:p>
        </p:txBody>
      </p:sp>
    </p:spTree>
    <p:extLst>
      <p:ext uri="{BB962C8B-B14F-4D97-AF65-F5344CB8AC3E}">
        <p14:creationId xmlns:p14="http://schemas.microsoft.com/office/powerpoint/2010/main" val="328945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457239" y="1869785"/>
            <a:ext cx="7664075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uma solução de respostas ás perguntas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Aprimorar o desempenho de respostas ás perguntas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2526633D-D375-9ABB-28C8-9D1234531888}"/>
              </a:ext>
            </a:extLst>
          </p:cNvPr>
          <p:cNvSpPr txBox="1"/>
          <p:nvPr/>
        </p:nvSpPr>
        <p:spPr>
          <a:xfrm>
            <a:off x="456286" y="2299241"/>
            <a:ext cx="7468700" cy="147732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marR="0" lvl="1" indent="-180975" algn="l" defTabSz="932742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Arial" panose="020B0604020202020204" pitchFamily="34" charset="0"/>
              <a:buChar char="•"/>
              <a:defRPr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Explícito</a:t>
            </a: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: o serviço retorna várias correspondências de perguntas possíveis para o usuário e o usuário identifica a correta. Em seguida, o aplicativo cliente usa a API para enviar itens de feedback, identificando a resposta correta.</a:t>
            </a:r>
          </a:p>
        </p:txBody>
      </p:sp>
    </p:spTree>
    <p:extLst>
      <p:ext uri="{BB962C8B-B14F-4D97-AF65-F5344CB8AC3E}">
        <p14:creationId xmlns:p14="http://schemas.microsoft.com/office/powerpoint/2010/main" val="33410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Aprimorar o desempenho de respostas ás perguntas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2526633D-D375-9ABB-28C8-9D1234531888}"/>
              </a:ext>
            </a:extLst>
          </p:cNvPr>
          <p:cNvSpPr txBox="1"/>
          <p:nvPr/>
        </p:nvSpPr>
        <p:spPr>
          <a:xfrm>
            <a:off x="456286" y="2299241"/>
            <a:ext cx="7468700" cy="118494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013" lvl="1" indent="0">
              <a:spcBef>
                <a:spcPts val="200"/>
              </a:spcBef>
              <a:spcAft>
                <a:spcPts val="400"/>
              </a:spcAft>
              <a:buNone/>
              <a:defRPr/>
            </a:pPr>
            <a:r>
              <a:rPr lang="pt-BR" sz="2400" b="1" dirty="0">
                <a:solidFill>
                  <a:srgbClr val="000000"/>
                </a:solidFill>
                <a:cs typeface="Segoe UI"/>
              </a:rPr>
              <a:t>Criar sinônimos para termos com o mesmo significado</a:t>
            </a:r>
          </a:p>
          <a:p>
            <a:pPr marL="442913" lvl="1" indent="-342900">
              <a:spcBef>
                <a:spcPts val="200"/>
              </a:spcBef>
              <a:spcAft>
                <a:spcPts val="400"/>
              </a:spcAft>
              <a:defRPr/>
            </a:pPr>
            <a:r>
              <a:rPr lang="pt-BR" sz="2400" dirty="0">
                <a:solidFill>
                  <a:srgbClr val="000000"/>
                </a:solidFill>
                <a:cs typeface="Segoe UI"/>
              </a:rPr>
              <a:t>Adicione sinônimos à base de dados de conhecimento por meio da interface da API ou do Language Studio.</a:t>
            </a:r>
          </a:p>
        </p:txBody>
      </p:sp>
    </p:spTree>
    <p:extLst>
      <p:ext uri="{BB962C8B-B14F-4D97-AF65-F5344CB8AC3E}">
        <p14:creationId xmlns:p14="http://schemas.microsoft.com/office/powerpoint/2010/main" val="115030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Aprimorar o desempenho de respostas ás perguntas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BB999C-C6F9-042A-5D16-FB745AF3E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86" y="1953256"/>
            <a:ext cx="5572227" cy="2993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03E553-76A1-921B-8F8A-A80F73464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620" y="1886512"/>
            <a:ext cx="2609314" cy="19752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9F3FE24-DE67-4AFC-F344-A99DF139C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044943" y="2233455"/>
            <a:ext cx="1075424" cy="79099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463925" y="2571750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defTabSz="914400" eaLnBrk="1" fontAlgn="auto" latinLnBrk="0" hangingPunct="1">
              <a:lnSpc>
                <a:spcPct val="115000"/>
              </a:lnSpc>
              <a:buSzPts val="3200"/>
              <a:buFont typeface="Arial"/>
              <a:buNone/>
              <a:tabLst/>
              <a:defRPr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Final do 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Tópico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23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D2BC4B2-01FF-2CBB-514D-153178202269}"/>
              </a:ext>
            </a:extLst>
          </p:cNvPr>
          <p:cNvSpPr/>
          <p:nvPr/>
        </p:nvSpPr>
        <p:spPr bwMode="auto">
          <a:xfrm>
            <a:off x="565525" y="1555909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6C393-58D8-3680-2E3D-EF83F02207E8}"/>
              </a:ext>
            </a:extLst>
          </p:cNvPr>
          <p:cNvSpPr txBox="1"/>
          <p:nvPr/>
        </p:nvSpPr>
        <p:spPr>
          <a:xfrm>
            <a:off x="1182029" y="1516381"/>
            <a:ext cx="71486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Descrever as funcionalidades de respostas às perguntas da Linguagem de IA do Azure.</a:t>
            </a:r>
            <a:endParaRPr lang="en-US" sz="2200" kern="1200" dirty="0">
              <a:latin typeface="+mn-lt"/>
              <a:ea typeface="+mn-ea"/>
              <a:cs typeface="Segoe U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0D8B74-E020-F5C9-85FA-5421815E03BA}"/>
              </a:ext>
            </a:extLst>
          </p:cNvPr>
          <p:cNvSpPr/>
          <p:nvPr/>
        </p:nvSpPr>
        <p:spPr bwMode="auto">
          <a:xfrm>
            <a:off x="565525" y="2443096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 dirty="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6E05B-EB0F-A6B3-CA8B-16F44397B245}"/>
              </a:ext>
            </a:extLst>
          </p:cNvPr>
          <p:cNvSpPr txBox="1"/>
          <p:nvPr/>
        </p:nvSpPr>
        <p:spPr>
          <a:xfrm>
            <a:off x="1203570" y="2381674"/>
            <a:ext cx="72410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Descrever as diferenças entre a resposta às perguntas e o entendimento da reconhecimento de linguagem.</a:t>
            </a:r>
            <a:endParaRPr lang="en-US" sz="2200" kern="1200" dirty="0">
              <a:latin typeface="+mn-lt"/>
              <a:ea typeface="+mn-ea"/>
              <a:cs typeface="Segoe U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1CAD50-D476-2820-F4BB-9CE873BC5A34}"/>
              </a:ext>
            </a:extLst>
          </p:cNvPr>
          <p:cNvSpPr/>
          <p:nvPr/>
        </p:nvSpPr>
        <p:spPr bwMode="auto">
          <a:xfrm>
            <a:off x="587236" y="3260270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93B75-F389-359B-C71E-9761A134DF87}"/>
              </a:ext>
            </a:extLst>
          </p:cNvPr>
          <p:cNvSpPr txBox="1"/>
          <p:nvPr/>
        </p:nvSpPr>
        <p:spPr>
          <a:xfrm>
            <a:off x="1265808" y="3323719"/>
            <a:ext cx="69725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Crie uma base de dados de conhecimento.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6D3E84-591B-E92C-AFC9-D0D34E7F04C6}"/>
              </a:ext>
            </a:extLst>
          </p:cNvPr>
          <p:cNvSpPr/>
          <p:nvPr/>
        </p:nvSpPr>
        <p:spPr bwMode="auto">
          <a:xfrm>
            <a:off x="624243" y="4051739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 dirty="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3041C-EE2C-8967-6E8B-102086B64337}"/>
              </a:ext>
            </a:extLst>
          </p:cNvPr>
          <p:cNvSpPr txBox="1"/>
          <p:nvPr/>
        </p:nvSpPr>
        <p:spPr>
          <a:xfrm>
            <a:off x="1265808" y="4115188"/>
            <a:ext cx="69725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Implementar uma conversa com várias rodadas.</a:t>
            </a:r>
            <a:endParaRPr lang="en-US" sz="2200" kern="1200" dirty="0">
              <a:latin typeface="+mn-lt"/>
              <a:ea typeface="+mn-ea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436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FCC8834-55C1-914D-CFA7-1DDA3102EFF4}"/>
              </a:ext>
            </a:extLst>
          </p:cNvPr>
          <p:cNvSpPr/>
          <p:nvPr/>
        </p:nvSpPr>
        <p:spPr bwMode="auto">
          <a:xfrm>
            <a:off x="681810" y="1731999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F02E93-F482-6801-E6F3-7FA2989C55D8}"/>
              </a:ext>
            </a:extLst>
          </p:cNvPr>
          <p:cNvSpPr txBox="1"/>
          <p:nvPr/>
        </p:nvSpPr>
        <p:spPr>
          <a:xfrm>
            <a:off x="1336392" y="1833997"/>
            <a:ext cx="66484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  <a:buFont typeface="Arial"/>
              <a:buNone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Testar e publicar uma base de dados de conhecimento.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6CD454-3FBD-D9D3-4076-C951196CEF94}"/>
              </a:ext>
            </a:extLst>
          </p:cNvPr>
          <p:cNvSpPr/>
          <p:nvPr/>
        </p:nvSpPr>
        <p:spPr bwMode="auto">
          <a:xfrm>
            <a:off x="681810" y="2459356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621BB9-30F6-ED1E-3DE1-8D23B9D4FB5D}"/>
              </a:ext>
            </a:extLst>
          </p:cNvPr>
          <p:cNvSpPr txBox="1"/>
          <p:nvPr/>
        </p:nvSpPr>
        <p:spPr>
          <a:xfrm>
            <a:off x="1336392" y="2571750"/>
            <a:ext cx="73684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  <a:buFont typeface="Arial"/>
              <a:buNone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Consumir uma base de dados de conhecimento publicada.</a:t>
            </a:r>
            <a:endParaRPr lang="en-US" sz="2200" kern="1200" dirty="0">
              <a:latin typeface="+mn-lt"/>
              <a:ea typeface="+mn-ea"/>
              <a:cs typeface="Segoe U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EB2B9D-8EA5-79E5-474A-C4304FC23619}"/>
              </a:ext>
            </a:extLst>
          </p:cNvPr>
          <p:cNvSpPr/>
          <p:nvPr/>
        </p:nvSpPr>
        <p:spPr bwMode="auto">
          <a:xfrm>
            <a:off x="681810" y="3198818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4016E-DC5A-3970-DBAF-461645975122}"/>
              </a:ext>
            </a:extLst>
          </p:cNvPr>
          <p:cNvSpPr txBox="1"/>
          <p:nvPr/>
        </p:nvSpPr>
        <p:spPr>
          <a:xfrm>
            <a:off x="1336392" y="3296691"/>
            <a:ext cx="66484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  <a:buFont typeface="Arial"/>
              <a:buNone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Implementar o aprendizado ativo.</a:t>
            </a:r>
          </a:p>
        </p:txBody>
      </p:sp>
    </p:spTree>
    <p:extLst>
      <p:ext uri="{BB962C8B-B14F-4D97-AF65-F5344CB8AC3E}">
        <p14:creationId xmlns:p14="http://schemas.microsoft.com/office/powerpoint/2010/main" val="416546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 a respostas ás perguntas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506685" y="3649252"/>
            <a:ext cx="7542914" cy="73866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Base de dados de conhecimento de pares de perguntas e respostas com reconhecimento de linguagem natural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70F08-ED90-FBCB-DE27-92B55A084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369" y="1895033"/>
            <a:ext cx="3851945" cy="17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 a respostas ás perguntas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636286" y="3649254"/>
            <a:ext cx="7542914" cy="73866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Publicado como um ponto de extremidade REST para aplicativos a serem consumidos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70F08-ED90-FBCB-DE27-92B55A084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770" y="1895035"/>
            <a:ext cx="3851945" cy="17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 a respostas ás perguntas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A83DE1B-04CA-A3F9-1552-14FA2339E7A9}"/>
              </a:ext>
            </a:extLst>
          </p:cNvPr>
          <p:cNvSpPr txBox="1"/>
          <p:nvPr/>
        </p:nvSpPr>
        <p:spPr>
          <a:xfrm>
            <a:off x="822143" y="3840130"/>
            <a:ext cx="7499714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Disponível por meio de SDKs específicos de linguagem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70F08-ED90-FBCB-DE27-92B55A084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227" y="1951029"/>
            <a:ext cx="3851945" cy="17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705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Respostas ás perguntas vs Reconhecimento de linguagem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C72D49-EB49-57EE-0349-5709A4487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49197"/>
              </p:ext>
            </p:extLst>
          </p:nvPr>
        </p:nvGraphicFramePr>
        <p:xfrm>
          <a:off x="487200" y="1824673"/>
          <a:ext cx="7108800" cy="274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4400">
                  <a:extLst>
                    <a:ext uri="{9D8B030D-6E8A-4147-A177-3AD203B41FA5}">
                      <a16:colId xmlns:a16="http://schemas.microsoft.com/office/drawing/2014/main" val="1334443098"/>
                    </a:ext>
                  </a:extLst>
                </a:gridCol>
                <a:gridCol w="3554400">
                  <a:extLst>
                    <a:ext uri="{9D8B030D-6E8A-4147-A177-3AD203B41FA5}">
                      <a16:colId xmlns:a16="http://schemas.microsoft.com/office/drawing/2014/main" val="277385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Respostas ás perguntas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Reconhecimento vocal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2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O usuário envia uma pergunta, esperando uma resposta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O usuário envia um enunciado, esperando uma resposta ou uma ação apropriada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1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O serviço usa o reconhecimento de linguagem natural para fazer a correspondência de a uma pergunta com uma resposta na base de dados de conhecimento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O serviço usa o reconhecimento de linguagem natural para interpretar o enunciado, correspondê-lo a uma intenção e identificar as entidades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560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9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705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Respostas ás perguntas vs Reconhecimento de linguagem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C72D49-EB49-57EE-0349-5709A4487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27757"/>
              </p:ext>
            </p:extLst>
          </p:nvPr>
        </p:nvGraphicFramePr>
        <p:xfrm>
          <a:off x="487200" y="1824673"/>
          <a:ext cx="7108800" cy="1925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4400">
                  <a:extLst>
                    <a:ext uri="{9D8B030D-6E8A-4147-A177-3AD203B41FA5}">
                      <a16:colId xmlns:a16="http://schemas.microsoft.com/office/drawing/2014/main" val="1334443098"/>
                    </a:ext>
                  </a:extLst>
                </a:gridCol>
                <a:gridCol w="3554400">
                  <a:extLst>
                    <a:ext uri="{9D8B030D-6E8A-4147-A177-3AD203B41FA5}">
                      <a16:colId xmlns:a16="http://schemas.microsoft.com/office/drawing/2014/main" val="277385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Respostas ás perguntas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Reconhecimento vocal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2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A resposta é uma resposta estática a uma pergunta conhecida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A resposta indica a intenção mais provável e entidades referenciadas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1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O aplicativo cliente apresenta a resposta para o usuário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O aplicativo cliente é responsável por executar a ação apropriada com base na intenção detectada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560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1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FE17665-1E28-42A2-987F-F1700D2C61C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</TotalTime>
  <Words>758</Words>
  <Application>Microsoft Office PowerPoint</Application>
  <PresentationFormat>On-screen Show (16:9)</PresentationFormat>
  <Paragraphs>102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 Light</vt:lpstr>
      <vt:lpstr>Arial</vt:lpstr>
      <vt:lpstr>Calibri</vt:lpstr>
      <vt:lpstr>Segoe UI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75</cp:revision>
  <dcterms:modified xsi:type="dcterms:W3CDTF">2024-08-29T20:18:58Z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