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3"/>
  </p:notesMasterIdLst>
  <p:sldIdLst>
    <p:sldId id="315" r:id="rId5"/>
    <p:sldId id="360" r:id="rId6"/>
    <p:sldId id="300" r:id="rId7"/>
    <p:sldId id="455" r:id="rId8"/>
    <p:sldId id="443" r:id="rId9"/>
    <p:sldId id="462" r:id="rId10"/>
    <p:sldId id="456" r:id="rId11"/>
    <p:sldId id="463" r:id="rId12"/>
    <p:sldId id="445" r:id="rId13"/>
    <p:sldId id="464" r:id="rId14"/>
    <p:sldId id="457" r:id="rId15"/>
    <p:sldId id="458" r:id="rId16"/>
    <p:sldId id="465" r:id="rId17"/>
    <p:sldId id="459" r:id="rId18"/>
    <p:sldId id="466" r:id="rId19"/>
    <p:sldId id="444" r:id="rId20"/>
    <p:sldId id="467" r:id="rId21"/>
    <p:sldId id="272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6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9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5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9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77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9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4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58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2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86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4: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</a:t>
            </a:r>
            <a:b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IA generativa com o Serviço OpenAI do Azure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Pistas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6A3A5F-3C4D-57A9-1A22-D611F9EE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0" y="1440600"/>
            <a:ext cx="5505165" cy="304216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29D208F-2844-10BE-44D0-F203CB32A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>
            <a:off x="4926589" y="2500788"/>
            <a:ext cx="618308" cy="570566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7F9DF-F40E-E22A-5F2C-E3C7DC83B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33"/>
          <a:stretch/>
        </p:blipFill>
        <p:spPr>
          <a:xfrm>
            <a:off x="5560979" y="2476917"/>
            <a:ext cx="3403021" cy="7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solicitar a composição de saída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79A5C9-53F3-F757-8CD4-D58DE7FC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52261" y="3188094"/>
            <a:ext cx="806404" cy="64157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B0F9-AF32-CB6F-6D68-B4B3D132D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3" y="1713128"/>
            <a:ext cx="8041321" cy="55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CD41A-B34B-3687-C00A-CDC8917B1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73" r="13131"/>
          <a:stretch/>
        </p:blipFill>
        <p:spPr>
          <a:xfrm>
            <a:off x="1562523" y="2327875"/>
            <a:ext cx="594720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uma mensagem do sistema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38557" y="2571750"/>
            <a:ext cx="7888793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Quando a API de ChatCompletions é usada, uma mensagem do sistema define o contexto que pode afetar os preenchimentos</a:t>
            </a:r>
          </a:p>
        </p:txBody>
      </p:sp>
    </p:spTree>
    <p:extLst>
      <p:ext uri="{BB962C8B-B14F-4D97-AF65-F5344CB8AC3E}">
        <p14:creationId xmlns:p14="http://schemas.microsoft.com/office/powerpoint/2010/main" val="41091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uma mensagem do sistema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8C7AEF-BE6C-0AAE-C521-16BA7E1C5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" y="1849842"/>
            <a:ext cx="8844399" cy="23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Histórico da conversa e aprendizado de few-shot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BB58DB-E655-FC4D-7B73-B0FC965CF048}"/>
              </a:ext>
            </a:extLst>
          </p:cNvPr>
          <p:cNvSpPr txBox="1"/>
          <p:nvPr/>
        </p:nvSpPr>
        <p:spPr>
          <a:xfrm>
            <a:off x="521084" y="1894343"/>
            <a:ext cx="7514115" cy="184665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 inclusão das mensagens anteriores ajuda a manter o contexto e o estilo de uma conversa.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Iniciar uma conversa com mensagens e respostas definidas pelo usuário (aprendizado de few-shot) define exemplos para as respostas esperadas.</a:t>
            </a:r>
          </a:p>
        </p:txBody>
      </p:sp>
    </p:spTree>
    <p:extLst>
      <p:ext uri="{BB962C8B-B14F-4D97-AF65-F5344CB8AC3E}">
        <p14:creationId xmlns:p14="http://schemas.microsoft.com/office/powerpoint/2010/main" val="10392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Histórico da conversa e aprendizado de few-shot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DA69DA-F67E-4B5E-B889-7A350D98E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38"/>
          <a:stretch/>
        </p:blipFill>
        <p:spPr>
          <a:xfrm>
            <a:off x="358325" y="1770304"/>
            <a:ext cx="8427350" cy="193259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8803298-D47B-4CD6-9523-3B4768EC0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>
            <a:off x="386332" y="3897249"/>
            <a:ext cx="748937" cy="658252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DEF5F-92AF-21C6-1DAE-B16268F67E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937" b="15115"/>
          <a:stretch/>
        </p:blipFill>
        <p:spPr>
          <a:xfrm>
            <a:off x="1195200" y="4032605"/>
            <a:ext cx="5739060" cy="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Cadeia de pensamento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258532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Peça a um modelo para dividir a resposta e explicar o raciocínio.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000000"/>
              </a:solidFill>
              <a:latin typeface="+mn-lt"/>
              <a:ea typeface="Segoe UI"/>
              <a:cs typeface="Segoe UI"/>
            </a:endParaRPr>
          </a:p>
          <a:p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Que esporte é mais fácil de aprender, porém, mais difícil de dominar? Dê uma abordagem passo a passo dos seus pensamentos, terminando com a resposta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349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Cadeia de pensamento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DC283E-F7FA-48FE-4805-5C9F6F03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0" y="1325401"/>
            <a:ext cx="8314290" cy="27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18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 a engenharia de prompt com o Serviço OpenAI do Azure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85130"/>
            <a:ext cx="71486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Entenda o que é engenharia de prompt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87236" y="242008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6266" y="2384974"/>
            <a:ext cx="72410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Compreender as considerações para diferentes pontos de extremidade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3885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3302306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Explore diferentes técnicas de engenharia de prompt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a engenharia de prompt?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1616737" y="1899500"/>
            <a:ext cx="7214397" cy="17235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Construção de prompts para: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Maximizar a relevância e a precisão dos preenchimentos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Especificar a formatação e o estilo dos preenchimentos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Fornecer contexto de conversa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Reduzir o viés e a aumentar a imparcialidade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F88A8F-A828-B9FE-B89E-95EABBF6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9484" y="1774350"/>
            <a:ext cx="988672" cy="2279250"/>
            <a:chOff x="8895806" y="1412965"/>
            <a:chExt cx="1885406" cy="4380412"/>
          </a:xfrm>
        </p:grpSpPr>
        <p:pic>
          <p:nvPicPr>
            <p:cNvPr id="4" name="Graphic 3" descr="Download from cloud with solid fill">
              <a:extLst>
                <a:ext uri="{FF2B5EF4-FFF2-40B4-BE49-F238E27FC236}">
                  <a16:creationId xmlns:a16="http://schemas.microsoft.com/office/drawing/2014/main" id="{FBDCEBE6-B283-4CD7-030A-FAAA310A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806" y="1412965"/>
              <a:ext cx="1885406" cy="1885406"/>
            </a:xfrm>
            <a:prstGeom prst="rect">
              <a:avLst/>
            </a:prstGeom>
          </p:spPr>
        </p:pic>
        <p:pic>
          <p:nvPicPr>
            <p:cNvPr id="7" name="Graphic 6" descr="Chat bubble with solid fill">
              <a:extLst>
                <a:ext uri="{FF2B5EF4-FFF2-40B4-BE49-F238E27FC236}">
                  <a16:creationId xmlns:a16="http://schemas.microsoft.com/office/drawing/2014/main" id="{9F78C3CB-485A-96CD-A589-FAC249149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52560" y="4221480"/>
              <a:ext cx="1571897" cy="1571897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2A8ECD-DFC8-B7D4-EA2E-6494CD42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H="1" flipV="1">
              <a:off x="9838509" y="3298371"/>
              <a:ext cx="0" cy="923109"/>
            </a:xfrm>
            <a:prstGeom prst="straightConnector1">
              <a:avLst/>
            </a:prstGeom>
            <a:ln w="57150">
              <a:solidFill>
                <a:schemeClr val="accent5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4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fornecer instruções claras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E721CE-6ED4-4FB6-3A96-CD830713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49" y="1440600"/>
            <a:ext cx="5450296" cy="646232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010D620-D565-5ED2-94EF-EC2A11490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>
            <a:off x="981291" y="2867037"/>
            <a:ext cx="607649" cy="1064082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DB6A-DFCB-388E-F6A9-B9948C133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549" y="2264179"/>
            <a:ext cx="5450296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fornecer instruções claras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010D620-D565-5ED2-94EF-EC2A11490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>
            <a:off x="981291" y="2867037"/>
            <a:ext cx="607649" cy="1064082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6CA50-E535-C8E3-F33E-91AEB5EE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49" y="1461144"/>
            <a:ext cx="4437851" cy="888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73710-A309-E97C-08B8-AB386C146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549" y="2356818"/>
            <a:ext cx="5021051" cy="26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5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Conteúdo primário, de suporte e de base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B32BEF-565D-5E65-CBEA-15507678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81" y="1507724"/>
            <a:ext cx="5777750" cy="3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135A8-7600-9A04-DAF2-A93B2300B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" y="1634709"/>
            <a:ext cx="2853108" cy="527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327C5-0680-7F06-362C-9DA806091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6" y="2307842"/>
            <a:ext cx="2853108" cy="70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02B8F-A37B-AE72-AA94-2D1E820D0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1" y="3268776"/>
            <a:ext cx="2841023" cy="7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Conteúdo primário, de suporte e de base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1F60F3-EF65-3D17-E868-5FBC9075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53" y="1659743"/>
            <a:ext cx="6267231" cy="1835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7163A-6A67-CB56-68E0-5A1DAEDB1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" y="2093419"/>
            <a:ext cx="2799737" cy="4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4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Pistas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B69D7-0030-B773-27B1-649F9D868FBE}"/>
              </a:ext>
            </a:extLst>
          </p:cNvPr>
          <p:cNvSpPr txBox="1"/>
          <p:nvPr/>
        </p:nvSpPr>
        <p:spPr>
          <a:xfrm>
            <a:off x="506684" y="1440600"/>
            <a:ext cx="7514115" cy="28315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Os indicadores fornecem um ponto de partida no qual os preenchimentos se baseiam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Use indicadores para definir o escopo e o formato da saída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Sugestões são particularmente úteis ao gerar código.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Forneça a primeira palavra-chave de uma instrução SQL 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Defina um nome e parâmetros para uma função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34543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2A076-4128-4C62-9A13-E3704DCD007F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392</Words>
  <Application>Microsoft Office PowerPoint</Application>
  <PresentationFormat>On-screen Show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 Light</vt:lpstr>
      <vt:lpstr>Courier New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80</cp:revision>
  <dcterms:modified xsi:type="dcterms:W3CDTF">2024-08-29T20:16:50Z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