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98" r:id="rId2"/>
    <p:sldId id="399" r:id="rId3"/>
    <p:sldId id="400" r:id="rId4"/>
    <p:sldId id="401" r:id="rId5"/>
    <p:sldId id="402" r:id="rId6"/>
    <p:sldId id="413" r:id="rId7"/>
    <p:sldId id="415" r:id="rId8"/>
    <p:sldId id="414" r:id="rId9"/>
    <p:sldId id="416" r:id="rId10"/>
    <p:sldId id="419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7" r:id="rId19"/>
    <p:sldId id="418" r:id="rId20"/>
    <p:sldId id="410" r:id="rId21"/>
    <p:sldId id="411" r:id="rId22"/>
    <p:sldId id="322" r:id="rId23"/>
    <p:sldId id="412" r:id="rId2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viane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1" autoAdjust="0"/>
    <p:restoredTop sz="87687" autoAdjust="0"/>
  </p:normalViewPr>
  <p:slideViewPr>
    <p:cSldViewPr snapToGrid="0">
      <p:cViewPr varScale="1">
        <p:scale>
          <a:sx n="111" d="100"/>
          <a:sy n="111" d="100"/>
        </p:scale>
        <p:origin x="77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6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8125702-699D-4181-A1AB-F43FF88CA358}" type="datetimeFigureOut">
              <a:rPr lang="pt-BR"/>
              <a:pPr>
                <a:defRPr/>
              </a:pPr>
              <a:t>28/06/2021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BE9A5E-1825-4179-8409-2FE7E04B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44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9A5E-1825-4179-8409-2FE7E04BF293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E9A5E-1825-4179-8409-2FE7E04BF29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1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2DBB9E-E615-4E8C-9B1B-A275FA461D16}" type="datetimeFigureOut">
              <a:rPr lang="en-US" smtClean="0"/>
              <a:pPr>
                <a:defRPr/>
              </a:pPr>
              <a:t>6/28/21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E3C5C85-0E83-49B1-9EE2-7D4F9934798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083BF-78D4-4E81-964E-232AECFC132A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DC4C0-950D-4628-B8FE-C3E29DC08C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2F834-95FF-405B-9E71-AFB7D21946B8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7065-6CD6-49D2-96B8-4B6B03495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9021A-13FF-4640-9B49-40B0B2EA8835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018A-51EA-47BD-8059-13C17DDD8F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ED90E-0D72-47B1-8228-436AA698FA51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3822A-9E75-499F-9F5B-5DE4869284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AD15E0-7CD9-4DAF-89BE-E9CAED4175C6}" type="datetimeFigureOut">
              <a:rPr lang="en-US" smtClean="0"/>
              <a:pPr>
                <a:defRPr/>
              </a:pPr>
              <a:t>6/28/21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F71BA0-88BC-4A86-96D6-9766F5A19F1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386E45-55A4-457B-B24F-3DC12C54CD4D}" type="datetimeFigureOut">
              <a:rPr lang="en-US" smtClean="0"/>
              <a:pPr>
                <a:defRPr/>
              </a:pPr>
              <a:t>6/28/21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FD28F9F-D91D-451E-8F77-9ED884276A0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D1C97-21FA-427B-A6B3-9247450F5632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37331-FE1B-4302-AE3D-84B899D632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43C78-339E-4F8F-BB9C-C2770F2E1C71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C0F0D-C2B3-4B06-811E-3062C2CA32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21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66333" y="6629400"/>
            <a:ext cx="3325671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29031" y="6049959"/>
            <a:ext cx="2725459" cy="4319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96508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F5C9803-0F94-4CE7-A95A-D8BBB8B8CF2A}" type="datetimeFigureOut">
              <a:rPr lang="en-US" smtClean="0"/>
              <a:pPr>
                <a:defRPr/>
              </a:pPr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10AF510-0863-4B2A-BFA4-D2E0932A650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2CD229E-2AD4-4C11-9705-ECCB961F40EE}" type="datetimeFigureOut">
              <a:rPr lang="en-US" smtClean="0"/>
              <a:pPr>
                <a:defRPr/>
              </a:pPr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406F5A2-36CD-41F2-8356-E9AE8C644DA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3CC04-2130-4A28-A3F3-8095C2EA729A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62AFD-0360-4D2A-8277-CB4B95AE90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FF413E-EF95-4CAA-B78E-CD7A1AAC8193}" type="datetimeFigureOut">
              <a:rPr lang="en-US" smtClean="0"/>
              <a:pPr>
                <a:defRPr/>
              </a:pPr>
              <a:t>6/28/21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D052A57-FC42-4B00-B02F-CE111E7280D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A7824-A92D-4C96-903F-8996FF3B50D5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31365-578A-483C-8EEC-0F763CE282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6C24B-ACC0-4582-9B7C-E316352C2D15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01675-0572-472E-9196-A4435C548D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7EF1-6085-4D52-AE16-E0CD131BD3F5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63CE-1C28-478F-BFBB-1A2C82D66C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5DE49-83BB-4711-B553-111A98B7E919}" type="datetimeFigureOut">
              <a:rPr lang="en-US"/>
              <a:pPr>
                <a:defRPr/>
              </a:pPr>
              <a:t>6/28/21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B586F-A5D2-4D09-85C8-962B50D582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7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8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0F16B6-89BF-47AF-9FBA-B20E9EBA8356}" type="datetimeFigureOut">
              <a:rPr lang="en-US" smtClean="0"/>
              <a:pPr>
                <a:defRPr/>
              </a:pPr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31E4C2-C4FB-4227-93C7-66C6D50E7C9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25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6" r:id="rId1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4849" y="1075647"/>
            <a:ext cx="10755234" cy="18236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endParaRPr lang="pt-PT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6" descr="logo_ufp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33" y="0"/>
            <a:ext cx="1051175" cy="132838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09447" y="2553192"/>
            <a:ext cx="11161987" cy="145914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2800" b="1" dirty="0" err="1">
                <a:solidFill>
                  <a:srgbClr val="002060"/>
                </a:solidFill>
                <a:latin typeface="+mj-lt"/>
              </a:rPr>
              <a:t>Kirn</a:t>
            </a:r>
            <a:r>
              <a:rPr lang="pt-BR" sz="2800" b="1" dirty="0">
                <a:solidFill>
                  <a:srgbClr val="002060"/>
                </a:solidFill>
                <a:latin typeface="+mj-lt"/>
              </a:rPr>
              <a:t> Framework: Uma solução baseada em Desenvolvimento Orientado a Modelos (MDD).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01234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</a:rPr>
              <a:t>MsC</a:t>
            </a:r>
            <a:r>
              <a:rPr lang="pt-BR" sz="240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</a:rPr>
              <a:t>. Luiz Antonio Leão Lisboa Junior</a:t>
            </a:r>
            <a:endParaRPr lang="en-US" sz="24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F986491-5882-4B7F-A387-087865B1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8" y="111764"/>
            <a:ext cx="855150" cy="132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1F3283-C00C-4466-841C-94160F86E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4675" y="150976"/>
            <a:ext cx="1136759" cy="10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1141413" y="619126"/>
            <a:ext cx="9906000" cy="43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0" lvl="1" defTabSz="914400">
              <a:defRPr/>
            </a:pPr>
            <a:r>
              <a:rPr lang="pt-BR" sz="3200" b="1" cap="all" dirty="0">
                <a:ln w="9525">
                  <a:noFill/>
                </a:ln>
                <a:solidFill>
                  <a:srgbClr val="002060"/>
                </a:solidFill>
              </a:rPr>
              <a:t>Ainda sobre MDD</a:t>
            </a:r>
            <a:endParaRPr lang="pt-BR" altLang="pt-BR" sz="3200" b="1" cap="all" dirty="0">
              <a:ln w="95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E5347C7-81F2-8B40-8C64-B79BACF8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8D282A-08E7-C84A-81E7-72E95A3A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6" y="1338002"/>
            <a:ext cx="3167925" cy="41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8D793-50DE-A84D-AD89-3262AF41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20" y="1244726"/>
            <a:ext cx="3064112" cy="43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72A01D-3EC6-374E-8D49-70FE3A43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639" y="1201550"/>
            <a:ext cx="2629774" cy="11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66E1A7C-07BC-0148-9564-C0C7E8A2733D}"/>
              </a:ext>
            </a:extLst>
          </p:cNvPr>
          <p:cNvSpPr/>
          <p:nvPr/>
        </p:nvSpPr>
        <p:spPr>
          <a:xfrm>
            <a:off x="7593312" y="2630875"/>
            <a:ext cx="47372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“A </a:t>
            </a:r>
            <a:r>
              <a:rPr lang="pt-BR" dirty="0" err="1">
                <a:solidFill>
                  <a:srgbClr val="0070C0"/>
                </a:solidFill>
              </a:rPr>
              <a:t>domain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specific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language</a:t>
            </a:r>
            <a:r>
              <a:rPr lang="pt-BR" dirty="0">
                <a:solidFill>
                  <a:srgbClr val="0070C0"/>
                </a:solidFill>
              </a:rPr>
              <a:t> for </a:t>
            </a:r>
            <a:r>
              <a:rPr lang="pt-BR" dirty="0" err="1">
                <a:solidFill>
                  <a:srgbClr val="0070C0"/>
                </a:solidFill>
              </a:rPr>
              <a:t>extracting</a:t>
            </a:r>
            <a:r>
              <a:rPr lang="pt-BR" dirty="0">
                <a:solidFill>
                  <a:srgbClr val="0070C0"/>
                </a:solidFill>
              </a:rPr>
              <a:t> </a:t>
            </a:r>
          </a:p>
          <a:p>
            <a:r>
              <a:rPr lang="pt-BR" dirty="0" err="1">
                <a:solidFill>
                  <a:srgbClr val="0070C0"/>
                </a:solidFill>
              </a:rPr>
              <a:t>models</a:t>
            </a:r>
            <a:r>
              <a:rPr lang="pt-BR" dirty="0">
                <a:solidFill>
                  <a:srgbClr val="0070C0"/>
                </a:solidFill>
              </a:rPr>
              <a:t> in software </a:t>
            </a:r>
            <a:r>
              <a:rPr lang="pt-BR" dirty="0" err="1">
                <a:solidFill>
                  <a:srgbClr val="0070C0"/>
                </a:solidFill>
              </a:rPr>
              <a:t>modernization</a:t>
            </a:r>
            <a:r>
              <a:rPr lang="pt-BR" dirty="0">
                <a:solidFill>
                  <a:srgbClr val="0070C0"/>
                </a:solidFill>
              </a:rPr>
              <a:t>” –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Javier </a:t>
            </a:r>
            <a:r>
              <a:rPr lang="pt-BR" dirty="0" err="1">
                <a:solidFill>
                  <a:srgbClr val="0070C0"/>
                </a:solidFill>
              </a:rPr>
              <a:t>Luis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Cánovas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Izquierdo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and</a:t>
            </a:r>
            <a:r>
              <a:rPr lang="pt-BR" dirty="0">
                <a:solidFill>
                  <a:srgbClr val="0070C0"/>
                </a:solidFill>
              </a:rPr>
              <a:t> </a:t>
            </a:r>
          </a:p>
          <a:p>
            <a:r>
              <a:rPr lang="pt-BR" dirty="0" err="1">
                <a:solidFill>
                  <a:srgbClr val="0070C0"/>
                </a:solidFill>
              </a:rPr>
              <a:t>Jesús</a:t>
            </a:r>
            <a:r>
              <a:rPr lang="pt-BR" dirty="0">
                <a:solidFill>
                  <a:srgbClr val="0070C0"/>
                </a:solidFill>
              </a:rPr>
              <a:t> García Molina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>
                <a:solidFill>
                  <a:srgbClr val="0070C0"/>
                </a:solidFill>
              </a:rPr>
              <a:t>https</a:t>
            </a:r>
            <a:r>
              <a:rPr lang="pt-BR" dirty="0">
                <a:solidFill>
                  <a:srgbClr val="0070C0"/>
                </a:solidFill>
              </a:rPr>
              <a:t>://</a:t>
            </a:r>
            <a:r>
              <a:rPr lang="pt-BR" dirty="0" err="1">
                <a:solidFill>
                  <a:srgbClr val="0070C0"/>
                </a:solidFill>
              </a:rPr>
              <a:t>www.omg.org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adm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docs</a:t>
            </a:r>
            <a:r>
              <a:rPr lang="pt-BR" dirty="0">
                <a:solidFill>
                  <a:srgbClr val="0070C0"/>
                </a:solidFill>
              </a:rPr>
              <a:t>/ecmda09.pdf</a:t>
            </a:r>
          </a:p>
        </p:txBody>
      </p:sp>
    </p:spTree>
    <p:extLst>
      <p:ext uri="{BB962C8B-B14F-4D97-AF65-F5344CB8AC3E}">
        <p14:creationId xmlns:p14="http://schemas.microsoft.com/office/powerpoint/2010/main" val="55609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/>
          <a:lstStyle/>
          <a:p>
            <a:r>
              <a:rPr lang="pt-BR" i="1" dirty="0"/>
              <a:t>KIRN FRAMEWORK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D1CA03-474F-934B-BFBD-DC55CA9E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3415"/>
            <a:ext cx="9906000" cy="4337785"/>
          </a:xfrm>
        </p:spPr>
        <p:txBody>
          <a:bodyPr/>
          <a:lstStyle/>
          <a:p>
            <a:r>
              <a:rPr lang="pt-BR" sz="2800" dirty="0"/>
              <a:t>Apresentação</a:t>
            </a:r>
          </a:p>
          <a:p>
            <a:r>
              <a:rPr lang="pt-BR" sz="2800" dirty="0"/>
              <a:t>KML</a:t>
            </a:r>
          </a:p>
          <a:p>
            <a:r>
              <a:rPr lang="pt-BR" sz="2800" dirty="0"/>
              <a:t>Arquitetura da Ferramenta</a:t>
            </a:r>
          </a:p>
          <a:p>
            <a:r>
              <a:rPr lang="pt-BR" sz="2800" dirty="0"/>
              <a:t>Arquitetura da Aplicação Gerada</a:t>
            </a:r>
          </a:p>
          <a:p>
            <a:endParaRPr lang="pt-BR" sz="28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0952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/>
          <a:lstStyle/>
          <a:p>
            <a:r>
              <a:rPr lang="pt-BR" dirty="0" err="1"/>
              <a:t>ApreseNtação</a:t>
            </a:r>
            <a:endParaRPr lang="pt-BR" dirty="0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5D1CA03-474F-934B-BFBD-DC55CA9E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3415"/>
            <a:ext cx="9906000" cy="4337785"/>
          </a:xfrm>
        </p:spPr>
        <p:txBody>
          <a:bodyPr/>
          <a:lstStyle/>
          <a:p>
            <a:r>
              <a:rPr lang="pt-BR" sz="2800" dirty="0"/>
              <a:t>Programação Reflexiva</a:t>
            </a:r>
          </a:p>
          <a:p>
            <a:pPr lvl="1"/>
            <a:r>
              <a:rPr lang="pt-BR" sz="2400" dirty="0"/>
              <a:t>PHP</a:t>
            </a:r>
          </a:p>
          <a:p>
            <a:pPr lvl="1"/>
            <a:r>
              <a:rPr lang="pt-BR" sz="2400" dirty="0" err="1"/>
              <a:t>SGBDs</a:t>
            </a:r>
            <a:r>
              <a:rPr lang="pt-BR" sz="2400" dirty="0"/>
              <a:t>: MySQL, SQL Server, </a:t>
            </a:r>
            <a:r>
              <a:rPr lang="pt-BR" sz="2400" dirty="0" err="1"/>
              <a:t>PostgreSQL</a:t>
            </a:r>
            <a:endParaRPr lang="pt-BR" sz="2400" dirty="0"/>
          </a:p>
          <a:p>
            <a:r>
              <a:rPr lang="pt-BR" sz="2800" dirty="0"/>
              <a:t>Engenharia Reversa: </a:t>
            </a:r>
          </a:p>
          <a:p>
            <a:pPr lvl="1"/>
            <a:r>
              <a:rPr lang="pt-BR" sz="2400" dirty="0"/>
              <a:t>Esquema de Dados Legado</a:t>
            </a:r>
          </a:p>
          <a:p>
            <a:r>
              <a:rPr lang="pt-BR" sz="2800" dirty="0"/>
              <a:t>Engenharia Avante: </a:t>
            </a:r>
            <a:r>
              <a:rPr lang="pt-BR" sz="2800" i="1" dirty="0" err="1"/>
              <a:t>Model-Driven</a:t>
            </a:r>
            <a:r>
              <a:rPr lang="pt-BR" sz="2800" i="1" dirty="0"/>
              <a:t> </a:t>
            </a:r>
            <a:r>
              <a:rPr lang="pt-BR" sz="2800" i="1" dirty="0" err="1"/>
              <a:t>Development</a:t>
            </a:r>
            <a:r>
              <a:rPr lang="pt-BR" sz="2800" i="1" dirty="0"/>
              <a:t> (</a:t>
            </a:r>
            <a:r>
              <a:rPr lang="pt-BR" sz="2800" dirty="0"/>
              <a:t>MDD)</a:t>
            </a:r>
          </a:p>
          <a:p>
            <a:pPr lvl="1"/>
            <a:r>
              <a:rPr lang="pt-BR" sz="2400" dirty="0"/>
              <a:t>KML (</a:t>
            </a:r>
            <a:r>
              <a:rPr lang="pt-BR" sz="2400" i="1" dirty="0" err="1"/>
              <a:t>Kirn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r>
              <a:rPr lang="pt-BR" sz="2400" dirty="0"/>
              <a:t>)</a:t>
            </a:r>
          </a:p>
          <a:p>
            <a:pPr lvl="1"/>
            <a:r>
              <a:rPr lang="pt-BR" sz="2400" dirty="0" err="1"/>
              <a:t>Templates</a:t>
            </a:r>
            <a:endParaRPr lang="pt-BR" sz="2400" dirty="0"/>
          </a:p>
          <a:p>
            <a:endParaRPr lang="pt-BR" sz="2800" dirty="0"/>
          </a:p>
          <a:p>
            <a:pPr lvl="1"/>
            <a:endParaRPr lang="pt-BR" sz="2400" dirty="0"/>
          </a:p>
          <a:p>
            <a:endParaRPr lang="pt-BR" sz="28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827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/>
          <a:lstStyle/>
          <a:p>
            <a:r>
              <a:rPr lang="pt-BR" dirty="0" err="1"/>
              <a:t>ApreseNtação</a:t>
            </a:r>
            <a:endParaRPr lang="pt-BR" dirty="0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7" name="Espaço Reservado para Conteúdo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A3F83E3-3089-B445-BAE0-F87403FE7E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90" y="1588770"/>
            <a:ext cx="10987646" cy="334512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F4AF9A5-0D5A-344E-ABF8-37DE9059A824}"/>
              </a:ext>
            </a:extLst>
          </p:cNvPr>
          <p:cNvSpPr txBox="1"/>
          <p:nvPr/>
        </p:nvSpPr>
        <p:spPr>
          <a:xfrm>
            <a:off x="9592713" y="6478384"/>
            <a:ext cx="17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/>
                </a:solidFill>
              </a:rPr>
              <a:t>Fonte: Autor (2019)</a:t>
            </a:r>
          </a:p>
        </p:txBody>
      </p:sp>
    </p:spTree>
    <p:extLst>
      <p:ext uri="{BB962C8B-B14F-4D97-AF65-F5344CB8AC3E}">
        <p14:creationId xmlns:p14="http://schemas.microsoft.com/office/powerpoint/2010/main" val="405792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/>
          <a:lstStyle/>
          <a:p>
            <a:r>
              <a:rPr lang="pt-BR" dirty="0" err="1"/>
              <a:t>ApreseNtação</a:t>
            </a:r>
            <a:endParaRPr lang="pt-BR" dirty="0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4AF9A5-0D5A-344E-ABF8-37DE9059A824}"/>
              </a:ext>
            </a:extLst>
          </p:cNvPr>
          <p:cNvSpPr txBox="1"/>
          <p:nvPr/>
        </p:nvSpPr>
        <p:spPr>
          <a:xfrm>
            <a:off x="9592713" y="6478384"/>
            <a:ext cx="17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/>
                </a:solidFill>
              </a:rPr>
              <a:t>Fonte: Autor (2019)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D1E9D3A-BA93-D746-BAD4-85E9DFC83A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1" y="1507777"/>
            <a:ext cx="11069627" cy="463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7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/>
          <a:lstStyle/>
          <a:p>
            <a:r>
              <a:rPr lang="pt-BR" dirty="0"/>
              <a:t>KML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FDBF21A-CC2B-1141-80DF-6787D1BD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i="1" dirty="0" err="1"/>
              <a:t>Kirn</a:t>
            </a:r>
            <a:r>
              <a:rPr lang="pt-BR" sz="3200" i="1" dirty="0"/>
              <a:t> </a:t>
            </a:r>
            <a:r>
              <a:rPr lang="pt-BR" sz="3200" i="1" dirty="0" err="1"/>
              <a:t>Model</a:t>
            </a:r>
            <a:r>
              <a:rPr lang="pt-BR" sz="3200" i="1" dirty="0"/>
              <a:t> </a:t>
            </a:r>
            <a:r>
              <a:rPr lang="pt-BR" sz="3200" i="1" dirty="0" err="1"/>
              <a:t>Language</a:t>
            </a:r>
            <a:endParaRPr lang="pt-BR" sz="3200" i="1" dirty="0"/>
          </a:p>
          <a:p>
            <a:r>
              <a:rPr lang="pt-BR" sz="3200" dirty="0"/>
              <a:t>Arquivo baseado em XML;</a:t>
            </a:r>
          </a:p>
          <a:p>
            <a:r>
              <a:rPr lang="pt-BR" sz="3200" dirty="0"/>
              <a:t>Armazena dados do esquema de dados extraído;</a:t>
            </a:r>
          </a:p>
        </p:txBody>
      </p:sp>
    </p:spTree>
    <p:extLst>
      <p:ext uri="{BB962C8B-B14F-4D97-AF65-F5344CB8AC3E}">
        <p14:creationId xmlns:p14="http://schemas.microsoft.com/office/powerpoint/2010/main" val="18137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/>
          <a:lstStyle/>
          <a:p>
            <a:r>
              <a:rPr lang="pt-BR" dirty="0"/>
              <a:t>KML - ESTRUTURA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9B9443-D082-CA48-A26F-8C2CCF94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98938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database</a:t>
            </a:r>
            <a:r>
              <a:rPr lang="pt-BR" dirty="0"/>
              <a:t> ... 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table</a:t>
            </a:r>
            <a:r>
              <a:rPr lang="pt-BR" dirty="0"/>
              <a:t> ... 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column</a:t>
            </a:r>
            <a:r>
              <a:rPr lang="pt-BR" dirty="0"/>
              <a:t> ... /&gt;</a:t>
            </a:r>
          </a:p>
          <a:p>
            <a:pPr marL="0" indent="0">
              <a:buNone/>
            </a:pPr>
            <a:r>
              <a:rPr lang="pt-BR" dirty="0"/>
              <a:t>		...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...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database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597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/>
          <a:lstStyle/>
          <a:p>
            <a:r>
              <a:rPr lang="pt-BR" dirty="0"/>
              <a:t>KML - Exemplo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4AF9A5-0D5A-344E-ABF8-37DE9059A824}"/>
              </a:ext>
            </a:extLst>
          </p:cNvPr>
          <p:cNvSpPr txBox="1"/>
          <p:nvPr/>
        </p:nvSpPr>
        <p:spPr>
          <a:xfrm>
            <a:off x="9592713" y="6478384"/>
            <a:ext cx="17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/>
                </a:solidFill>
              </a:rPr>
              <a:t>Fonte: Autor (2019)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4601294-0631-B243-A9A5-91D4BDD22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9" y="1546330"/>
            <a:ext cx="11903241" cy="39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6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388" y="341193"/>
            <a:ext cx="8707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i="1" kern="0" cap="all" dirty="0" err="1">
                <a:solidFill>
                  <a:schemeClr val="bg2"/>
                </a:solidFill>
                <a:latin typeface="+mn-lt"/>
                <a:cs typeface="Arial" pitchFamily="34" charset="0"/>
              </a:rPr>
              <a:t>Templates</a:t>
            </a:r>
            <a:endParaRPr lang="en-US" sz="3200" b="1" i="1" kern="0" cap="all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7104" y="925968"/>
            <a:ext cx="10921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 Estruturas de código fonte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Materialização da qualidade de software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Minimizar erros humanos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11704335-438C-1A47-B607-B82E02EF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4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388" y="98118"/>
            <a:ext cx="8707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i="1" kern="0" cap="all" dirty="0" err="1">
                <a:solidFill>
                  <a:schemeClr val="bg2"/>
                </a:solidFill>
                <a:latin typeface="+mn-lt"/>
                <a:cs typeface="Arial" pitchFamily="34" charset="0"/>
              </a:rPr>
              <a:t>Templates</a:t>
            </a:r>
            <a:endParaRPr lang="en-US" sz="3200" b="1" i="1" kern="0" cap="all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11704335-438C-1A47-B607-B82E02EF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CFE92E-0DB2-D347-9147-B0C26CFB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25" y="590310"/>
            <a:ext cx="8971267" cy="62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094162" y="104775"/>
            <a:ext cx="5126037" cy="1146175"/>
          </a:xfrm>
        </p:spPr>
        <p:txBody>
          <a:bodyPr/>
          <a:lstStyle/>
          <a:p>
            <a:r>
              <a:rPr lang="pt-BR" dirty="0"/>
              <a:t>Quem sou?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4294967295"/>
          </p:nvPr>
        </p:nvSpPr>
        <p:spPr>
          <a:xfrm>
            <a:off x="7065963" y="1250950"/>
            <a:ext cx="5126037" cy="4875213"/>
          </a:xfrm>
        </p:spPr>
        <p:txBody>
          <a:bodyPr>
            <a:normAutofit/>
          </a:bodyPr>
          <a:lstStyle/>
          <a:p>
            <a:r>
              <a:rPr lang="pt-BR" sz="2000" dirty="0"/>
              <a:t>Bacharel em Sistema de Informação</a:t>
            </a:r>
          </a:p>
          <a:p>
            <a:r>
              <a:rPr lang="pt-BR" sz="2000" dirty="0"/>
              <a:t>Pós-Graduado em Desenvolvimento de Aplicações para Internet – UFPA</a:t>
            </a:r>
          </a:p>
          <a:p>
            <a:r>
              <a:rPr lang="pt-BR" sz="2000" dirty="0"/>
              <a:t>Mestre em Computação Aplicada pelo Programa de Pós-Graduação em Computação Aplicada – PPCA/UFPA</a:t>
            </a:r>
          </a:p>
          <a:p>
            <a:r>
              <a:rPr lang="pt-BR" sz="2000" dirty="0"/>
              <a:t>Analista da Superintendência do Desenvolvimento da Amazônia (SUDAM)</a:t>
            </a:r>
          </a:p>
          <a:p>
            <a:r>
              <a:rPr lang="pt-BR" sz="2000" dirty="0"/>
              <a:t>Docente de Graduação há 6 anos</a:t>
            </a:r>
          </a:p>
          <a:p>
            <a:r>
              <a:rPr lang="pt-BR" sz="2000" dirty="0"/>
              <a:t>Analista Desenvolvedor com 18 anos de experiência</a:t>
            </a:r>
          </a:p>
        </p:txBody>
      </p:sp>
      <p:pic>
        <p:nvPicPr>
          <p:cNvPr id="1026" name="Picture 2" descr="C:\Users\luiz.leao\Google Drive\Fotos\Eu\Eu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9" y="1485900"/>
            <a:ext cx="30194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8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855345"/>
          </a:xfrm>
        </p:spPr>
        <p:txBody>
          <a:bodyPr/>
          <a:lstStyle/>
          <a:p>
            <a:r>
              <a:rPr lang="pt-BR" dirty="0"/>
              <a:t>Arquitetura da ferramenta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B670083-03DA-6C4A-A88A-626E6F0268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33" y="1586548"/>
            <a:ext cx="7798983" cy="48918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0CE6328-2BB1-0242-B988-68C832C5CB76}"/>
              </a:ext>
            </a:extLst>
          </p:cNvPr>
          <p:cNvSpPr txBox="1"/>
          <p:nvPr/>
        </p:nvSpPr>
        <p:spPr>
          <a:xfrm>
            <a:off x="9592713" y="6478384"/>
            <a:ext cx="17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/>
                </a:solidFill>
              </a:rPr>
              <a:t>Fonte: Autor (2019)</a:t>
            </a:r>
          </a:p>
        </p:txBody>
      </p:sp>
    </p:spTree>
    <p:extLst>
      <p:ext uri="{BB962C8B-B14F-4D97-AF65-F5344CB8AC3E}">
        <p14:creationId xmlns:p14="http://schemas.microsoft.com/office/powerpoint/2010/main" val="413207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CE6328-2BB1-0242-B988-68C832C5CB76}"/>
              </a:ext>
            </a:extLst>
          </p:cNvPr>
          <p:cNvSpPr txBox="1"/>
          <p:nvPr/>
        </p:nvSpPr>
        <p:spPr>
          <a:xfrm>
            <a:off x="9592713" y="6478384"/>
            <a:ext cx="17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/>
                </a:solidFill>
              </a:rPr>
              <a:t>Fonte: Autor (2019)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9450B2E-D6F2-1C43-991E-B2356232F3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190" y="397761"/>
            <a:ext cx="6062044" cy="63884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619125"/>
            <a:ext cx="3726181" cy="855345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da aplicação gerada</a:t>
            </a:r>
          </a:p>
        </p:txBody>
      </p:sp>
    </p:spTree>
    <p:extLst>
      <p:ext uri="{BB962C8B-B14F-4D97-AF65-F5344CB8AC3E}">
        <p14:creationId xmlns:p14="http://schemas.microsoft.com/office/powerpoint/2010/main" val="81029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388" y="341193"/>
            <a:ext cx="8707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kern="0" cap="all" dirty="0">
                <a:solidFill>
                  <a:schemeClr val="bg2"/>
                </a:solidFill>
                <a:latin typeface="+mn-lt"/>
                <a:cs typeface="Arial" pitchFamily="34" charset="0"/>
              </a:rPr>
              <a:t>Trabalhos futuros</a:t>
            </a:r>
            <a:endParaRPr lang="en-US" sz="3200" b="1" kern="0" cap="all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7104" y="925968"/>
            <a:ext cx="10921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i="1" dirty="0">
                <a:solidFill>
                  <a:srgbClr val="002060"/>
                </a:solidFill>
                <a:latin typeface="+mn-lt"/>
                <a:cs typeface="Arial" pitchFamily="34" charset="0"/>
              </a:rPr>
              <a:t>Kirn Framework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Identificar requisitos no código fonte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Parse e Geração – Novas </a:t>
            </a:r>
            <a:r>
              <a:rPr lang="pt-BR" sz="2800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Lingugagens</a:t>
            </a:r>
            <a:endParaRPr lang="pt-BR" sz="2800" dirty="0">
              <a:solidFill>
                <a:srgbClr val="002060"/>
              </a:solidFill>
              <a:latin typeface="+mn-lt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JDL (</a:t>
            </a:r>
            <a:r>
              <a:rPr lang="pt-BR" sz="2800" i="1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JHipster</a:t>
            </a:r>
            <a:r>
              <a:rPr lang="pt-BR" sz="2800" i="1" dirty="0">
                <a:solidFill>
                  <a:srgbClr val="002060"/>
                </a:solidFill>
                <a:latin typeface="+mn-lt"/>
                <a:cs typeface="Arial" pitchFamily="34" charset="0"/>
              </a:rPr>
              <a:t> Domain </a:t>
            </a:r>
            <a:r>
              <a:rPr lang="pt-BR" sz="2800" i="1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Language</a:t>
            </a: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), XMI (</a:t>
            </a:r>
            <a:r>
              <a:rPr lang="pt-BR" sz="2800" i="1" dirty="0">
                <a:solidFill>
                  <a:srgbClr val="002060"/>
                </a:solidFill>
                <a:latin typeface="+mn-lt"/>
                <a:cs typeface="Arial" pitchFamily="34" charset="0"/>
              </a:rPr>
              <a:t>XML </a:t>
            </a:r>
            <a:r>
              <a:rPr lang="pt-BR" sz="2800" i="1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Metadata</a:t>
            </a:r>
            <a:r>
              <a:rPr lang="pt-BR" sz="2800" i="1" dirty="0">
                <a:solidFill>
                  <a:srgbClr val="002060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i="1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Interchange</a:t>
            </a: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), </a:t>
            </a:r>
            <a:r>
              <a:rPr lang="pt-BR" sz="2800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etc</a:t>
            </a: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Gestão de projetos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+mn-lt"/>
                <a:cs typeface="Arial" pitchFamily="34" charset="0"/>
              </a:rPr>
              <a:t> Quadro de funcionalidades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11704335-438C-1A47-B607-B82E02EF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22</a:t>
            </a:fld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2693965"/>
            <a:ext cx="12192000" cy="1864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altLang="pt-BR" sz="3600" b="1" dirty="0">
                <a:solidFill>
                  <a:schemeClr val="bg1"/>
                </a:solidFill>
                <a:latin typeface="+mn-lt"/>
                <a:ea typeface="Caecilia Roman"/>
                <a:cs typeface="Arial" panose="020B0604020202020204" pitchFamily="34" charset="0"/>
              </a:rPr>
              <a:t>Obrigado!</a:t>
            </a:r>
            <a:br>
              <a:rPr lang="pt-BR" altLang="pt-BR" sz="3600" b="1" dirty="0">
                <a:solidFill>
                  <a:schemeClr val="bg1"/>
                </a:solidFill>
                <a:latin typeface="+mn-lt"/>
                <a:ea typeface="Caecilia Roman"/>
                <a:cs typeface="Arial" panose="020B0604020202020204" pitchFamily="34" charset="0"/>
              </a:rPr>
            </a:br>
            <a:br>
              <a:rPr lang="pt-BR" altLang="pt-BR" sz="3600" b="1" dirty="0">
                <a:solidFill>
                  <a:schemeClr val="bg1"/>
                </a:solidFill>
                <a:latin typeface="+mn-lt"/>
                <a:ea typeface="Caecilia Roman"/>
                <a:cs typeface="Arial" panose="020B0604020202020204" pitchFamily="34" charset="0"/>
              </a:rPr>
            </a:br>
            <a:r>
              <a:rPr lang="pt-BR" altLang="pt-BR" sz="3600" b="1" dirty="0">
                <a:solidFill>
                  <a:schemeClr val="bg1"/>
                </a:solidFill>
                <a:latin typeface="+mn-lt"/>
                <a:ea typeface="Caecilia Roman"/>
                <a:cs typeface="Arial" panose="020B0604020202020204" pitchFamily="34" charset="0"/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182338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1141413" y="619126"/>
            <a:ext cx="9906000" cy="43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0" lvl="1" defTabSz="914400">
              <a:defRPr/>
            </a:pPr>
            <a:r>
              <a:rPr lang="pt-BR" sz="3200" b="1" cap="all" dirty="0">
                <a:ln w="9525">
                  <a:noFill/>
                </a:ln>
                <a:solidFill>
                  <a:srgbClr val="002060"/>
                </a:solidFill>
              </a:rPr>
              <a:t>MDD</a:t>
            </a:r>
            <a:endParaRPr lang="pt-BR" altLang="pt-BR" sz="3200" b="1" cap="all" dirty="0">
              <a:ln w="95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E0AFB58-92A4-F947-A0D1-889F2F57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7606"/>
            <a:ext cx="9906000" cy="5230828"/>
          </a:xfrm>
        </p:spPr>
        <p:txBody>
          <a:bodyPr/>
          <a:lstStyle/>
          <a:p>
            <a:r>
              <a:rPr lang="pt-BR" sz="3200" i="1" dirty="0" err="1"/>
              <a:t>Model</a:t>
            </a:r>
            <a:r>
              <a:rPr lang="pt-BR" sz="3200" i="1" dirty="0"/>
              <a:t> </a:t>
            </a:r>
            <a:r>
              <a:rPr lang="pt-BR" sz="3200" i="1" dirty="0" err="1"/>
              <a:t>Driven</a:t>
            </a:r>
            <a:r>
              <a:rPr lang="pt-BR" sz="3200" i="1" dirty="0"/>
              <a:t> </a:t>
            </a:r>
            <a:r>
              <a:rPr lang="pt-BR" sz="3200" i="1" dirty="0" err="1"/>
              <a:t>Development</a:t>
            </a:r>
            <a:r>
              <a:rPr lang="pt-BR" sz="3200" dirty="0"/>
              <a:t> – Desenvolvimento Orientado a Modelos</a:t>
            </a:r>
          </a:p>
          <a:p>
            <a:pPr lvl="1"/>
            <a:r>
              <a:rPr lang="pt-BR" sz="2800" dirty="0"/>
              <a:t>Utiliza modelos de software como insumos para o desenvolvimento de projetos de software</a:t>
            </a:r>
          </a:p>
          <a:p>
            <a:pPr lvl="1"/>
            <a:r>
              <a:rPr lang="pt-BR" sz="2800" dirty="0"/>
              <a:t>Mas, o que são modelos???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E5347C7-81F2-8B40-8C64-B79BACF8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6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1141413" y="619126"/>
            <a:ext cx="9906000" cy="43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0" lvl="1" defTabSz="914400">
              <a:defRPr/>
            </a:pPr>
            <a:r>
              <a:rPr lang="pt-BR" sz="3200" b="1" cap="all" dirty="0">
                <a:ln w="9525">
                  <a:noFill/>
                </a:ln>
                <a:solidFill>
                  <a:srgbClr val="002060"/>
                </a:solidFill>
              </a:rPr>
              <a:t>Modelos</a:t>
            </a:r>
            <a:endParaRPr lang="pt-BR" altLang="pt-BR" sz="3200" b="1" cap="all" dirty="0">
              <a:ln w="95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E0AFB58-92A4-F947-A0D1-889F2F57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7606"/>
            <a:ext cx="9906000" cy="5230828"/>
          </a:xfrm>
        </p:spPr>
        <p:txBody>
          <a:bodyPr/>
          <a:lstStyle/>
          <a:p>
            <a:r>
              <a:rPr lang="pt-BR" sz="3200" dirty="0"/>
              <a:t>Representações de elementos do mundo real</a:t>
            </a:r>
            <a:endParaRPr lang="pt-BR" sz="2800" dirty="0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E5347C7-81F2-8B40-8C64-B79BACF8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026" name="Picture 2" descr="O que é uma planta baixa simples? Descubra tudo sobre + exemplos">
            <a:extLst>
              <a:ext uri="{FF2B5EF4-FFF2-40B4-BE49-F238E27FC236}">
                <a16:creationId xmlns:a16="http://schemas.microsoft.com/office/drawing/2014/main" id="{282560C5-29F0-4A3E-9EF2-111E0D2AF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232194"/>
            <a:ext cx="4016679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parent Car Design Wire Model Animation Own Car Design ⬇ Video by ©  Alexmit Stock Footage #182815714">
            <a:extLst>
              <a:ext uri="{FF2B5EF4-FFF2-40B4-BE49-F238E27FC236}">
                <a16:creationId xmlns:a16="http://schemas.microsoft.com/office/drawing/2014/main" id="{752A0DE8-8D39-49CE-8F2C-9B8F60E9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92" y="2232194"/>
            <a:ext cx="3837785" cy="215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pressão 3d De Maquetes Edifício, Prédio, Residência, Etc. | Mercado Livre">
            <a:extLst>
              <a:ext uri="{FF2B5EF4-FFF2-40B4-BE49-F238E27FC236}">
                <a16:creationId xmlns:a16="http://schemas.microsoft.com/office/drawing/2014/main" id="{22D24477-FF3F-48A5-8FD5-ECF67C28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9459" r="7600" b="4941"/>
          <a:stretch/>
        </p:blipFill>
        <p:spPr bwMode="auto">
          <a:xfrm>
            <a:off x="4202417" y="4365218"/>
            <a:ext cx="2695575" cy="22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to de instalações hidráulicas - Rall">
            <a:extLst>
              <a:ext uri="{FF2B5EF4-FFF2-40B4-BE49-F238E27FC236}">
                <a16:creationId xmlns:a16="http://schemas.microsoft.com/office/drawing/2014/main" id="{42F45834-044E-4235-80EB-B16F00F3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8" y="4720988"/>
            <a:ext cx="2545699" cy="19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1141413" y="619126"/>
            <a:ext cx="9906000" cy="43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0" lvl="1" defTabSz="914400">
              <a:defRPr/>
            </a:pPr>
            <a:r>
              <a:rPr lang="pt-BR" sz="3200" b="1" cap="all" dirty="0">
                <a:ln w="9525">
                  <a:noFill/>
                </a:ln>
                <a:solidFill>
                  <a:srgbClr val="002060"/>
                </a:solidFill>
              </a:rPr>
              <a:t>Modelos</a:t>
            </a:r>
            <a:endParaRPr lang="pt-BR" altLang="pt-BR" sz="3200" b="1" cap="all" dirty="0">
              <a:ln w="95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E0AFB58-92A4-F947-A0D1-889F2F57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88" y="1256111"/>
            <a:ext cx="6358982" cy="5230828"/>
          </a:xfrm>
        </p:spPr>
        <p:txBody>
          <a:bodyPr/>
          <a:lstStyle/>
          <a:p>
            <a:r>
              <a:rPr lang="pt-BR" sz="3200" dirty="0"/>
              <a:t>Alguns modelos representam fielmente o que se quer construir. Outros não...</a:t>
            </a:r>
            <a:endParaRPr lang="pt-BR" sz="2800" dirty="0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E5347C7-81F2-8B40-8C64-B79BACF8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2" name="AutoShape 2" descr="blob:https://web.whatsapp.com/64eb1c4b-f836-4c1e-a832-503d8acc507a">
            <a:extLst>
              <a:ext uri="{FF2B5EF4-FFF2-40B4-BE49-F238E27FC236}">
                <a16:creationId xmlns:a16="http://schemas.microsoft.com/office/drawing/2014/main" id="{398D642D-CA08-4342-AE1F-E7E1F91FB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0E0887B-76D5-4D01-971F-817865892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10" b="3723"/>
          <a:stretch/>
        </p:blipFill>
        <p:spPr>
          <a:xfrm>
            <a:off x="7500395" y="49821"/>
            <a:ext cx="4448175" cy="3379179"/>
          </a:xfrm>
          <a:prstGeom prst="rect">
            <a:avLst/>
          </a:prstGeom>
        </p:spPr>
      </p:pic>
      <p:pic>
        <p:nvPicPr>
          <p:cNvPr id="2054" name="Picture 6" descr="Conheça mais sobre projeto estrutural e sua importância para a Engenharia  Civil – CIVILIZAÇÃO ENGENHEIRA">
            <a:extLst>
              <a:ext uri="{FF2B5EF4-FFF2-40B4-BE49-F238E27FC236}">
                <a16:creationId xmlns:a16="http://schemas.microsoft.com/office/drawing/2014/main" id="{DA278ADA-CA28-4D73-AF5C-91D0BD0D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26" y="3276600"/>
            <a:ext cx="5799174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C159FFDC-8066-D34D-BA43-5910E08D5E1B}"/>
              </a:ext>
            </a:extLst>
          </p:cNvPr>
          <p:cNvSpPr txBox="1">
            <a:spLocks/>
          </p:cNvSpPr>
          <p:nvPr/>
        </p:nvSpPr>
        <p:spPr bwMode="auto">
          <a:xfrm>
            <a:off x="6629400" y="3733206"/>
            <a:ext cx="5562600" cy="247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charset="0"/>
              <a:buChar char="•"/>
              <a:defRPr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pt-BR" sz="3200" dirty="0"/>
              <a:t>O que fazer?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922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>
            <a:normAutofit/>
          </a:bodyPr>
          <a:lstStyle/>
          <a:p>
            <a:r>
              <a:rPr lang="pt-BR" sz="3200" dirty="0"/>
              <a:t>DSL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4E1B40D8-41DF-4617-8217-C19C43C4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6754"/>
            <a:ext cx="9906000" cy="4124446"/>
          </a:xfrm>
        </p:spPr>
        <p:txBody>
          <a:bodyPr/>
          <a:lstStyle/>
          <a:p>
            <a:r>
              <a:rPr lang="pt-BR" sz="2800" i="1" dirty="0"/>
              <a:t>Domain-</a:t>
            </a:r>
            <a:r>
              <a:rPr lang="pt-BR" sz="2800" i="1" dirty="0" err="1"/>
              <a:t>Specific</a:t>
            </a:r>
            <a:r>
              <a:rPr lang="pt-BR" sz="2800" i="1" dirty="0"/>
              <a:t> </a:t>
            </a:r>
            <a:r>
              <a:rPr lang="pt-BR" sz="2800" i="1" dirty="0" err="1"/>
              <a:t>Language</a:t>
            </a:r>
            <a:r>
              <a:rPr lang="pt-BR" sz="2800" dirty="0"/>
              <a:t> – Linguagem de Domínio Específico</a:t>
            </a:r>
          </a:p>
          <a:p>
            <a:r>
              <a:rPr lang="pt-BR" sz="2800" dirty="0"/>
              <a:t>Criada para resolver problemas determinados</a:t>
            </a:r>
          </a:p>
          <a:p>
            <a:pPr lvl="1"/>
            <a:r>
              <a:rPr lang="pt-BR" sz="2400" dirty="0"/>
              <a:t>Criação de </a:t>
            </a:r>
            <a:r>
              <a:rPr lang="pt-BR" sz="2400" dirty="0" err="1"/>
              <a:t>Microserviços</a:t>
            </a:r>
            <a:endParaRPr lang="pt-BR" sz="2400" dirty="0"/>
          </a:p>
          <a:p>
            <a:pPr lvl="1"/>
            <a:r>
              <a:rPr lang="pt-BR" sz="2400" dirty="0"/>
              <a:t>Geração de interface gráfica</a:t>
            </a:r>
          </a:p>
          <a:p>
            <a:pPr lvl="1"/>
            <a:r>
              <a:rPr lang="pt-BR" sz="2400" dirty="0"/>
              <a:t>Geração de </a:t>
            </a:r>
            <a:r>
              <a:rPr lang="pt-BR" sz="2400" dirty="0" err="1"/>
              <a:t>Metadados</a:t>
            </a:r>
            <a:endParaRPr lang="pt-BR" sz="2400" dirty="0"/>
          </a:p>
          <a:p>
            <a:pPr lvl="1"/>
            <a:r>
              <a:rPr lang="pt-BR" sz="2400" dirty="0"/>
              <a:t>Etc.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983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Processo de desenvolvimento de software COM MDD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50B3C1-4D9D-4675-A63B-F22AFF6A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9" y="2249488"/>
            <a:ext cx="4495801" cy="3541712"/>
          </a:xfrm>
        </p:spPr>
        <p:txBody>
          <a:bodyPr/>
          <a:lstStyle/>
          <a:p>
            <a:r>
              <a:rPr lang="pt-BR" dirty="0"/>
              <a:t>Um programador experiente desenvolve muitas vezes o mesmo código, da mesma forma.</a:t>
            </a:r>
          </a:p>
          <a:p>
            <a:endParaRPr lang="pt-BR" dirty="0"/>
          </a:p>
          <a:p>
            <a:r>
              <a:rPr lang="pt-BR" dirty="0"/>
              <a:t>Por que não automatizar parte disso???</a:t>
            </a:r>
          </a:p>
        </p:txBody>
      </p:sp>
      <p:pic>
        <p:nvPicPr>
          <p:cNvPr id="1026" name="Picture 2" descr="Guia de Profissão: o que faz um programador?">
            <a:extLst>
              <a:ext uri="{FF2B5EF4-FFF2-40B4-BE49-F238E27FC236}">
                <a16:creationId xmlns:a16="http://schemas.microsoft.com/office/drawing/2014/main" id="{9589A389-3172-4D3B-8941-E19AE0F3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62125"/>
            <a:ext cx="6248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3155-D930-5042-BC38-F126F4B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699536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Processo de desenvolvimento de software COM MDD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6312B5B-687D-0044-9515-7B4764B8B0F9}"/>
              </a:ext>
            </a:extLst>
          </p:cNvPr>
          <p:cNvSpPr txBox="1">
            <a:spLocks/>
          </p:cNvSpPr>
          <p:nvPr/>
        </p:nvSpPr>
        <p:spPr>
          <a:xfrm>
            <a:off x="11285976" y="32636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86CF261-8DCE-45F3-A69D-A13A9181CE42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31608A-2FBB-E64A-B14E-D5B4F6239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97" y="1759352"/>
            <a:ext cx="9144000" cy="4572000"/>
          </a:xfrm>
        </p:spPr>
      </p:pic>
    </p:spTree>
    <p:extLst>
      <p:ext uri="{BB962C8B-B14F-4D97-AF65-F5344CB8AC3E}">
        <p14:creationId xmlns:p14="http://schemas.microsoft.com/office/powerpoint/2010/main" val="125184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1141413" y="619126"/>
            <a:ext cx="9906000" cy="43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0" lvl="1" defTabSz="914400">
              <a:defRPr/>
            </a:pPr>
            <a:r>
              <a:rPr lang="pt-BR" sz="3200" b="1" cap="all" dirty="0">
                <a:ln w="9525">
                  <a:noFill/>
                </a:ln>
                <a:solidFill>
                  <a:srgbClr val="002060"/>
                </a:solidFill>
              </a:rPr>
              <a:t>Ainda sobre MDD</a:t>
            </a:r>
            <a:endParaRPr lang="pt-BR" altLang="pt-BR" sz="3200" b="1" cap="all" dirty="0">
              <a:ln w="95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E0AFB58-92A4-F947-A0D1-889F2F57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7606"/>
            <a:ext cx="9906000" cy="5230828"/>
          </a:xfrm>
        </p:spPr>
        <p:txBody>
          <a:bodyPr/>
          <a:lstStyle/>
          <a:p>
            <a:r>
              <a:rPr lang="pt-BR" sz="3200" dirty="0"/>
              <a:t>Desafio: elaborar modelos usando Linguagens de modelagem específicas de domínio (</a:t>
            </a:r>
            <a:r>
              <a:rPr lang="pt-BR" sz="3200" i="1" dirty="0" err="1"/>
              <a:t>domain-specific</a:t>
            </a:r>
            <a:r>
              <a:rPr lang="pt-BR" sz="3200" i="1" dirty="0"/>
              <a:t> </a:t>
            </a:r>
            <a:r>
              <a:rPr lang="pt-BR" sz="3200" i="1" dirty="0" err="1"/>
              <a:t>languages</a:t>
            </a:r>
            <a:r>
              <a:rPr lang="pt-BR" sz="3200" i="1" dirty="0"/>
              <a:t> -</a:t>
            </a:r>
            <a:r>
              <a:rPr lang="pt-BR" sz="3200" dirty="0"/>
              <a:t> </a:t>
            </a:r>
            <a:r>
              <a:rPr lang="pt-BR" sz="3200" dirty="0" err="1"/>
              <a:t>DSLs</a:t>
            </a:r>
            <a:r>
              <a:rPr lang="pt-BR" sz="3200" dirty="0"/>
              <a:t>) em um nível mais alto de abstração que o código fonte e manter o “mesmo” compromisso com as entregas.</a:t>
            </a:r>
            <a:endParaRPr lang="pt-BR" sz="2800" dirty="0"/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E5347C7-81F2-8B40-8C64-B79BACF8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976" y="32636"/>
            <a:ext cx="771525" cy="365125"/>
          </a:xfrm>
        </p:spPr>
        <p:txBody>
          <a:bodyPr/>
          <a:lstStyle/>
          <a:p>
            <a:fld id="{086CF261-8DCE-45F3-A69D-A13A9181CE42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386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31393</TotalTime>
  <Words>489</Words>
  <Application>Microsoft Macintosh PowerPoint</Application>
  <PresentationFormat>Widescreen</PresentationFormat>
  <Paragraphs>117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Circuito</vt:lpstr>
      <vt:lpstr>Apresentação do PowerPoint</vt:lpstr>
      <vt:lpstr>Quem sou?</vt:lpstr>
      <vt:lpstr>Apresentação do PowerPoint</vt:lpstr>
      <vt:lpstr>Apresentação do PowerPoint</vt:lpstr>
      <vt:lpstr>Apresentação do PowerPoint</vt:lpstr>
      <vt:lpstr>DSL</vt:lpstr>
      <vt:lpstr>Processo de desenvolvimento de software COM MDD</vt:lpstr>
      <vt:lpstr>Processo de desenvolvimento de software COM MDD</vt:lpstr>
      <vt:lpstr>Apresentação do PowerPoint</vt:lpstr>
      <vt:lpstr>Apresentação do PowerPoint</vt:lpstr>
      <vt:lpstr>KIRN FRAMEWORK</vt:lpstr>
      <vt:lpstr>ApreseNtação</vt:lpstr>
      <vt:lpstr>ApreseNtação</vt:lpstr>
      <vt:lpstr>ApreseNtação</vt:lpstr>
      <vt:lpstr>KML</vt:lpstr>
      <vt:lpstr>KML - ESTRUTURA</vt:lpstr>
      <vt:lpstr>KML - Exemplo</vt:lpstr>
      <vt:lpstr>Apresentação do PowerPoint</vt:lpstr>
      <vt:lpstr>Apresentação do PowerPoint</vt:lpstr>
      <vt:lpstr>Arquitetura da ferramenta</vt:lpstr>
      <vt:lpstr>Arquitetura da aplicação gerada</vt:lpstr>
      <vt:lpstr>Apresentação do PowerPoint</vt:lpstr>
      <vt:lpstr>Obrigado!  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abvibvjwvbhbavhsbv</dc:title>
  <dc:creator>Jedson</dc:creator>
  <cp:lastModifiedBy>Luiz Antonio Leao Lisboa Junior</cp:lastModifiedBy>
  <cp:revision>353</cp:revision>
  <dcterms:created xsi:type="dcterms:W3CDTF">2018-02-27T13:05:56Z</dcterms:created>
  <dcterms:modified xsi:type="dcterms:W3CDTF">2021-06-29T02:52:17Z</dcterms:modified>
</cp:coreProperties>
</file>