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1" r:id="rId2"/>
    <p:sldId id="301" r:id="rId3"/>
    <p:sldId id="329" r:id="rId4"/>
    <p:sldId id="333" r:id="rId5"/>
    <p:sldId id="334" r:id="rId6"/>
    <p:sldId id="335" r:id="rId7"/>
    <p:sldId id="336" r:id="rId8"/>
    <p:sldId id="327" r:id="rId9"/>
    <p:sldId id="332" r:id="rId10"/>
  </p:sldIdLst>
  <p:sldSz cx="9144000" cy="6858000" type="screen4x3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5"/>
    <a:srgbClr val="437679"/>
    <a:srgbClr val="48797D"/>
    <a:srgbClr val="D4E5EC"/>
    <a:srgbClr val="81A0AC"/>
    <a:srgbClr val="6199B2"/>
    <a:srgbClr val="63A5BD"/>
    <a:srgbClr val="DDECF3"/>
    <a:srgbClr val="83ACBE"/>
    <a:srgbClr val="84B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4" d="100"/>
          <a:sy n="84" d="100"/>
        </p:scale>
        <p:origin x="-12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7D019-EFE4-43D3-87BC-75323707FB97}" type="datetimeFigureOut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382B-DE02-4B12-A103-81CA3F6CC2A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0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2E273-802B-4A48-8914-9AE4B0DB0B6D}" type="datetimeFigureOut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7C69D-F28F-466E-B51B-FE342E00EB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66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7C69D-F28F-466E-B51B-FE342E00EB8D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9"/>
          <p:cNvSpPr>
            <a:spLocks noChangeArrowheads="1"/>
          </p:cNvSpPr>
          <p:nvPr userDrawn="1"/>
        </p:nvSpPr>
        <p:spPr bwMode="auto">
          <a:xfrm>
            <a:off x="0" y="714355"/>
            <a:ext cx="9144000" cy="6143645"/>
          </a:xfrm>
          <a:prstGeom prst="rect">
            <a:avLst/>
          </a:prstGeom>
          <a:solidFill>
            <a:srgbClr val="D4E5EC">
              <a:alpha val="5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85794"/>
            <a:ext cx="8715436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43372" y="4429132"/>
            <a:ext cx="4857784" cy="857256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rgbClr val="00677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4282" y="6000750"/>
            <a:ext cx="1428760" cy="357188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aaaa</a:t>
            </a:r>
            <a:endParaRPr lang="pt-BR" dirty="0"/>
          </a:p>
        </p:txBody>
      </p:sp>
      <p:pic>
        <p:nvPicPr>
          <p:cNvPr id="14" name="Imagem 13" descr="Imagem reduzid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38675" y="1714488"/>
            <a:ext cx="1819275" cy="2686050"/>
          </a:xfrm>
          <a:prstGeom prst="rect">
            <a:avLst/>
          </a:prstGeom>
        </p:spPr>
      </p:pic>
      <p:pic>
        <p:nvPicPr>
          <p:cNvPr id="15" name="Imagem 14" descr="imagem reduzida 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47850" y="1714488"/>
            <a:ext cx="2724150" cy="2686050"/>
          </a:xfrm>
          <a:prstGeom prst="rect">
            <a:avLst/>
          </a:prstGeom>
        </p:spPr>
      </p:pic>
      <p:pic>
        <p:nvPicPr>
          <p:cNvPr id="16" name="Imagem 15" descr="imagem reduzida 3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081" y="1714488"/>
            <a:ext cx="1819275" cy="2686050"/>
          </a:xfrm>
          <a:prstGeom prst="rect">
            <a:avLst/>
          </a:prstGeom>
        </p:spPr>
      </p:pic>
      <p:pic>
        <p:nvPicPr>
          <p:cNvPr id="17" name="Imagem 16" descr="imagem reduzida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357969" y="1714488"/>
            <a:ext cx="2714625" cy="26860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EC6-ACE6-4E7F-8011-EC669D43C914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F00C-06BF-487B-BB8C-20122088E67D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84-48E4-4CB9-A1A6-5DC9D3430516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901-B2BA-415C-91B2-D65AD36E649C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680-6463-4C54-893B-68D2EE22E7D6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562B-1BE3-48BB-8EBB-E80C27A540D9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899-3535-454E-8884-4CC4B208F43A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0BC6-3A38-4C88-AD23-283FF74E83EB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A22-023D-425F-BE90-F36CD6C1D254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E4D8-118E-422F-B787-01AE0BAE00D9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64373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3FE9-4777-4A08-83AA-E3C661C11DED}" type="datetime1">
              <a:rPr lang="pt-BR" smtClean="0"/>
              <a:pPr/>
              <a:t>19/12/2013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C863-61A0-4CE2-B17D-5130AAD17D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-24"/>
            <a:ext cx="91440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m 7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77299" y="76261"/>
            <a:ext cx="1666667" cy="6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magnetism.googlecode.com/" TargetMode="External"/><Relationship Id="rId2" Type="http://schemas.openxmlformats.org/officeDocument/2006/relationships/hyperlink" Target="mailto:luizleroy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785818"/>
          </a:xfrm>
        </p:spPr>
        <p:txBody>
          <a:bodyPr>
            <a:noAutofit/>
          </a:bodyPr>
          <a:lstStyle/>
          <a:p>
            <a:r>
              <a:rPr lang="pt-BR" sz="3200" dirty="0" err="1" smtClean="0"/>
              <a:t>Optimal</a:t>
            </a:r>
            <a:r>
              <a:rPr lang="pt-BR" sz="3200" dirty="0" smtClean="0"/>
              <a:t> Capacitor </a:t>
            </a:r>
            <a:r>
              <a:rPr lang="pt-BR" sz="3200" dirty="0" err="1" smtClean="0"/>
              <a:t>Placement</a:t>
            </a:r>
            <a:r>
              <a:rPr lang="pt-BR" sz="3200" dirty="0" smtClean="0"/>
              <a:t> - OCP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51920" y="4509120"/>
            <a:ext cx="6445380" cy="857256"/>
          </a:xfrm>
        </p:spPr>
        <p:txBody>
          <a:bodyPr/>
          <a:lstStyle/>
          <a:p>
            <a:r>
              <a:rPr lang="pt-BR" dirty="0"/>
              <a:t>Luiz Le </a:t>
            </a:r>
            <a:r>
              <a:rPr lang="pt-BR" dirty="0" smtClean="0"/>
              <a:t>Roy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67544" y="2492896"/>
            <a:ext cx="8291264" cy="363326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Diagrama Ortogonal do circuito alimentador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106" y="83671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Neste trabalho utilizaremos técnicas </a:t>
            </a:r>
            <a:r>
              <a:rPr lang="pt-BR" dirty="0"/>
              <a:t>otimização </a:t>
            </a:r>
            <a:r>
              <a:rPr lang="pt-BR" dirty="0" smtClean="0"/>
              <a:t>robusta para </a:t>
            </a:r>
            <a:r>
              <a:rPr lang="pt-BR" dirty="0"/>
              <a:t>melhoria na qualidade de sistemas de distribuição de energia elétrica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foco principal é otimizar o fluxo de carga em uma rede de alimentação (o circuito alimentador) com a inserção de banco de capacitores (cargas altamente capacitivas).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06080"/>
            <a:ext cx="6147840" cy="340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1148"/>
            <a:ext cx="1008112" cy="188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0869"/>
            <a:ext cx="1253678" cy="2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Vista de Operação: Georreferenciado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5" name="Espaço Reservado para Texto 34"/>
          <p:cNvSpPr>
            <a:spLocks noGrp="1"/>
          </p:cNvSpPr>
          <p:nvPr>
            <p:ph idx="4294967295"/>
          </p:nvPr>
        </p:nvSpPr>
        <p:spPr>
          <a:xfrm>
            <a:off x="40322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1" y="2858663"/>
            <a:ext cx="5281513" cy="37027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45161"/>
            <a:ext cx="5348833" cy="38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Fluxo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Sweep</a:t>
            </a:r>
            <a:r>
              <a:rPr lang="pt-BR" dirty="0" smtClean="0"/>
              <a:t> – Método da varredura inversa / direta</a:t>
            </a:r>
          </a:p>
          <a:p>
            <a:r>
              <a:rPr lang="pt-BR" dirty="0" smtClean="0"/>
              <a:t>Newton – Método Newton-</a:t>
            </a:r>
            <a:r>
              <a:rPr lang="pt-BR" dirty="0" err="1" smtClean="0"/>
              <a:t>Rapson</a:t>
            </a:r>
            <a:r>
              <a:rPr lang="pt-BR" dirty="0" smtClean="0"/>
              <a:t> convencional</a:t>
            </a:r>
          </a:p>
          <a:p>
            <a:r>
              <a:rPr lang="pt-BR" dirty="0" smtClean="0"/>
              <a:t>Newton-</a:t>
            </a:r>
            <a:r>
              <a:rPr lang="pt-BR" dirty="0" err="1" smtClean="0"/>
              <a:t>Dec</a:t>
            </a:r>
            <a:r>
              <a:rPr lang="pt-BR" dirty="0" smtClean="0"/>
              <a:t> – Desacoplado alternado</a:t>
            </a:r>
          </a:p>
          <a:p>
            <a:r>
              <a:rPr lang="pt-BR" dirty="0" smtClean="0"/>
              <a:t>Newton-</a:t>
            </a:r>
            <a:r>
              <a:rPr lang="pt-BR" dirty="0" err="1" smtClean="0"/>
              <a:t>Exp</a:t>
            </a:r>
            <a:r>
              <a:rPr lang="pt-BR" dirty="0" smtClean="0"/>
              <a:t> – Incluindo geração distribuída</a:t>
            </a:r>
          </a:p>
          <a:p>
            <a:r>
              <a:rPr lang="pt-BR" dirty="0" smtClean="0"/>
              <a:t>Curto-Circuito – Fase / Simétrico</a:t>
            </a:r>
          </a:p>
          <a:p>
            <a:r>
              <a:rPr lang="pt-BR" dirty="0" smtClean="0"/>
              <a:t>Localização de defeitos</a:t>
            </a:r>
          </a:p>
          <a:p>
            <a:r>
              <a:rPr lang="pt-BR" dirty="0" smtClean="0"/>
              <a:t>Análise transitória (circuito c/ defeito)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807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519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paralela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Múltiplos </a:t>
            </a:r>
            <a:r>
              <a:rPr lang="pt-BR" b="1" dirty="0"/>
              <a:t>Núcleos</a:t>
            </a:r>
            <a:r>
              <a:rPr lang="pt-BR" dirty="0"/>
              <a:t> de Processamento</a:t>
            </a:r>
          </a:p>
          <a:p>
            <a:pPr marL="0" indent="0">
              <a:buNone/>
            </a:pPr>
            <a:r>
              <a:rPr lang="pt-BR" sz="2600" i="1" dirty="0" err="1" smtClean="0"/>
              <a:t>OpenMP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ganhos </a:t>
            </a:r>
            <a:r>
              <a:rPr lang="pt-BR" dirty="0" smtClean="0"/>
              <a:t>iniciais foram </a:t>
            </a:r>
            <a:r>
              <a:rPr lang="pt-BR" dirty="0"/>
              <a:t>pouco significativos pois </a:t>
            </a:r>
            <a:r>
              <a:rPr lang="pt-BR" dirty="0" smtClean="0"/>
              <a:t>existe grande </a:t>
            </a:r>
            <a:r>
              <a:rPr lang="pt-BR" dirty="0"/>
              <a:t>dependência entre as iterações i e (</a:t>
            </a:r>
            <a:r>
              <a:rPr lang="pt-BR" dirty="0" smtClean="0"/>
              <a:t>i+1) para todos os algoritmos.</a:t>
            </a:r>
          </a:p>
          <a:p>
            <a:pPr marL="0" indent="0">
              <a:buNone/>
            </a:pPr>
            <a:r>
              <a:rPr lang="pt-BR" u="sng" dirty="0" smtClean="0"/>
              <a:t>Problemas para utilização de placas de vídeo: </a:t>
            </a:r>
            <a:r>
              <a:rPr lang="pt-BR" dirty="0" smtClean="0"/>
              <a:t>falta hardware e </a:t>
            </a:r>
            <a:r>
              <a:rPr lang="pt-BR" dirty="0"/>
              <a:t>o foco em proteção dos dados, que inviabilizou qualquer possibilidade de levar código para melhorias </a:t>
            </a:r>
            <a:r>
              <a:rPr lang="pt-BR" dirty="0" smtClean="0"/>
              <a:t>nos laboratórios </a:t>
            </a:r>
            <a:r>
              <a:rPr lang="pt-BR" dirty="0"/>
              <a:t>da PUC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Mas...</a:t>
            </a:r>
          </a:p>
          <a:p>
            <a:pPr marL="0" indent="0">
              <a:buNone/>
            </a:pP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 algoritmo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otimização PSO (</a:t>
            </a:r>
            <a:r>
              <a:rPr lang="pt-B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Swarm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possível obter resultados interessantes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já que o cálculo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objetivo (que é o mais custoso) pode ser realizado em paralelo.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807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0400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– </a:t>
            </a:r>
            <a:r>
              <a:rPr lang="pt-BR" dirty="0" err="1" smtClean="0"/>
              <a:t>Particle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504055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Gerações e Partículas (Pontos / Aves)</a:t>
            </a:r>
          </a:p>
          <a:p>
            <a:pPr marL="0" indent="0">
              <a:buNone/>
            </a:pPr>
            <a:r>
              <a:rPr lang="pt-BR" dirty="0" smtClean="0"/>
              <a:t>Estocástico</a:t>
            </a:r>
          </a:p>
          <a:p>
            <a:pPr marL="0" indent="0">
              <a:buNone/>
            </a:pPr>
            <a:endParaRPr lang="pt-BR" dirty="0"/>
          </a:p>
          <a:p>
            <a:pPr marL="0" indent="0" fontAlgn="t">
              <a:spcBef>
                <a:spcPts val="0"/>
              </a:spcBef>
              <a:buNone/>
              <a:defRPr/>
            </a:pPr>
            <a:r>
              <a:rPr lang="pt-BR" sz="2400" dirty="0" err="1">
                <a:solidFill>
                  <a:srgbClr val="000000"/>
                </a:solidFill>
              </a:rPr>
              <a:t>velocities</a:t>
            </a:r>
            <a:r>
              <a:rPr lang="pt-BR" sz="2400" dirty="0">
                <a:solidFill>
                  <a:srgbClr val="6666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666600"/>
                </a:solidFill>
              </a:rPr>
              <a:t>=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velocities</a:t>
            </a:r>
            <a:r>
              <a:rPr lang="pt-BR" sz="2400" dirty="0">
                <a:solidFill>
                  <a:srgbClr val="666600"/>
                </a:solidFill>
              </a:rPr>
              <a:t>  + </a:t>
            </a:r>
            <a:r>
              <a:rPr lang="pt-BR" sz="2400" dirty="0">
                <a:solidFill>
                  <a:srgbClr val="000000"/>
                </a:solidFill>
              </a:rPr>
              <a:t>c1  </a:t>
            </a:r>
            <a:r>
              <a:rPr lang="pt-BR" sz="2400" dirty="0">
                <a:solidFill>
                  <a:srgbClr val="666600"/>
                </a:solidFill>
              </a:rPr>
              <a:t>*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nextDouble</a:t>
            </a:r>
            <a:r>
              <a:rPr lang="pt-BR" sz="2400" dirty="0">
                <a:solidFill>
                  <a:srgbClr val="666600"/>
                </a:solidFill>
              </a:rPr>
              <a:t>*(</a:t>
            </a:r>
            <a:r>
              <a:rPr lang="pt-BR" sz="2400" dirty="0" err="1">
                <a:solidFill>
                  <a:srgbClr val="000000"/>
                </a:solidFill>
              </a:rPr>
              <a:t>s_pBest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666600"/>
                </a:solidFill>
              </a:rPr>
              <a:t>-</a:t>
            </a:r>
            <a:r>
              <a:rPr lang="pt-BR" sz="2400" dirty="0">
                <a:solidFill>
                  <a:srgbClr val="000000"/>
                </a:solidFill>
              </a:rPr>
              <a:t> shifts</a:t>
            </a:r>
            <a:r>
              <a:rPr lang="pt-BR" sz="2400" dirty="0">
                <a:solidFill>
                  <a:srgbClr val="666600"/>
                </a:solidFill>
              </a:rPr>
              <a:t>)</a:t>
            </a:r>
            <a:r>
              <a:rPr lang="pt-BR" sz="2400" dirty="0">
                <a:solidFill>
                  <a:srgbClr val="000000"/>
                </a:solidFill>
              </a:rPr>
              <a:t/>
            </a:r>
            <a:br>
              <a:rPr lang="pt-BR" sz="2400" dirty="0">
                <a:solidFill>
                  <a:srgbClr val="000000"/>
                </a:solidFill>
              </a:rPr>
            </a:br>
            <a:r>
              <a:rPr lang="pt-BR" sz="2400" dirty="0" err="1">
                <a:solidFill>
                  <a:schemeClr val="bg1"/>
                </a:solidFill>
              </a:rPr>
              <a:t>velocities</a:t>
            </a:r>
            <a:r>
              <a:rPr lang="pt-BR" sz="2400" dirty="0">
                <a:solidFill>
                  <a:schemeClr val="bg1"/>
                </a:solidFill>
              </a:rPr>
              <a:t>  = </a:t>
            </a:r>
            <a:r>
              <a:rPr lang="pt-BR" sz="2400" dirty="0" err="1">
                <a:solidFill>
                  <a:schemeClr val="bg1"/>
                </a:solidFill>
              </a:rPr>
              <a:t>velocities</a:t>
            </a:r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rgbClr val="666600"/>
                </a:solidFill>
              </a:rPr>
              <a:t>+ </a:t>
            </a:r>
            <a:r>
              <a:rPr lang="pt-BR" sz="2400" dirty="0">
                <a:solidFill>
                  <a:srgbClr val="000000"/>
                </a:solidFill>
              </a:rPr>
              <a:t>c2  </a:t>
            </a:r>
            <a:r>
              <a:rPr lang="pt-BR" sz="2400" dirty="0">
                <a:solidFill>
                  <a:srgbClr val="666600"/>
                </a:solidFill>
              </a:rPr>
              <a:t>*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nextDouble</a:t>
            </a:r>
            <a:r>
              <a:rPr lang="pt-BR" sz="2400" dirty="0">
                <a:solidFill>
                  <a:srgbClr val="666600"/>
                </a:solidFill>
              </a:rPr>
              <a:t>*(</a:t>
            </a:r>
            <a:r>
              <a:rPr lang="pt-BR" sz="2400" dirty="0" err="1">
                <a:solidFill>
                  <a:srgbClr val="000000"/>
                </a:solidFill>
              </a:rPr>
              <a:t>s_gBest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smtClean="0">
                <a:solidFill>
                  <a:srgbClr val="666600"/>
                </a:solidFill>
              </a:rPr>
              <a:t>-</a:t>
            </a:r>
            <a:r>
              <a:rPr lang="pt-BR" sz="2400" dirty="0" smtClean="0">
                <a:solidFill>
                  <a:srgbClr val="000000"/>
                </a:solidFill>
              </a:rPr>
              <a:t> shifts</a:t>
            </a:r>
            <a:r>
              <a:rPr lang="pt-BR" sz="2400" dirty="0" smtClean="0">
                <a:solidFill>
                  <a:srgbClr val="666600"/>
                </a:solidFill>
              </a:rPr>
              <a:t>)</a:t>
            </a:r>
            <a:r>
              <a:rPr lang="pt-BR" sz="2400" dirty="0">
                <a:solidFill>
                  <a:srgbClr val="000000"/>
                </a:solidFill>
              </a:rPr>
              <a:t/>
            </a:r>
            <a:br>
              <a:rPr lang="pt-BR" sz="2400" dirty="0">
                <a:solidFill>
                  <a:srgbClr val="000000"/>
                </a:solidFill>
              </a:rPr>
            </a:br>
            <a:endParaRPr lang="pt-BR" sz="2400" dirty="0"/>
          </a:p>
          <a:p>
            <a:pPr marL="0" indent="0" fontAlgn="t">
              <a:spcBef>
                <a:spcPts val="0"/>
              </a:spcBef>
              <a:buNone/>
              <a:defRPr/>
            </a:pPr>
            <a:r>
              <a:rPr lang="pt-BR" sz="2400" dirty="0">
                <a:solidFill>
                  <a:srgbClr val="000000"/>
                </a:solidFill>
              </a:rPr>
              <a:t>shifts </a:t>
            </a:r>
            <a:r>
              <a:rPr lang="pt-BR" sz="2400" dirty="0">
                <a:solidFill>
                  <a:srgbClr val="666600"/>
                </a:solidFill>
              </a:rPr>
              <a:t>=</a:t>
            </a:r>
            <a:r>
              <a:rPr lang="pt-BR" sz="2400" dirty="0">
                <a:solidFill>
                  <a:srgbClr val="000000"/>
                </a:solidFill>
              </a:rPr>
              <a:t> shifts </a:t>
            </a:r>
            <a:r>
              <a:rPr lang="pt-BR" sz="2400" dirty="0">
                <a:solidFill>
                  <a:srgbClr val="666600"/>
                </a:solidFill>
              </a:rPr>
              <a:t>+</a:t>
            </a:r>
            <a:r>
              <a:rPr lang="pt-BR" sz="2400" dirty="0">
                <a:solidFill>
                  <a:srgbClr val="000000"/>
                </a:solidFill>
              </a:rPr>
              <a:t> w*</a:t>
            </a:r>
            <a:r>
              <a:rPr lang="pt-BR" sz="2400" dirty="0" err="1">
                <a:solidFill>
                  <a:srgbClr val="000000"/>
                </a:solidFill>
              </a:rPr>
              <a:t>velocities</a:t>
            </a:r>
            <a:r>
              <a:rPr lang="pt-BR" sz="2400" dirty="0" smtClean="0">
                <a:solidFill>
                  <a:srgbClr val="666600"/>
                </a:solidFill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  <a:defRPr/>
            </a:pPr>
            <a:endParaRPr lang="pt-BR" sz="2400" dirty="0">
              <a:solidFill>
                <a:srgbClr val="666600"/>
              </a:solidFill>
            </a:endParaRPr>
          </a:p>
          <a:p>
            <a:pPr marL="0" indent="0" fontAlgn="t">
              <a:spcBef>
                <a:spcPts val="0"/>
              </a:spcBef>
              <a:buNone/>
              <a:defRPr/>
            </a:pPr>
            <a:r>
              <a:rPr lang="pt-BR" sz="2400" dirty="0" smtClean="0">
                <a:solidFill>
                  <a:srgbClr val="666600"/>
                </a:solidFill>
              </a:rPr>
              <a:t>PARALELISMO: </a:t>
            </a:r>
          </a:p>
          <a:p>
            <a:pPr marL="0" indent="0" fontAlgn="t">
              <a:spcBef>
                <a:spcPts val="0"/>
              </a:spcBef>
              <a:buNone/>
              <a:defRPr/>
            </a:pPr>
            <a:r>
              <a:rPr lang="pt-BR" sz="2400" dirty="0" smtClean="0">
                <a:solidFill>
                  <a:srgbClr val="666600"/>
                </a:solidFill>
              </a:rPr>
              <a:t>é utilizado na definição dos valores de </a:t>
            </a:r>
            <a:r>
              <a:rPr lang="pt-BR" sz="2400" dirty="0" err="1" smtClean="0">
                <a:solidFill>
                  <a:srgbClr val="666600"/>
                </a:solidFill>
              </a:rPr>
              <a:t>pBEST</a:t>
            </a:r>
            <a:r>
              <a:rPr lang="pt-BR" sz="2400" dirty="0" smtClean="0">
                <a:solidFill>
                  <a:srgbClr val="666600"/>
                </a:solidFill>
              </a:rPr>
              <a:t> e </a:t>
            </a:r>
            <a:r>
              <a:rPr lang="pt-BR" sz="2400" dirty="0" err="1" smtClean="0">
                <a:solidFill>
                  <a:srgbClr val="666600"/>
                </a:solidFill>
              </a:rPr>
              <a:t>gBEST</a:t>
            </a:r>
            <a:endParaRPr lang="pt-BR" sz="24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807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66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– Calibração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5040559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80728"/>
            <a:ext cx="81369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900" dirty="0" err="1"/>
              <a:t>Rastrigin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Sphere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/>
              <a:t>DeJong_1</a:t>
            </a:r>
          </a:p>
          <a:p>
            <a:pPr>
              <a:buFont typeface="Wingdings" pitchFamily="2" charset="2"/>
              <a:buChar char="ü"/>
            </a:pPr>
            <a:r>
              <a:rPr lang="pt-BR" sz="2900" dirty="0"/>
              <a:t>DeJong_2</a:t>
            </a:r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Rosenbrock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Schaffer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/>
              <a:t>Schwefel_1</a:t>
            </a:r>
          </a:p>
          <a:p>
            <a:pPr>
              <a:buFont typeface="Wingdings" pitchFamily="2" charset="2"/>
              <a:buChar char="ü"/>
            </a:pPr>
            <a:r>
              <a:rPr lang="pt-BR" sz="2900" dirty="0"/>
              <a:t>Schwefel_2</a:t>
            </a:r>
          </a:p>
          <a:p>
            <a:pPr>
              <a:buFont typeface="Wingdings" pitchFamily="2" charset="2"/>
              <a:buChar char="ü"/>
            </a:pPr>
            <a:r>
              <a:rPr lang="pt-BR" sz="2900" dirty="0"/>
              <a:t>Schwefel_3</a:t>
            </a:r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Ackley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Griewangk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Bohachevsky</a:t>
            </a:r>
            <a:endParaRPr lang="pt-BR" sz="2900" dirty="0"/>
          </a:p>
          <a:p>
            <a:pPr>
              <a:buFont typeface="Wingdings" pitchFamily="2" charset="2"/>
              <a:buChar char="ü"/>
            </a:pPr>
            <a:r>
              <a:rPr lang="pt-BR" sz="2900" dirty="0" err="1"/>
              <a:t>Shekel_Foxholes</a:t>
            </a:r>
            <a:endParaRPr lang="pt-BR" sz="2900" dirty="0" smtClean="0"/>
          </a:p>
        </p:txBody>
      </p:sp>
      <p:sp>
        <p:nvSpPr>
          <p:cNvPr id="7" name="AutoShape 4" descr="data:image/jpeg;base64,/9j/4AAQSkZJRgABAQAAAQABAAD/2wCEAAkGBhQSERUUERQWFRUWGBgXGBcVFxcZHBsWFhYXGBcYFxgYHSYeGBojGRYXIC8gIycpLCwsGB4xNTAqNScrLCoBCQoKDgwOGg8PGjUkHyQ2LTUpKjAqLCwvLCssMjQtMzUsLCwsLCwsNDQqNDUyKikvLCkpLC8xLyw0LCw1LCwsLP/AABEIAMIBAwMBIgACEQEDEQH/xAAbAAEAAgMBAQAAAAAAAAAAAAAAAwQBAgUGB//EAEYQAAIBAgMFBgIIAwUGBwEAAAECEQADBBIhBTFBUWETIjJxgZEGgiNCUmJykqGiFDOxB0NjwfAkc5Oy0fEWU4Ojw9LhFf/EABoBAQACAwEAAAAAAAAAAAAAAAAEBQEDBgL/xAA1EQACAQIDBAgHAAEFAQAAAAAAAQIDEQQhMQUSQfATUWFxgZGhsSIyQsHR4fEUFSMzUmIk/9oADAMBAAIRAxEAPwD7jSlKAUpSgFKUoBSlKAUpSgFKUoBSlKAUpWhuigN6VEbvIVqSedASlxWpvcqjC6/6615n+0D4y/8A52HV1UPcdwqoxIEDVyY10GnmwrDaSuz3CEqklGOrPVW706HfUlcvZ+OW/at3U8NxFdfJgGHrrV6ze4GsnhqxNSlKAUpSgFKUoBSlKAUpSgFKUoBSlKAUpSgFKUoBSlKAUrUuK07bkKAlrBNRFjWMtAbm8KwbhrQGszQCKwBvrNYC60BnNStbl5VjMQJMCSBJO4DmdN1QbSxvZWbl0/URm/KCQPfSsN2MpXNcHtK1da4ttw7WmyOB9VtdD7H2PI18s/tivm7ibdpdRaTcP/MuMDH5RbPrVr+zm+bWNKMx+mRgZO9gS6nzgP8AmrnbYsm7fu3ft3GYeQzqo9lSqXE49OgpLi/blHSYPCRw2Ns3dJXXirfk9h/ZZji+AW2fFYdrZ/DOdfSGj5a9eK+KYPat/BvFpiFDq7gaB8v1TzBUkRzPQV9qtuGAZTIIkHodR+lTsHiFWp9qK7aeG6KrvrSTbRPavcDU9UjU1q9Gh96mlWT0pSgFKUoBSlKAUpSgFKUoBSlKAUpWDQGSa0a6BUcVycd8TYezibWFd4vXgSgjTSQJPAsQQOZEcpXMqLlodg3TwFameJpmprQwAKwDWYrA/wBe9AZmkUmlAYUb/wDXCs5qwo9a521NurYuW0YTm3mYyrOUHr3ju5A+R8TqRprek7I9Ri5OyOlrUOGxKXJKMGAJUwdzAwQYqLa2K7OzcYaEKYP3j3V/cRXnPhH6O81udHWQJ4oYX3Qn8tRauLjTrwov6rmyFPehKXUVfj9y9y3bVoCLnMcGYnK3mAmn4jXS25tI3cFaIGt3IWH4e/cHoViqGOUXbtxiBBdl81Uqq+nc/U1StYiItz3E7TLu/vYcSeG5gAN+Y9K5uttJ9JiIrjkvB29iXvx6Onb6f6cq5hzaKsJUoQ2YDdlGUHl4VJirGz7IdIVYKnLEzrGmvHUp6k10cfZ7oUDN39fJSx/+I+/WqiA2GYxHc7vVrbKV05kg+4qkUpTSg9eBKli04OqtUcW7s4MWOuViT8ozD9QqH1r3Hwt8QJ2djDuT2uQru0+jLBZPAlV08vKuYMCoGWNB+sAH9SV061xrCZHF5QTlfOD91Gn9Vyec9asdnbQdGpno7eX8NlSUcXTUW9E7d9j6iazWgcHwmdAfQ7jW9d2UBJavRod1WKpGpLV2NDuoCzSgNKAUpSgFKUoBSlKAUpSgFKUoCAivg39pmLc7VuOpM2TbVCOBtqrSPJyxr7rjL+RXcjRQzHyUE/5V8Nx9k3bj3SO87O+nN2nT3iq3H4hUklxZf7DpRlVlKelreLPtOy9qrew9u/uV7a3D0lZYehkeleH+APie7cxd1Lzllv5riBj4XGuVeQ7ORH+GK5Xw78XtasPgWTxLcW287nu7kYRoss+s8RWmFtGzcS8oMoysAOI0Zx+VoqLX2lGM6TT11PUMEqUa0JrX5X2K59F+KtqPYw7NbMOSFUwDEySYO8hVYjrFT/D20u3sJcYQ2occmUwfQ7x0Iri/E+Kt3xaCMHUZ3lTI7pAMnnl7T2NbfB0o72W3sBdHnorjz8HtWxY7/wC/oL5W9dfYq3CH+Pf6r+mhNjtvumMVP7oZUYab2glid+hZfTN6dfa+IKWXM5SRlB4guQoPSCZ9K8pfRbxZl/vCzajeCW9u7l9K6W0dqdrh7AiTc8U8CqlCY/3pX9eVRcPtCdSOIT1V93u0RoqyppRa4aknwncgNaPCHUboDeJfQwfmqptoZ71yQCBCCIkgKZ/cXqLDY8Wr1u4ZyuSGAkmLk5IA6hfaqtm9vJmSWYg/adhIPkzuPQ1AnUlXwEKN/iTz7lyjRVxihPpFxOvjdpl8NYgyXYBj/upDH/iBT61yr2J7MpcXxqwIHMEZdT+E1WzEKzEmFZsoEQA0A9dXUe3U1s7SyLEjPvndEqp66oPevVfexE1iFrCy8Vn7kGeM3ZqPBk1l8oysZy6NqDuktu6IfeoxbVkckEElokbmUgAjoCCZ6nnUGLxIVyeBTN55SB+qsfap8OxVQDqQAp6nvBif+HPrUaeClOlGotX7r9mqGNVOrKPD7M0sX8xDckn1dQ39Ub3NSY60WKqBoC35UkGfOI9farhFyIHjxOJJnwZhkEf68XnUti5LzrKoB074/wDsB+asVsKqidWC0y8T3SxToyUJPtNy7IrqPEphTG8kWykDkCqj0qV7ICmBpl3clCJ/kyiqt61N8BWMeLSDrbJga82Ik9a3uXwbcSVzQmnCWKn2hfy1FeGU4xS1Su+fD1JUcVKnJy4SeXPOhJ8PXGTEW2Y/zAEIP2ci5B6HIvoeJr3FeJxbBbcgQVgrE/UaR+6R1ro/D2IcX3DmTcDMRP11aNJ4Rm9FWrvZG0LJUausm7eV/csZtVlvx4JHpDWa0S4G8JBgkGCDBGhB5Ecq3rqCKbW7seVWQap1vbuR5UBapWAZrNAKUpQClKUApSlAKUpQFHaik23CgyVIEczp/nXz/aWweyuFeAyx5KmYn9tfSbm+vMfFFjvFjpKHdvncd/3AfeqHblG9HpI6pryz+7RMwuJdGXYz5k2DYksviJLfukR5aRXrr9tXtdoo8Syg+9ddgvsFA961OyuA03Cd8b/8lrk7MVldSDCud2u/U245DOQPJmrk5TVbR5ou8RVdWClF/KvTm509lJkYoNzgQORMqv7HP5KvYi32jjWCZcdJbKu7p3t+9fbGPtQo7OM4eVnj3siieEhf0qPBO0tO8BVBiCYXKDrwi6COoNKcOki5LKZz+JxElV6VfLlfv5zJcPcMROo7pI0gjumOWg/WoBAti4vOSQNTnPd15BghjpUWJzBroQAqFzAzx8EdTIX0B5QZb4m2RIGkDzjh7ireGHjJQnHXLe59ignXcXOMtHe3PYZLd9QBrJg8so7NP3AH0947t4B2CnTQr0EMOP32B9RUFhmBVmIBNsHKOe8k/Mq/nNZxGGD3ANYClTBiRKgQeHfj0HWriFCnCp0yzjZrLnrKmVWcodDLKXP2JrLZrUKSQyltdSQwBA16u3tVTB3mMMZ0SOhaBm9rltR61J/EgKSdAJmOGTMxAj7zgela3nCW0O7KVJHSQGHId/MfSpcMN0T3bZTa/pHeI6VN8Y6fgsXrYe4oIBUZtDxAISDzEkGobmKyh5MFc2vSFAPsSfWocFicxJEyoVQeGqnd8zKfUVhrE3mymVADaayykZV8u5PkvWtv+KqFWXSfLb1PHTurBRjrz9i7fUiyVB8IAE8SpJE8+6qmtMK5GUne3fA5AFIU9RlT3qv2+ZAF1zABT+IIob0EGpNqYiEDxoDw3jMpb2llHpWl4OVKcafCTz9jZHEqrFy+paFvCMc5MDciqecESf8A3Jj7tVwWL3AdyZm3b8wOWNwnvufQUsdyQdDJcwdxbP8A0GnyVPgWjNGktppwAIM+tsx+IVXYjDuClVpfVkn2conUMQpNU6v08O03vXM0LI77A+YUtcIHmZqe7iMrIyGHzCD0dSv/ACmYrnYLMQXI1tmBy0K5zu+6sfiNT9qCyqSO6C8fhQKD+WfY8qr69Bb7nSecPfUsMLiJU92M+Psjr/Dl8WjcDNChO0M8MgAc+zLP4a7OydqLiELqCsMVIO8EeXQivL4olriKBvZgx5gsA09M+X/W/FrGth7d0IYa5bXs+jbtOoRg3pW/Z+03S3KFXgpXfm16I6KO7iE5rVtWPbVmvE/D+3P4fA3y3eNgygPHtPCvl2gb08ql+G/jInZ96/ijmewWzQAuaYNsADQElgnmK6KlioVFFrirnqeCqRUms0ml3t6c9qPZI8HpVpWndXgv7Mvi+5jrN03yva27kd0QMjjMmg5Qw8gONeqv4h1uWggkM5DjScuRjInTRspPGJjkZEWpK6I1WnKlNwlqjqUqHFYpbaF3MKI4E7yAAANSSSBAqLBbVtXiezbNADbiNG3EEjXcRpuIgwayay3SlKAUpSgFKUoCO7XL2vsztsg3AEzr9UjXTjyj7xrq3ajmvE4RqR3ZaGGrqx4/aqFWuKviOcD5oRT6AsflJrmYjAqqE6d0d0nSCBoen/5Xa2/aP8QqrvfIeO4EA+WmY+lc/E3O6RB72kDkxCzHQZj6GuEx+BnRqtx0u+fIzh8a4uUH12KGFxrOyo4g+IRu7i5Qs/jIM9as4u5luKR9aQoHHJmKDzJM/wDasYuwbY7QA9wgZRx3KP3f0FaYXEF3WfqgjoNFCkTr3g7Geh5V4oTUn0y+ZXy570eMZBZwj/xu3g/HuNsJcHf0lfCBprlULryks2/gKoHE90rIzeDXmSVBP5Rp1q3nCO4UQJzAQdxkyemYt6RUBtA2rhgAly34nQwP6V0mGtT/AN23z28P5mcvX+N9Ff5dO3+5GdpYnKqtwUiT+KCRHKSDPSocDiJZjqCoVYIiNC0679WU+grW5ilcQYKlhI01DMzn2QTWm1MSbbgzvEHf4xod/Mt+2r6jh9xrDNa3d+edCpnU6RdKvmWRXxdq5nuAEKqwxY8iVzcILd0n3qzi8QGtkfa67uP/ADN/Wmzb0qTvDHug8RBn0kN79a4+EZpmCUS4EJJA1Gq6HfqBMcx1iwp0r3hU+myj7e5pfx/FHVZvnnM6uLHY5AuikRujvKyjMeZYifSpdnYiZYcYC8dwCz599tOgqljlF4IoaGLL+UD/AKa1HinFhyqgIp74iYAY66niMrmeorMMOpxWHn82fPPUYcnL/cjr1EiW2zuzEqtppEcdDPyquUn0q6cSGK9GnLruXvH+kelaYBptlftBtCPqtGh+UKKpbPRhb7Z5mWGXhBLBSeMm4SPIda1TgmpRq9ij7fu/Wz0nvfFDVanS2jdIdAB4u5PMKCuvSGuNU1nujISTllSTvM5TJ6nMNPvRVezfD3BBkLmkdGJQRylSxqVkZ76gwVKhmHzroY4Tk9AarK0Ohe5NfDFPz1/RJpy6ZXjlJteSyLOGH0UExIYzu8ZBUGOrN+WsYXSxnY6mGjpJBGnDIOPFzUak+BYncOUQxB06A6DiQKlvOFssoEjKQB0AkDTjLgenSufxNJZKL13ZNdmdi6w1RtveXXFfe3oSWbxzSfCe6DrvnMWHm2b8o11Fau63L4QeJQI5BiyCB1CwPU8jWcbFvD6kdxVH4iDBjmSqj81U7to22F06ZWDvA3FmhzpyGZvWufqtTu3k22l3HUYKklnF5Rj5yKO1bg7UWVO9UYqOIBi2CeBh2aPvCuHtN2Sy9hfDc7N26i0Wj8xeZ/wxVlVY4hbp7pNxSZ4Znyweir+gFX9p4LNcYie7KCfuDT9wipVKq6EopPhz7nX0t2k4Ql2Sfev3Yx/ZDc7LF3bRGly1I6taYf5M9fUu1/2m0uUkZLpzDUBptwG5aZoO7hvifIfDvw4tl8JfHidryt+FrTG2PQIfOfKvY4S+DiXUzItIRpoQXuZoPSFkb93Ag12GCcnSW9zfM57alWFXEOcOP2y+xY2sto2yt9gqEjVmC6ghl1Om9ZjjGsiodk7Ns25NgyB9H4y4XKTK6kwZJJ4ydatY3Ci4uUkgZlJjiFYNlPQxB6E1BsnZQsKQGLSRqY3Kioo0391BrxNTCsL9KUoBSlKAUpSgNbm6opqV91Q5qAifDKXV2EsoIB5TE/66nnXi8T3b2VuDMPLKGJPqMwnkTXtya4mK2FN29dMENbIUdYknpuPnmNRsTh414OLIOLpze7KmuOfl+kcK8c2VZ1J03+KC2vzEVXxy5HDqB3wVGm5VllJ6BQT1mOtbWr/eJ4gFh6EMNOJz5PKI41OAC4mSEBjl3SF9yEu+9cXisNPDVHOK0+5nB4uNaCpzd03n4FXBkPcZmWGCBDEzqTmHvl3cKgw7wpGpy6E9JYAseEhAfWtsfh3VyqkiQtwmPrCB/kDH3V361Wt423lZXENeJGnA6WgdeGe20fiqbhMZGN5pXvu3X48L27WjXi9mzqRW7peW715K+fOiZqLCpasmfDAMxJVwFaeOkx0yioxcFy5akSV74P34zajlnZPWpcW2azB0LgABYkTpP4e0Zk8x1rO0WClGTWFywNYEq1sDrAXTyrqcLXhJdFe93Jb3U/77nMV6M01Vas7Ky60c/E3Sl5ltyZJZYE+LLmPpF0/rUiPmwxnxMGaeUQ6tHPvpp04VasIP4hsw1RAmhkanWPMSPI9a5q23+mCf3Y0BEyCSQo65Mv5T51bU61OcFGTtGKi1Lr4L3XqQ5UpX+FfFxRXwIKi3dfwkkqNZ7ugnhqisRVwWxdxFolgcgLMvNgFGs7xJ18q22lrhio1KAbuf8vTl3R+6l/CdhlP1mBVjOmaSrkTulmkDktSpVXU+GeU5byXdb8ZHnJ3qw4cOe8r3GZbjW0BaJIywO4A7abgAJUelX2aLBTNqqxJ4sAY/6x1rbCWv9ouOykNlVQDH2tw5Tmt/04VDgcF2rXgdVUlV1O8hdNN8IoHzzUOtiqe5efyxUbNcXzb1ZsjRc5JRyl9SZOqizZtnQkZc27Ud1ieuvdHQdKsYe1EMd7J5cDm38ZIJ8gOFR3bPbWWHDQnfuDa+2WSPvDnUm0rhYoANAwDR9VX8Z/cePKqXEYqNN9HJ/U9996ul5u/LJ1DDTr/HGPxNfD3LV+WX9RYwS/TXGgjMEifMDQcoKH3pgAHa7pORiByOeJ6eJh78qk2i2UoAInMgy8xIkRuygMR5dK1wdo2rkaAMDHmjqJPoSflFcpiMQ6qtpKat3JP8I6jC4ZU4urfKm1btus/K5ztoTcHZ7+zJUjm2YgT5Bh6Gro7+GVSJY938jXC/uqAetWcNhwy5vtMWkxuPZwx/9PX5a12dYhm13EhZ3gXAB6696eh51XTm6jaa0071l7lwqsKdCEY8Hd+Of4Ryto7MGRyRoAxnpqx9crKPeuxZ2fnygAktprxJDgz+3X7pq3hLHa3lQ6oYZweCgBivqSq+Rro7Aw7AnNrkASfvLI99WPqKn0NnVaqpb+knn3ZP2Etpuq3u9y+51v4UZUA+oQR6SD7gn3psrEK1y+Ae8rqpHEDskIPkSzQdx1qYVpsW8ro7KZm7dB6FHZIIOoICjQ13KSWhDK+3tgHEMhFw28quugJ/mZJI1ADQpEmdHMQYNXNlYDsbQSQdXPdXKozuzwqyYUZoAnhVDa+w2u3c6FR3FVgxJzhLmfsyI7qnUEgmQYIMV1MBhzbtIjMXKoqljvYqoBYyTvid9ZBPSlKAUpSgFKUoDS9ZDqVYSCII6GqFpijdncM/Yc/WA4H74G/mNR9YL0q512xYxamYfIzKD9m4pElZEZgQIagJ5rBHtUVi8ZKXIzgTI0DLuzr/AEI4HoVJnoDxi7Ia2l67cBGVwFn7CMZI5gkr5x5VUwj7wd4IU+2/2z+88a9ptKxmtOoEypgdd4/UCvJPsxrWFts4IuXGYtO8ZlVVB5d1Bpz61GxeFjiIN8bnO16Dwkr0/lUfW/7FhQ0sY1M+wJM+unlFcXGYHNccrpJIE8MmjDT70H5q6ti+cgMc4nce+f25bYHlWcQoS3O/QepMkTyJFpJ10zGuCxNGeHqN9Z0+y8bwfD7nhbuJZbwukN3IBA+wpBJA5FznA4Hyrl7B2038aXcnLcbNlOsMmY2VHLXuj8Vek2pgcloiYkZQeMevGHHtXl2wBUhh9UhvMiIH7TVzhcVeLOsezMNiqTus91RT7s162PZXdoMpLXIJVSwEaMF0VDpuLMg8uu/Pw7imuW3MDtGOummiqomTx7nueVbbasKyW2UeNc8jiMq3Ap9WX2rHwzbFq+y7s6kTrqUMkjh4Q/tUeO0ajoWWtrLzbv7nO1tj4N0p11HPeUsuqyTXdfO3YQ5glkBlJZrkxpIW02WCY1kKfOT0q/iMEblu1cMEC4hIPFBosacSCfnHWtr+zwWcgkrJG/dlInU6zmYg1NhoOHCTGU9mp5Q2h9nSpS2vVqTbT+pSl12tZrnqKTEbKoUqFOcV8VmuzN3i/wA9ZA2Z76ADunug8yilgfn7v6VPetr2rIkfSHPrxAWDpyPd3cKsYvCi2FYDVCIOpgKxUz1gNv3wKkwyTcJOgyogPTNDT8rA1FjjatWi5/8AVOKXe789wrYbD0cRCMVk7N9rjl/e8r7PtBUdJIGY6t9loPsYj5azhcMXw4LGGK5uH1gmQE+sfLWuPvfSmQZdFOk6eIT5hbhb5KuNfCLEaDSPLtB+mVq8TpVq9GG780mm+9XX5PCxUKFecuC07nmyCzdzuu8wkxyLoQunMy/v5VnacEplPGD+FlYCDwJDTPXpVfZLALoZMxP4XAWTykadJrS0pvnu69kvan8CxlHnlf8AaedWcNlyrVXVWW6vUrljnCPQLO914HRe9kXSO7p6AMun5WHqKjw+EKZWKn6YBx0GYrHrbVD5savbM2IMQmYsyhWXQcV3kHlII14Setenu4FWKEgdzwxw0iPLQewqwpbNpxpbr1bzN1CnWr3qt2TS3fPP9EOB2alqco7zABjzI/pqSfWrMRNbVg1aJJKyLlRUVZDd5ca12EVOHtusHtFFyRxLjNM8d/6VFtDEC3auOTAVGaeWVSfbSruCwwt21VQAABu/U+pk+tZMnE2tsTE3Llxrd8BWChVm4mXKl0AypIMPcV9wzFQDoBXoq88my8T22ftIt9oWC9q5yrNqdIhgQlwBToueRru9DQClKUApSlAKUpQEOIwSOVLorFdVLKDB01EjTcPao9n7Mt2FK2lyqTmiSdYC6SdBCjQaVapQFfGYTOBBysplW5Hy4g7iOINUtn7SF0EAEMsBhDAazBRmAzoYMMP6ggbYjbYBQKpJa4qQwe23eOpQOnfyiWMbgpM1YxuELQyQLi7idxB3o0fVMehAPCgM1zdvbOa9ZKJGaQQWOm+DJ4aE1ew+IDidQQYZTvVhvU9d3QggiQQalrKdnc11acasHCWjPI/EeD7IWlQT9HkQc3UaH9P1NUdoocOjLOY2hGY8SCgQmOiAnoa9piMGjshcSUOZfPrz3A+YFc/EbIL4rOwBt5DPViCse0mf6zpAxeChiErrjn3EH/HnSqOdPi1bsVvyeP25s+YCxpoCeZBmOkLPoKrbL2SpzErmG6COHeb9VSPnru4rZLZLkyf4cAz9oiCx88uZvVedVcNZIBuqfo3bs1HW2uVT6yQeWTzrlv8ASsRGnlpn6NL11XiXX+syp0nTev2zv5Ws+9FLZmAITKxzdmSkfdtuSCOmVSPIgcBW2IwGTI0nMjKpHDXNbcHzka/fq7hbpU3CywG+kG7wmUjzLW206zxqrj7lwI6ss3QSuVQTN0ECBzUsuk8BWMPs7ETqyvwt65+xDxW1t2nFLSWvidJUAAzHUQST9qGMnlJFsnzrnYcfStJ07rsI+0uVgNea+6VNdvzazLqmgJ10DlVB11OuUT/0qhaxJN0sFOWCC2sdrOYJ+5jyqfg9jz6OVbry/JTYnablJUrZWv5fwv7QvTbZT9ZTm9QOPDvs/vUeCujIDMyMxk8SCTPLRTXP2tiLiXQmWS6rkE+IXJAP5wP1rp4f4fuEvhS8sqOO03ScoyMeUgqD+I1d09iwpUo/+s3z4lfLE4irPTikvFfq5zjjZvW93ezHWd5hiN3A5/6VHtXaBQoACdCR94nKCB13n5utdb4Y+F7rYa+91GS65C21fQr2bEk/dzNI9Adxr02E+G7eSx2qBrlkl1P2XP6GIX1UGrjocPh6+8ldL8fkzT2bXrJRqOyau32308jz2E2G1u+lhtQQrNv4oe09M+ePQV6PYnw3bwy3FBL5yZLD6muVPISdeM11MgmYGYCJjWDBInlIHtW9aN92aXHXtL3D4GnRlKWrby7F1EOFwi20CoIA3cffnUoNZrBNeCdGKirLQEVoa3BoVoZKO1bgFohjAYrbk/4jqmv5q6gthVyqAABAA7oAA0AjdXL2kV+jR4i5cVddxiXynhrkiDv3Vf2jZZrNxU8RRgsMU1IMd5dV14igOTsrZ2JW5ba45ygHMpuu8SbpyCfGJe1DnvRbjSYrv1ydmYO8t1mut3So0zs2sJuUgBcpDiR4s0ndXWoBSlKAUpSgFKUoBSlKA0uWFaMygwZEgGDzHI1vSq+0brradrYzOFJURMkDTTj5caAq7UtOpFyymd9zLmVQyiT3idxHAgHfG4kiWxeDqGB0P/YgzqCCCCCAQQa32bddrYNwQ2vAqSAxCsVOqkrBg7piocVYNtjcQEg/zFGp5Z1HFgN44gcwAQJstAaI4IBBBBEgjUEHUEHiKGgM1VxOzUe12RUBdICgDKRuK8BFWQ1KGJRUlZlK5sa0eyOX+T4NTuEQG+0JCtrOqg1WOwgcUL+bSJKQILgQrTygzHMCutFZIrKdtDXOjCdt5aNNd60OZ/4ft9nctgQtwRAjugeELwEHUenKoNm/DCW8MLLMWM52fQEvzA4AABfKuyDWaypNR3VoYeHpPWK0a8HqUL+w7L3LVxkGeyCLZ5AiN3GN4ncdauLaGYtAzEAE8SBMa8tTW9YJrDbept3UuBmlYBpFYMgmgNZJqr/Hq38sG4fuCR+cwnpmmgLMUZoEnQDeTw86q4Zb1xQXAsbwVH0jaGNGICgcu6dCN26rCbKSQWBuEcbhzQeYB7q/KBQFc48N/KDXDwKDu/nMLHkSelZw9u9cUF4s81EO2mmjkZY+U6cq6dc+5tlBiUw/1mRn3jTKQAI3me8dN2XXeKAlt7LQEEguw+s5LEeU6L8oFSY6yzW3VGyMysFb7LEEBvQ61PSgKeycM9u0FuGTLnxM0KzsVUMwBbKpAk8quUpQClKUApSlAKUpQClKUBV2ngO2tNbLMmaO8hhhBBlT9VtNDwOtT2beVQumgA0EDQRoOHlW9KAUpVDGWbhv2SshFzFyHInuwqlNxBJnNqRlAG8kAVrlp7LsxKiwSSQAZQnXOWJgITMgDQnNMZovRVkiuaqdiwU/yyYQ/ZJ3Wz0P1T8v2ZAskVkGlYJoDNKwDSKAE0BrNVH2guvZzdYcLeonkX8K/MRQFqKzVWwb1xQYFkHg4LOOYI0VT6uPOphslD/Mm4f8QyPRBCA9QtAQnHqf5c3D/hiRPIv4B6msYbtrigkCxzB776GDroo3aHvAiDXTAqld2sq31skNLAd7SJYXGA3zusud0aDnQGV2Sm95uHncOYTzC+FT5AVdpSgKt7HZbqW8pOcMZBGmUSSRvC7hm5so41aqJsIhcXCi5wIDZRmA10Db41PualoBWMus8azSgFKUoBSlKAUpSgFKUoBSlKAUpSgFKUoBSlKAVFirGdGXTvAjUSNeh31LXP2TsxrTXi1zP2tztBpBHcRYOpnwDdGkUBDhUa0RauMzzOS48Sw3lWygDOB01AneGi7UmJw4dSrbjy0II1BB4EGCD0qsNkqf5jNd6ORl/IoCH1FAQX9pKJyA3WG9LQzHynwqfxEVvaN24AVC21IBBaWaD90QFPqfKugiACAAANwGgFVbu1rQKLmBNxsq5e9rE6x4Ru1PEgcRQGBslD/MLXfxmV/IAE9YmriqAIGgrNKAoX9t21EqRch1RuzZGKl2yjMM0+LSBJ6VfqHEYNLmXOoORsyzwaCJHWCR5E1NQCoblhc3aZAXCkAgDNG/KCeZ4TFTVgigK+ztoLfti5bnKZgkRIBInykGrNaWbIRQqgBVAAA3ADQAVvQClKUApSlAKUpQClKUApSlAKUpQClKUApSlAKUpQClKUApSlAKUpQCuZj9nWs1k9mkrcBU5FkGN4Mabh7ClKA6dKUoBSlKAUpSgFKUoBSlKAUpSgFKUoBSlKAUpS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1" name="Picture 5" descr="C:\Users\lhipolito\Pictures\rastrigin.hi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5116050" cy="38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9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Parciais / Trabalhos Futuros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C863-61A0-4CE2-B17D-5130AAD17D4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5" name="Espaço Reservado para Texto 34"/>
          <p:cNvSpPr>
            <a:spLocks noGrp="1"/>
          </p:cNvSpPr>
          <p:nvPr>
            <p:ph idx="4294967295"/>
          </p:nvPr>
        </p:nvSpPr>
        <p:spPr>
          <a:xfrm>
            <a:off x="40322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4294967295"/>
          </p:nvPr>
        </p:nvSpPr>
        <p:spPr>
          <a:xfrm>
            <a:off x="251520" y="1196752"/>
            <a:ext cx="7632848" cy="4691063"/>
          </a:xfrm>
        </p:spPr>
        <p:txBody>
          <a:bodyPr>
            <a:normAutofit/>
          </a:bodyPr>
          <a:lstStyle/>
          <a:p>
            <a:r>
              <a:rPr lang="pt-BR" smtClean="0"/>
              <a:t>Resultados </a:t>
            </a:r>
            <a:r>
              <a:rPr lang="pt-BR" dirty="0" smtClean="0"/>
              <a:t>(média):</a:t>
            </a:r>
          </a:p>
          <a:p>
            <a:pPr lvl="1"/>
            <a:r>
              <a:rPr lang="pt-BR" dirty="0" smtClean="0"/>
              <a:t>Fluxo: S</a:t>
            </a:r>
            <a:r>
              <a:rPr lang="pt-BR" baseline="-25000" dirty="0" smtClean="0"/>
              <a:t>8</a:t>
            </a:r>
            <a:r>
              <a:rPr lang="pt-BR" dirty="0" smtClean="0"/>
              <a:t> = 40% (ordem de segundos)</a:t>
            </a:r>
          </a:p>
          <a:p>
            <a:pPr lvl="1"/>
            <a:r>
              <a:rPr lang="pt-BR" dirty="0" smtClean="0"/>
              <a:t>Otimização: S</a:t>
            </a:r>
            <a:r>
              <a:rPr lang="pt-BR" baseline="-25000" dirty="0" smtClean="0"/>
              <a:t>8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62% (mais de 1 hora)</a:t>
            </a:r>
            <a:endParaRPr lang="pt-BR" dirty="0"/>
          </a:p>
          <a:p>
            <a:r>
              <a:rPr lang="pt-BR" dirty="0" smtClean="0"/>
              <a:t>Trabalhos futuros: </a:t>
            </a:r>
          </a:p>
          <a:p>
            <a:pPr marL="457200" lvl="1" indent="0" algn="just">
              <a:buNone/>
            </a:pPr>
            <a:r>
              <a:rPr lang="pt-BR" dirty="0"/>
              <a:t>É preciso levar em consideração valores gastos, em dólares, na alocação </a:t>
            </a:r>
            <a:r>
              <a:rPr lang="pt-BR" dirty="0" smtClean="0"/>
              <a:t>dos capacitores (diretamente na função objetivo). </a:t>
            </a: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Sabe-se que o custo para a concessionária envolvido é muito </a:t>
            </a:r>
            <a:r>
              <a:rPr lang="pt-BR" dirty="0" smtClean="0"/>
              <a:t>significativo</a:t>
            </a:r>
            <a:endParaRPr lang="pt-BR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435475" y="685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D810B-18C8-439E-98D9-DBBC73D0532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15125" cy="65405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685925"/>
          </a:xfrm>
        </p:spPr>
        <p:txBody>
          <a:bodyPr>
            <a:normAutofit/>
          </a:bodyPr>
          <a:lstStyle/>
          <a:p>
            <a:endParaRPr lang="pt-BR" sz="28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552" y="2924944"/>
            <a:ext cx="82296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Contato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pt-BR" sz="2800" dirty="0" smtClean="0">
                <a:latin typeface="+mn-lt"/>
              </a:rPr>
              <a:t>Luiz Le Roy – </a:t>
            </a:r>
            <a:r>
              <a:rPr lang="pt-BR" sz="2800" dirty="0" smtClean="0">
                <a:latin typeface="+mn-lt"/>
                <a:hlinkClick r:id="rId2"/>
              </a:rPr>
              <a:t>luizleroy@gmail.com</a:t>
            </a:r>
            <a:endParaRPr lang="pt-BR" sz="280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pt-BR" sz="2800" dirty="0">
                <a:hlinkClick r:id="rId3"/>
              </a:rPr>
              <a:t>https://</a:t>
            </a:r>
            <a:r>
              <a:rPr lang="pt-BR" sz="2800" dirty="0" smtClean="0">
                <a:hlinkClick r:id="rId3"/>
              </a:rPr>
              <a:t>electromagnetism.googlecode.com</a:t>
            </a:r>
            <a:endParaRPr lang="pt-BR" sz="2800" dirty="0" smtClean="0"/>
          </a:p>
          <a:p>
            <a:pPr lvl="1">
              <a:spcBef>
                <a:spcPct val="20000"/>
              </a:spcBef>
            </a:pPr>
            <a:endParaRPr lang="pt-BR" sz="280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00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X.PQ.MD.025 Apresentaca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</TotalTime>
  <Words>249</Words>
  <Application>Microsoft Office PowerPoint</Application>
  <PresentationFormat>Apresentação na tela (4:3)</PresentationFormat>
  <Paragraphs>79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AXX.PQ.MD.025 Apresentacao</vt:lpstr>
      <vt:lpstr>Optimal Capacitor Placement - OCP</vt:lpstr>
      <vt:lpstr>Introdução</vt:lpstr>
      <vt:lpstr>Vista de Operação: Georreferenciado</vt:lpstr>
      <vt:lpstr>Cálculo do Fluxo de Potência</vt:lpstr>
      <vt:lpstr>Arquitetura paralela</vt:lpstr>
      <vt:lpstr>PSO – Particle Swarm Optimization</vt:lpstr>
      <vt:lpstr>PSO – Calibração</vt:lpstr>
      <vt:lpstr>Resultados Parciais / Trabalhos Futuros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lcarvalho</dc:creator>
  <cp:lastModifiedBy>Luiz Le Roy Hipolito de Jesus</cp:lastModifiedBy>
  <cp:revision>897</cp:revision>
  <dcterms:created xsi:type="dcterms:W3CDTF">2009-09-10T18:20:48Z</dcterms:created>
  <dcterms:modified xsi:type="dcterms:W3CDTF">2013-12-19T16:24:22Z</dcterms:modified>
</cp:coreProperties>
</file>