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1"/>
  </p:notesMasterIdLst>
  <p:handoutMasterIdLst>
    <p:handoutMasterId r:id="rId12"/>
  </p:handoutMasterIdLst>
  <p:sldIdLst>
    <p:sldId id="286" r:id="rId2"/>
    <p:sldId id="287" r:id="rId3"/>
    <p:sldId id="261" r:id="rId4"/>
    <p:sldId id="288" r:id="rId5"/>
    <p:sldId id="289" r:id="rId6"/>
    <p:sldId id="264" r:id="rId7"/>
    <p:sldId id="277" r:id="rId8"/>
    <p:sldId id="260"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360B7-4969-4B16-2314-62604C8D5F29}" v="278" dt="2019-11-02T01:13:39.014"/>
    <p1510:client id="{14887E32-BEB5-4216-8E55-8C6B440569E6}" v="52" dt="2019-10-30T01:29:00.857"/>
    <p1510:client id="{7E936451-B069-8D49-3E4D-757D1D5C9128}" v="522" dt="2019-11-02T02:20:05.952"/>
    <p1510:client id="{9DCF5A06-931D-4C95-AF64-BD96A7B4C19D}" v="1128" dt="2019-11-02T02:21:14.193"/>
    <p1510:client id="{D49DBABF-F816-4F5A-8E24-D2D6AE3E3DFF}" v="21" dt="2019-11-01T15:31:34.123"/>
    <p1510:client id="{EA7FF62A-3640-3147-8478-0A30FF98957C}" v="33" dt="2019-10-27T21:22:45.384"/>
  </p1510:revLst>
</p1510:revInfo>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27" autoAdjust="0"/>
  </p:normalViewPr>
  <p:slideViewPr>
    <p:cSldViewPr snapToGrid="0">
      <p:cViewPr varScale="1">
        <p:scale>
          <a:sx n="128" d="100"/>
          <a:sy n="128" d="100"/>
        </p:scale>
        <p:origin x="456" y="176"/>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11/1/2019</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11/1/2019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80062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50053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2923033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90908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4237297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172274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9</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60FBE735-DEB3-DE48-A276-EE54CCE2CB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ED47D5-16A1-40D1-96F9-393B2558727A}"/>
              </a:ext>
              <a:ext uri="{C183D7F6-B498-43B3-948B-1728B52AA6E4}">
                <adec:decorative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dirty="0"/>
              <a:t>Data-driven</a:t>
            </a:r>
            <a:br>
              <a:rPr lang="en-US" dirty="0"/>
            </a:br>
            <a:r>
              <a:rPr lang="en-US" dirty="0"/>
              <a:t>rehabilitation</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p:txBody>
          <a:bodyPr vert="horz" lIns="0" tIns="0" rIns="0" bIns="0" rtlCol="0" anchor="t">
            <a:noAutofit/>
          </a:bodyPr>
          <a:lstStyle/>
          <a:p>
            <a:r>
              <a:rPr lang="en-US" dirty="0"/>
              <a:t>Group SE7EN</a:t>
            </a:r>
          </a:p>
          <a:p>
            <a:r>
              <a:rPr lang="en-US"/>
              <a:t>FAGUNDES, LUCKEY, SAWYER, SUNDBERG</a:t>
            </a:r>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40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a:xfrm>
            <a:off x="701408" y="4698612"/>
            <a:ext cx="5167824" cy="1532849"/>
          </a:xfrm>
        </p:spPr>
        <p:txBody>
          <a:bodyPr/>
          <a:lstStyle/>
          <a:p>
            <a:r>
              <a:rPr lang="en-US"/>
              <a:t>Rehabilitation database: </a:t>
            </a:r>
            <a:br>
              <a:rPr lang="en-US"/>
            </a:br>
            <a:r>
              <a:rPr lang="en-US"/>
              <a:t>the purpose</a:t>
            </a:r>
          </a:p>
        </p:txBody>
      </p:sp>
      <p:sp>
        <p:nvSpPr>
          <p:cNvPr id="8" name="Oval 7">
            <a:extLst>
              <a:ext uri="{FF2B5EF4-FFF2-40B4-BE49-F238E27FC236}">
                <a16:creationId xmlns:a16="http://schemas.microsoft.com/office/drawing/2014/main" id="{3CF620E7-F992-48DE-A308-0A6B4F1E45E4}"/>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id="{D013B526-9255-484A-8176-C9CA7C769E59}"/>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790A46A1-19F4-478F-A9B1-84AD72D6DFBF}"/>
                </a:ext>
                <a:ext uri="{C183D7F6-B498-43B3-948B-1728B52AA6E4}">
                  <adec:decorative xmlns:adec="http://schemas.microsoft.com/office/drawing/2017/decorative" val="1"/>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90A209D6-847A-4FB1-95CC-EEC3EBCBDA55}"/>
                </a:ext>
                <a:ext uri="{C183D7F6-B498-43B3-948B-1728B52AA6E4}">
                  <adec:decorative xmlns:adec="http://schemas.microsoft.com/office/drawing/2017/decorative" val="1"/>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8A692E72-0865-44D7-A065-B2F07C21C818}"/>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58031D85-2D05-4250-9FA8-67974E8F794F}"/>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6840666-19AD-4885-B9E5-14BA5AA2B742}"/>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16F7185E-843B-43F0-B0A8-ED7ABA4852C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5" name="TextBox 4">
            <a:extLst>
              <a:ext uri="{FF2B5EF4-FFF2-40B4-BE49-F238E27FC236}">
                <a16:creationId xmlns:a16="http://schemas.microsoft.com/office/drawing/2014/main" id="{6F2F9BA2-1E60-4754-8BBD-CB28E7708AC6}"/>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3" name="TextBox 2">
            <a:extLst>
              <a:ext uri="{FF2B5EF4-FFF2-40B4-BE49-F238E27FC236}">
                <a16:creationId xmlns:a16="http://schemas.microsoft.com/office/drawing/2014/main" id="{37887FB2-849E-40FA-90D9-EFCA03C2C8C5}"/>
              </a:ext>
            </a:extLst>
          </p:cNvPr>
          <p:cNvSpPr txBox="1"/>
          <p:nvPr/>
        </p:nvSpPr>
        <p:spPr>
          <a:xfrm>
            <a:off x="6335843" y="2525046"/>
            <a:ext cx="5091659" cy="147732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Arial"/>
              <a:buChar char="•"/>
            </a:pPr>
            <a:r>
              <a:rPr lang="en-US" dirty="0">
                <a:solidFill>
                  <a:srgbClr val="FFFFFF"/>
                </a:solidFill>
                <a:ea typeface="+mn-lt"/>
                <a:cs typeface="+mn-lt"/>
              </a:rPr>
              <a:t>focused on modeling the operations of a rehab program </a:t>
            </a:r>
            <a:endParaRPr lang="en-US" dirty="0">
              <a:solidFill>
                <a:srgbClr val="000000"/>
              </a:solidFill>
              <a:ea typeface="+mn-lt"/>
              <a:cs typeface="+mn-lt"/>
            </a:endParaRPr>
          </a:p>
          <a:p>
            <a:pPr marL="285750" indent="-285750">
              <a:buFont typeface="Arial"/>
              <a:buChar char="•"/>
            </a:pPr>
            <a:r>
              <a:rPr lang="en-US" dirty="0">
                <a:solidFill>
                  <a:srgbClr val="FFFFFF"/>
                </a:solidFill>
                <a:ea typeface="+mn-lt"/>
                <a:cs typeface="+mn-lt"/>
              </a:rPr>
              <a:t>using the power of data to drive better decision-making, which, in turn, </a:t>
            </a:r>
            <a:endParaRPr lang="en-US">
              <a:solidFill>
                <a:srgbClr val="000000"/>
              </a:solidFill>
              <a:ea typeface="+mn-lt"/>
              <a:cs typeface="+mn-lt"/>
            </a:endParaRPr>
          </a:p>
          <a:p>
            <a:pPr marL="285750" indent="-285750">
              <a:buFont typeface="Arial"/>
              <a:buChar char="•"/>
            </a:pPr>
            <a:r>
              <a:rPr lang="en-US" dirty="0">
                <a:solidFill>
                  <a:srgbClr val="FFFFFF"/>
                </a:solidFill>
                <a:ea typeface="+mn-lt"/>
                <a:cs typeface="+mn-lt"/>
              </a:rPr>
              <a:t>improve the health of clients and the community</a:t>
            </a:r>
            <a:endParaRPr lang="en-US" dirty="0">
              <a:solidFill>
                <a:srgbClr val="FFFFFF"/>
              </a:solidFill>
            </a:endParaRPr>
          </a:p>
        </p:txBody>
      </p:sp>
    </p:spTree>
    <p:extLst>
      <p:ext uri="{BB962C8B-B14F-4D97-AF65-F5344CB8AC3E}">
        <p14:creationId xmlns:p14="http://schemas.microsoft.com/office/powerpoint/2010/main" val="341951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601682" y="432000"/>
            <a:ext cx="9973553" cy="432000"/>
          </a:xfrm>
        </p:spPr>
        <p:txBody>
          <a:bodyPr/>
          <a:lstStyle/>
          <a:p>
            <a:r>
              <a:rPr lang="en-US" dirty="0"/>
              <a:t>The Tables:</a:t>
            </a:r>
          </a:p>
        </p:txBody>
      </p:sp>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p:txBody>
          <a:bodyPr vert="horz" lIns="0" tIns="0" rIns="0" bIns="0" rtlCol="0" anchor="t">
            <a:noAutofit/>
          </a:bodyPr>
          <a:lstStyle/>
          <a:p>
            <a:r>
              <a:rPr lang="en-US" dirty="0"/>
              <a:t>Class Session</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a:xfrm>
            <a:off x="1024282" y="4587006"/>
            <a:ext cx="1620000" cy="720000"/>
          </a:xfrm>
        </p:spPr>
        <p:txBody>
          <a:bodyPr vert="horz" lIns="0" tIns="0" rIns="0" bIns="0" rtlCol="0" anchor="t">
            <a:noAutofit/>
          </a:bodyPr>
          <a:lstStyle/>
          <a:p>
            <a:r>
              <a:rPr lang="en-US" noProof="1"/>
              <a:t>Table consisting of the class information, such as the classroom number, capacity, and date of the session.</a:t>
            </a:r>
          </a:p>
          <a:p>
            <a:endParaRPr lang="en-US" dirty="0"/>
          </a:p>
        </p:txBody>
      </p:sp>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p:txBody>
          <a:bodyPr vert="horz" lIns="0" tIns="0" rIns="0" bIns="0" rtlCol="0" anchor="t">
            <a:noAutofit/>
          </a:bodyPr>
          <a:lstStyle/>
          <a:p>
            <a:r>
              <a:rPr lang="en-US" dirty="0"/>
              <a:t>Class Attendance</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a:xfrm>
            <a:off x="3155141" y="4587006"/>
            <a:ext cx="1620000" cy="720000"/>
          </a:xfrm>
        </p:spPr>
        <p:txBody>
          <a:bodyPr vert="horz" lIns="0" tIns="0" rIns="0" bIns="0" rtlCol="0" anchor="t">
            <a:noAutofit/>
          </a:bodyPr>
          <a:lstStyle/>
          <a:p>
            <a:r>
              <a:rPr lang="en-US" noProof="1"/>
              <a:t>This table is intended to keep track of a clients attendance record for their classes. </a:t>
            </a:r>
          </a:p>
          <a:p>
            <a:endParaRPr lang="en-US" dirty="0"/>
          </a:p>
        </p:txBody>
      </p:sp>
      <p:pic>
        <p:nvPicPr>
          <p:cNvPr id="45" name="Picture Placeholder 44" descr="Handshake">
            <a:extLst>
              <a:ext uri="{FF2B5EF4-FFF2-40B4-BE49-F238E27FC236}">
                <a16:creationId xmlns:a16="http://schemas.microsoft.com/office/drawing/2014/main" id="{D18F8380-4F68-4979-BEC0-C897519AD437}"/>
              </a:ext>
            </a:extLst>
          </p:cNvPr>
          <p:cNvPicPr>
            <a:picLocks noGrp="1" noChangeAspect="1"/>
          </p:cNvPicPr>
          <p:nvPr>
            <p:ph type="pic" sz="quarter" idx="48"/>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p:txBody>
          <a:bodyPr vert="horz" lIns="0" tIns="0" rIns="0" bIns="0" rtlCol="0" anchor="t">
            <a:noAutofit/>
          </a:bodyPr>
          <a:lstStyle/>
          <a:p>
            <a:r>
              <a:rPr lang="en-US" dirty="0"/>
              <a:t>Client</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a:xfrm>
            <a:off x="5286000" y="4587006"/>
            <a:ext cx="1620000" cy="720000"/>
          </a:xfrm>
        </p:spPr>
        <p:txBody>
          <a:bodyPr vert="horz" lIns="0" tIns="0" rIns="0" bIns="0" rtlCol="0" anchor="t">
            <a:noAutofit/>
          </a:bodyPr>
          <a:lstStyle/>
          <a:p>
            <a:r>
              <a:rPr lang="en-US" noProof="1"/>
              <a:t>This table holds general information for the client such as name, SSN, and most importantly- client ID.</a:t>
            </a:r>
          </a:p>
          <a:p>
            <a:endParaRPr lang="en-US" dirty="0"/>
          </a:p>
        </p:txBody>
      </p:sp>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p:txBody>
          <a:bodyPr vert="horz" lIns="0" tIns="0" rIns="0" bIns="0" rtlCol="0" anchor="t">
            <a:noAutofit/>
          </a:bodyPr>
          <a:lstStyle/>
          <a:p>
            <a:r>
              <a:rPr lang="en-US" dirty="0"/>
              <a:t>Contact Info</a:t>
            </a:r>
          </a:p>
        </p:txBody>
      </p:sp>
      <p:sp>
        <p:nvSpPr>
          <p:cNvPr id="16" name="Text Placeholder 15">
            <a:extLst>
              <a:ext uri="{FF2B5EF4-FFF2-40B4-BE49-F238E27FC236}">
                <a16:creationId xmlns:a16="http://schemas.microsoft.com/office/drawing/2014/main" id="{820792B4-5A57-43A7-8C75-3B4261EE86DE}"/>
              </a:ext>
            </a:extLst>
          </p:cNvPr>
          <p:cNvSpPr>
            <a:spLocks noGrp="1"/>
          </p:cNvSpPr>
          <p:nvPr>
            <p:ph type="body" sz="quarter" idx="38"/>
          </p:nvPr>
        </p:nvSpPr>
        <p:spPr>
          <a:xfrm>
            <a:off x="7416859" y="4587006"/>
            <a:ext cx="1620000" cy="720000"/>
          </a:xfrm>
        </p:spPr>
        <p:txBody>
          <a:bodyPr vert="horz" lIns="0" tIns="0" rIns="0" bIns="0" rtlCol="0" anchor="t">
            <a:noAutofit/>
          </a:bodyPr>
          <a:lstStyle/>
          <a:p>
            <a:r>
              <a:rPr lang="en-US" noProof="1"/>
              <a:t>The table that contains all the information necessary to keep in touch with our clients.</a:t>
            </a:r>
          </a:p>
          <a:p>
            <a:endParaRPr lang="en-US" dirty="0"/>
          </a:p>
        </p:txBody>
      </p:sp>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p:txBody>
          <a:bodyPr vert="horz" lIns="0" tIns="0" rIns="0" bIns="0" rtlCol="0" anchor="t">
            <a:noAutofit/>
          </a:bodyPr>
          <a:lstStyle/>
          <a:p>
            <a:r>
              <a:rPr lang="en-US" dirty="0"/>
              <a:t>Residency</a:t>
            </a:r>
          </a:p>
        </p:txBody>
      </p:sp>
      <p:sp>
        <p:nvSpPr>
          <p:cNvPr id="19" name="Text Placeholder 18">
            <a:extLst>
              <a:ext uri="{FF2B5EF4-FFF2-40B4-BE49-F238E27FC236}">
                <a16:creationId xmlns:a16="http://schemas.microsoft.com/office/drawing/2014/main" id="{4FD8E4F9-1B84-4707-95BE-9EC53D7ACB9D}"/>
              </a:ext>
            </a:extLst>
          </p:cNvPr>
          <p:cNvSpPr>
            <a:spLocks noGrp="1"/>
          </p:cNvSpPr>
          <p:nvPr>
            <p:ph type="body" sz="quarter" idx="40"/>
          </p:nvPr>
        </p:nvSpPr>
        <p:spPr>
          <a:xfrm>
            <a:off x="9547717" y="4587006"/>
            <a:ext cx="1620000" cy="720000"/>
          </a:xfrm>
        </p:spPr>
        <p:txBody>
          <a:bodyPr vert="horz" lIns="0" tIns="0" rIns="0" bIns="0" rtlCol="0" anchor="t">
            <a:noAutofit/>
          </a:bodyPr>
          <a:lstStyle/>
          <a:p>
            <a:r>
              <a:rPr lang="en-US"/>
              <a:t>A table consisting of the clients living space information along with their mentor's info.</a:t>
            </a:r>
            <a:endParaRPr lang="en-US" dirty="0"/>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52"/>
          </p:nvPr>
        </p:nvSpPr>
        <p:spPr/>
        <p:txBody>
          <a:bodyPr/>
          <a:lstStyle/>
          <a:p>
            <a:r>
              <a:rPr lang="en-US" dirty="0"/>
              <a:t>page </a:t>
            </a:r>
            <a:fld id="{19B51A1E-902D-48AF-9020-955120F399B6}" type="slidenum">
              <a:rPr lang="en-US" smtClean="0"/>
              <a:pPr/>
              <a:t>3</a:t>
            </a:fld>
            <a:endParaRPr lang="en-US" dirty="0"/>
          </a:p>
        </p:txBody>
      </p:sp>
      <p:pic>
        <p:nvPicPr>
          <p:cNvPr id="8" name="Graphic 10" descr="Classroom">
            <a:extLst>
              <a:ext uri="{FF2B5EF4-FFF2-40B4-BE49-F238E27FC236}">
                <a16:creationId xmlns:a16="http://schemas.microsoft.com/office/drawing/2014/main" id="{490A4FB9-A72E-47EF-83FE-296851CE3F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0611" y="2641120"/>
            <a:ext cx="799382" cy="770627"/>
          </a:xfrm>
          <a:prstGeom prst="rect">
            <a:avLst/>
          </a:prstGeom>
        </p:spPr>
      </p:pic>
      <p:pic>
        <p:nvPicPr>
          <p:cNvPr id="20" name="Graphic 20" descr="Checklist">
            <a:extLst>
              <a:ext uri="{FF2B5EF4-FFF2-40B4-BE49-F238E27FC236}">
                <a16:creationId xmlns:a16="http://schemas.microsoft.com/office/drawing/2014/main" id="{B78DA1A8-C768-425C-A4D0-26E3C8A5B54C}"/>
              </a:ext>
            </a:extLst>
          </p:cNvPr>
          <p:cNvPicPr>
            <a:picLocks noGrp="1" noChangeAspect="1"/>
          </p:cNvPicPr>
          <p:nvPr>
            <p:ph type="pic" sz="quarter" idx="47"/>
          </p:nvPr>
        </p:nvPicPr>
        <p:blipFill rotWithShape="1">
          <a:blip r:embed="rId7">
            <a:extLst>
              <a:ext uri="{96DAC541-7B7A-43D3-8B79-37D633B846F1}">
                <asvg:svgBlip xmlns:asvg="http://schemas.microsoft.com/office/drawing/2016/SVG/main" r:embed="rId8"/>
              </a:ext>
            </a:extLst>
          </a:blip>
          <a:srcRect t="128" b="128"/>
          <a:stretch/>
        </p:blipFill>
        <p:spPr>
          <a:xfrm>
            <a:off x="3652951" y="2714898"/>
            <a:ext cx="621792" cy="621792"/>
          </a:xfrm>
        </p:spPr>
      </p:pic>
      <p:pic>
        <p:nvPicPr>
          <p:cNvPr id="24" name="Graphic 24" descr="User">
            <a:extLst>
              <a:ext uri="{FF2B5EF4-FFF2-40B4-BE49-F238E27FC236}">
                <a16:creationId xmlns:a16="http://schemas.microsoft.com/office/drawing/2014/main" id="{7FDB827D-3386-4C33-A42E-1EA516A8C221}"/>
              </a:ext>
            </a:extLst>
          </p:cNvPr>
          <p:cNvPicPr>
            <a:picLocks noGrp="1" noChangeAspect="1"/>
          </p:cNvPicPr>
          <p:nvPr>
            <p:ph type="pic" sz="quarter" idx="49"/>
          </p:nvPr>
        </p:nvPicPr>
        <p:blipFill rotWithShape="1">
          <a:blip r:embed="rId9">
            <a:extLst>
              <a:ext uri="{96DAC541-7B7A-43D3-8B79-37D633B846F1}">
                <asvg:svgBlip xmlns:asvg="http://schemas.microsoft.com/office/drawing/2016/SVG/main" r:embed="rId10"/>
              </a:ext>
            </a:extLst>
          </a:blip>
          <a:srcRect/>
          <a:stretch/>
        </p:blipFill>
        <p:spPr>
          <a:xfrm>
            <a:off x="7914669" y="2714898"/>
            <a:ext cx="621792" cy="621792"/>
          </a:xfrm>
        </p:spPr>
      </p:pic>
      <p:pic>
        <p:nvPicPr>
          <p:cNvPr id="28" name="Graphic 28" descr="House">
            <a:extLst>
              <a:ext uri="{FF2B5EF4-FFF2-40B4-BE49-F238E27FC236}">
                <a16:creationId xmlns:a16="http://schemas.microsoft.com/office/drawing/2014/main" id="{F9558B8A-1B75-475B-922B-EA8BC5D51B5C}"/>
              </a:ext>
            </a:extLst>
          </p:cNvPr>
          <p:cNvPicPr>
            <a:picLocks noGrp="1" noChangeAspect="1"/>
          </p:cNvPicPr>
          <p:nvPr>
            <p:ph type="pic" sz="quarter" idx="50"/>
          </p:nvPr>
        </p:nvPicPr>
        <p:blipFill rotWithShape="1">
          <a:blip r:embed="rId11">
            <a:extLst>
              <a:ext uri="{96DAC541-7B7A-43D3-8B79-37D633B846F1}">
                <asvg:svgBlip xmlns:asvg="http://schemas.microsoft.com/office/drawing/2016/SVG/main" r:embed="rId12"/>
              </a:ext>
            </a:extLst>
          </a:blip>
          <a:srcRect t="128" b="128"/>
          <a:stretch/>
        </p:blipFill>
        <p:spPr>
          <a:xfrm>
            <a:off x="10045527" y="2714898"/>
            <a:ext cx="621792" cy="621792"/>
          </a:xfrm>
        </p:spPr>
      </p:pic>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D3BC49E-E0A0-48D5-B554-90A2D6EC9899}"/>
              </a:ext>
            </a:extLst>
          </p:cNvPr>
          <p:cNvSpPr>
            <a:spLocks noGrp="1"/>
          </p:cNvSpPr>
          <p:nvPr>
            <p:ph type="body" idx="1"/>
          </p:nvPr>
        </p:nvSpPr>
        <p:spPr/>
        <p:txBody>
          <a:bodyPr/>
          <a:lstStyle/>
          <a:p>
            <a:r>
              <a:rPr lang="en-US" dirty="0">
                <a:latin typeface="Consolas"/>
              </a:rPr>
              <a:t>Client</a:t>
            </a:r>
          </a:p>
        </p:txBody>
      </p:sp>
      <p:sp>
        <p:nvSpPr>
          <p:cNvPr id="24" name="Content Placeholder 23">
            <a:extLst>
              <a:ext uri="{FF2B5EF4-FFF2-40B4-BE49-F238E27FC236}">
                <a16:creationId xmlns:a16="http://schemas.microsoft.com/office/drawing/2014/main" id="{484147F0-5BF9-4CA5-A1D5-FA39BE9F7151}"/>
              </a:ext>
            </a:extLst>
          </p:cNvPr>
          <p:cNvSpPr>
            <a:spLocks noGrp="1"/>
          </p:cNvSpPr>
          <p:nvPr>
            <p:ph sz="half" idx="2"/>
          </p:nvPr>
        </p:nvSpPr>
        <p:spPr>
          <a:xfrm>
            <a:off x="601682" y="1584000"/>
            <a:ext cx="5391035" cy="4608000"/>
          </a:xfrm>
        </p:spPr>
        <p:txBody>
          <a:bodyPr vert="horz" lIns="0" tIns="0" rIns="0" bIns="0" rtlCol="0" anchor="t">
            <a:noAutofit/>
          </a:bodyPr>
          <a:lstStyle/>
          <a:p>
            <a:r>
              <a:rPr lang="en-US" dirty="0"/>
              <a:t>The </a:t>
            </a:r>
            <a:r>
              <a:rPr lang="en-US" i="1" dirty="0"/>
              <a:t>primary</a:t>
            </a:r>
            <a:r>
              <a:rPr lang="en-US" dirty="0"/>
              <a:t> table</a:t>
            </a:r>
          </a:p>
          <a:p>
            <a:r>
              <a:rPr lang="en-US" dirty="0"/>
              <a:t>Attributes </a:t>
            </a:r>
            <a:endParaRPr lang="en-US" dirty="0">
              <a:latin typeface="Corbel"/>
            </a:endParaRPr>
          </a:p>
          <a:p>
            <a:pPr lvl="1"/>
            <a:r>
              <a:rPr lang="en-US" dirty="0">
                <a:latin typeface="Consolas"/>
              </a:rPr>
              <a:t>id</a:t>
            </a:r>
            <a:endParaRPr lang="en-US" dirty="0"/>
          </a:p>
          <a:p>
            <a:pPr lvl="1"/>
            <a:r>
              <a:rPr lang="en-US" dirty="0" err="1">
                <a:latin typeface="Consolas"/>
              </a:rPr>
              <a:t>first_name</a:t>
            </a:r>
            <a:endParaRPr lang="en-US">
              <a:latin typeface="Consolas"/>
            </a:endParaRPr>
          </a:p>
          <a:p>
            <a:pPr lvl="1"/>
            <a:r>
              <a:rPr lang="en-US" dirty="0" err="1">
                <a:latin typeface="Consolas"/>
              </a:rPr>
              <a:t>middle_name</a:t>
            </a:r>
            <a:endParaRPr lang="en-US">
              <a:latin typeface="Consolas"/>
            </a:endParaRPr>
          </a:p>
          <a:p>
            <a:pPr lvl="1"/>
            <a:r>
              <a:rPr lang="en-US" dirty="0" err="1">
                <a:latin typeface="Consolas"/>
              </a:rPr>
              <a:t>last_name</a:t>
            </a:r>
            <a:endParaRPr lang="en-US">
              <a:latin typeface="Consolas"/>
            </a:endParaRPr>
          </a:p>
          <a:p>
            <a:pPr lvl="1"/>
            <a:r>
              <a:rPr lang="en-US" dirty="0" err="1">
                <a:latin typeface="Consolas"/>
                <a:ea typeface="+mn-lt"/>
                <a:cs typeface="+mn-lt"/>
              </a:rPr>
              <a:t>date_of_birth</a:t>
            </a:r>
            <a:endParaRPr lang="en-US">
              <a:latin typeface="Consolas"/>
              <a:ea typeface="+mn-lt"/>
              <a:cs typeface="+mn-lt"/>
            </a:endParaRPr>
          </a:p>
          <a:p>
            <a:pPr lvl="1"/>
            <a:r>
              <a:rPr lang="en-US" dirty="0">
                <a:latin typeface="Consolas"/>
                <a:ea typeface="+mn-lt"/>
                <a:cs typeface="+mn-lt"/>
              </a:rPr>
              <a:t>gender</a:t>
            </a:r>
          </a:p>
          <a:p>
            <a:pPr lvl="1"/>
            <a:r>
              <a:rPr lang="en-US" dirty="0" err="1">
                <a:latin typeface="Consolas"/>
                <a:ea typeface="+mn-lt"/>
                <a:cs typeface="+mn-lt"/>
              </a:rPr>
              <a:t>social_security_number</a:t>
            </a:r>
            <a:endParaRPr lang="en-US">
              <a:latin typeface="Consolas"/>
              <a:ea typeface="+mn-lt"/>
              <a:cs typeface="+mn-lt"/>
            </a:endParaRPr>
          </a:p>
          <a:p>
            <a:pPr lvl="1"/>
            <a:r>
              <a:rPr lang="en-US" dirty="0" err="1">
                <a:latin typeface="Consolas"/>
                <a:ea typeface="+mn-lt"/>
                <a:cs typeface="+mn-lt"/>
              </a:rPr>
              <a:t>client_phase</a:t>
            </a:r>
            <a:endParaRPr lang="en-US">
              <a:latin typeface="Consolas"/>
              <a:ea typeface="+mn-lt"/>
              <a:cs typeface="+mn-lt"/>
            </a:endParaRPr>
          </a:p>
          <a:p>
            <a:pPr marL="266700" lvl="1" indent="0">
              <a:buNone/>
            </a:pPr>
            <a:r>
              <a:rPr lang="en-US" dirty="0">
                <a:latin typeface="Corbel"/>
                <a:ea typeface="+mn-lt"/>
                <a:cs typeface="+mn-lt"/>
              </a:rPr>
              <a:t>Strict rules on the</a:t>
            </a:r>
            <a:r>
              <a:rPr lang="en-US" dirty="0">
                <a:latin typeface="Consolas"/>
                <a:ea typeface="+mn-lt"/>
                <a:cs typeface="+mn-lt"/>
              </a:rPr>
              <a:t> Client.id </a:t>
            </a:r>
            <a:r>
              <a:rPr lang="en-US" dirty="0">
                <a:latin typeface="Corbel"/>
                <a:ea typeface="+mn-lt"/>
                <a:cs typeface="+mn-lt"/>
              </a:rPr>
              <a:t>attribute</a:t>
            </a:r>
          </a:p>
        </p:txBody>
      </p:sp>
      <p:sp>
        <p:nvSpPr>
          <p:cNvPr id="27" name="Text Placeholder 26">
            <a:extLst>
              <a:ext uri="{FF2B5EF4-FFF2-40B4-BE49-F238E27FC236}">
                <a16:creationId xmlns:a16="http://schemas.microsoft.com/office/drawing/2014/main" id="{A0EF15B4-4560-4AE2-8F7D-5B89B7B6E5BC}"/>
              </a:ext>
            </a:extLst>
          </p:cNvPr>
          <p:cNvSpPr>
            <a:spLocks noGrp="1"/>
          </p:cNvSpPr>
          <p:nvPr>
            <p:ph type="body" sz="quarter" idx="12"/>
          </p:nvPr>
        </p:nvSpPr>
        <p:spPr>
          <a:xfrm>
            <a:off x="6190318" y="1584325"/>
            <a:ext cx="5400000" cy="2294033"/>
          </a:xfrm>
        </p:spPr>
        <p:txBody>
          <a:bodyPr vert="horz" lIns="0" tIns="0" rIns="0" bIns="0" rtlCol="0" anchor="t">
            <a:noAutofit/>
          </a:bodyPr>
          <a:lstStyle/>
          <a:p>
            <a:r>
              <a:rPr lang="en-US" dirty="0"/>
              <a:t>Tracks data specific to those </a:t>
            </a:r>
            <a:r>
              <a:rPr lang="en-US" i="1" dirty="0"/>
              <a:t>living</a:t>
            </a:r>
            <a:r>
              <a:rPr lang="en-US" dirty="0"/>
              <a:t> on campus</a:t>
            </a:r>
          </a:p>
          <a:p>
            <a:r>
              <a:rPr lang="en-US" dirty="0"/>
              <a:t>Attributes</a:t>
            </a:r>
          </a:p>
          <a:p>
            <a:pPr lvl="1"/>
            <a:r>
              <a:rPr lang="en-US" dirty="0" err="1">
                <a:latin typeface="Consolas"/>
              </a:rPr>
              <a:t>client_id</a:t>
            </a:r>
          </a:p>
          <a:p>
            <a:pPr lvl="1"/>
            <a:r>
              <a:rPr lang="en-US" dirty="0" err="1">
                <a:latin typeface="Consolas"/>
              </a:rPr>
              <a:t>room_number</a:t>
            </a:r>
          </a:p>
          <a:p>
            <a:pPr lvl="1"/>
            <a:r>
              <a:rPr lang="en-US" dirty="0" err="1">
                <a:latin typeface="Consolas"/>
              </a:rPr>
              <a:t>mentor_name</a:t>
            </a:r>
          </a:p>
          <a:p>
            <a:pPr lvl="1"/>
            <a:r>
              <a:rPr lang="en-US" dirty="0" err="1">
                <a:latin typeface="Consolas"/>
              </a:rPr>
              <a:t>entry_date</a:t>
            </a:r>
          </a:p>
          <a:p>
            <a:pPr lvl="1"/>
            <a:r>
              <a:rPr lang="en-US" dirty="0" err="1">
                <a:latin typeface="Consolas"/>
              </a:rPr>
              <a:t>exit_date</a:t>
            </a:r>
          </a:p>
        </p:txBody>
      </p:sp>
      <p:sp>
        <p:nvSpPr>
          <p:cNvPr id="28" name="Text Placeholder 27">
            <a:extLst>
              <a:ext uri="{FF2B5EF4-FFF2-40B4-BE49-F238E27FC236}">
                <a16:creationId xmlns:a16="http://schemas.microsoft.com/office/drawing/2014/main" id="{8BB83F73-8FFB-47C9-9553-CBE2DA550897}"/>
              </a:ext>
            </a:extLst>
          </p:cNvPr>
          <p:cNvSpPr>
            <a:spLocks noGrp="1"/>
          </p:cNvSpPr>
          <p:nvPr>
            <p:ph type="body" sz="quarter" idx="13"/>
          </p:nvPr>
        </p:nvSpPr>
        <p:spPr/>
        <p:txBody>
          <a:bodyPr vert="horz" lIns="0" tIns="0" rIns="0" bIns="0" rtlCol="0" anchor="t">
            <a:noAutofit/>
          </a:bodyPr>
          <a:lstStyle/>
          <a:p>
            <a:r>
              <a:rPr lang="en-US" dirty="0">
                <a:latin typeface="Consolas"/>
              </a:rPr>
              <a:t>Residency</a:t>
            </a:r>
          </a:p>
        </p:txBody>
      </p:sp>
      <p:sp>
        <p:nvSpPr>
          <p:cNvPr id="3" name="Slide Number Placeholder 2">
            <a:extLst>
              <a:ext uri="{FF2B5EF4-FFF2-40B4-BE49-F238E27FC236}">
                <a16:creationId xmlns:a16="http://schemas.microsoft.com/office/drawing/2014/main" id="{91156343-8474-456D-AFB4-0D3E683B5C8F}"/>
              </a:ext>
            </a:extLst>
          </p:cNvPr>
          <p:cNvSpPr>
            <a:spLocks noGrp="1"/>
          </p:cNvSpPr>
          <p:nvPr>
            <p:ph type="sldNum" sz="quarter" idx="15"/>
          </p:nvPr>
        </p:nvSpPr>
        <p:spPr/>
        <p:txBody>
          <a:bodyPr/>
          <a:lstStyle/>
          <a:p>
            <a:r>
              <a:rPr lang="en-US" dirty="0"/>
              <a:t>page </a:t>
            </a:r>
            <a:fld id="{19B51A1E-902D-48AF-9020-955120F399B6}" type="slidenum">
              <a:rPr lang="en-US" smtClean="0"/>
              <a:pPr/>
              <a:t>4</a:t>
            </a:fld>
            <a:endParaRPr lang="en-US" dirty="0"/>
          </a:p>
        </p:txBody>
      </p:sp>
      <p:sp>
        <p:nvSpPr>
          <p:cNvPr id="26" name="Title 25">
            <a:extLst>
              <a:ext uri="{FF2B5EF4-FFF2-40B4-BE49-F238E27FC236}">
                <a16:creationId xmlns:a16="http://schemas.microsoft.com/office/drawing/2014/main" id="{9F86FB54-CDB9-4FA6-8D43-84D8E9738326}"/>
              </a:ext>
            </a:extLst>
          </p:cNvPr>
          <p:cNvSpPr>
            <a:spLocks noGrp="1"/>
          </p:cNvSpPr>
          <p:nvPr>
            <p:ph type="title"/>
          </p:nvPr>
        </p:nvSpPr>
        <p:spPr/>
        <p:txBody>
          <a:bodyPr/>
          <a:lstStyle/>
          <a:p>
            <a:r>
              <a:rPr lang="en-US" dirty="0"/>
              <a:t>Table Relations</a:t>
            </a:r>
          </a:p>
        </p:txBody>
      </p:sp>
      <p:sp>
        <p:nvSpPr>
          <p:cNvPr id="2" name="Text Placeholder 27">
            <a:extLst>
              <a:ext uri="{FF2B5EF4-FFF2-40B4-BE49-F238E27FC236}">
                <a16:creationId xmlns:a16="http://schemas.microsoft.com/office/drawing/2014/main" id="{C48D71D0-6D5A-45E6-AA23-54E8F12414BF}"/>
              </a:ext>
            </a:extLst>
          </p:cNvPr>
          <p:cNvSpPr txBox="1">
            <a:spLocks/>
          </p:cNvSpPr>
          <p:nvPr/>
        </p:nvSpPr>
        <p:spPr>
          <a:xfrm>
            <a:off x="6190318" y="3886760"/>
            <a:ext cx="5400000" cy="35877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onsolas"/>
              </a:rPr>
              <a:t>Contact</a:t>
            </a:r>
          </a:p>
        </p:txBody>
      </p:sp>
      <p:sp>
        <p:nvSpPr>
          <p:cNvPr id="4" name="TextBox 3">
            <a:extLst>
              <a:ext uri="{FF2B5EF4-FFF2-40B4-BE49-F238E27FC236}">
                <a16:creationId xmlns:a16="http://schemas.microsoft.com/office/drawing/2014/main" id="{C5CCAD99-D4BB-49B1-BE13-7B9EDA22B40C}"/>
              </a:ext>
            </a:extLst>
          </p:cNvPr>
          <p:cNvSpPr txBox="1"/>
          <p:nvPr/>
        </p:nvSpPr>
        <p:spPr>
          <a:xfrm>
            <a:off x="6230471" y="4249271"/>
            <a:ext cx="535192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chemeClr val="bg1"/>
                </a:solidFill>
              </a:rPr>
              <a:t>Tracks information gathered at time of the </a:t>
            </a:r>
            <a:r>
              <a:rPr lang="en-US" sz="1600" i="1" dirty="0">
                <a:solidFill>
                  <a:schemeClr val="bg1"/>
                </a:solidFill>
              </a:rPr>
              <a:t>application</a:t>
            </a:r>
          </a:p>
          <a:p>
            <a:pPr marL="285750" indent="-285750">
              <a:buFont typeface="Arial"/>
              <a:buChar char="•"/>
            </a:pPr>
            <a:r>
              <a:rPr lang="en-US" sz="1600" dirty="0">
                <a:solidFill>
                  <a:schemeClr val="bg1"/>
                </a:solidFill>
              </a:rPr>
              <a:t>Attributes</a:t>
            </a:r>
          </a:p>
          <a:p>
            <a:pPr marL="742950" lvl="1" indent="-285750">
              <a:buFont typeface="Arial"/>
              <a:buChar char="•"/>
            </a:pPr>
            <a:r>
              <a:rPr lang="en-US" sz="1600" dirty="0" err="1">
                <a:solidFill>
                  <a:schemeClr val="bg1"/>
                </a:solidFill>
                <a:latin typeface="Consolas"/>
              </a:rPr>
              <a:t>client_id</a:t>
            </a:r>
            <a:endParaRPr lang="en-US" sz="1600">
              <a:solidFill>
                <a:schemeClr val="bg1"/>
              </a:solidFill>
              <a:latin typeface="Consolas"/>
            </a:endParaRPr>
          </a:p>
          <a:p>
            <a:pPr marL="742950" lvl="1" indent="-285750">
              <a:buFont typeface="Arial"/>
              <a:buChar char="•"/>
            </a:pPr>
            <a:r>
              <a:rPr lang="en-US" sz="1600" dirty="0" err="1">
                <a:solidFill>
                  <a:schemeClr val="bg1"/>
                </a:solidFill>
                <a:latin typeface="Consolas"/>
              </a:rPr>
              <a:t>phone_number</a:t>
            </a:r>
            <a:endParaRPr lang="en-US" sz="1600">
              <a:solidFill>
                <a:schemeClr val="bg1"/>
              </a:solidFill>
              <a:latin typeface="Consolas"/>
            </a:endParaRPr>
          </a:p>
          <a:p>
            <a:pPr marL="742950" lvl="1" indent="-285750">
              <a:buFont typeface="Arial"/>
              <a:buChar char="•"/>
            </a:pPr>
            <a:r>
              <a:rPr lang="en-US" sz="1600" dirty="0" err="1">
                <a:solidFill>
                  <a:schemeClr val="bg1"/>
                </a:solidFill>
                <a:latin typeface="Consolas"/>
              </a:rPr>
              <a:t>email_address</a:t>
            </a:r>
            <a:endParaRPr lang="en-US" sz="1600">
              <a:solidFill>
                <a:schemeClr val="bg1"/>
              </a:solidFill>
              <a:latin typeface="Consolas"/>
            </a:endParaRPr>
          </a:p>
          <a:p>
            <a:pPr marL="742950" lvl="1" indent="-285750">
              <a:buFont typeface="Arial"/>
              <a:buChar char="•"/>
            </a:pPr>
            <a:r>
              <a:rPr lang="en-US" sz="1600" dirty="0" err="1">
                <a:solidFill>
                  <a:schemeClr val="bg1"/>
                </a:solidFill>
                <a:latin typeface="Consolas"/>
              </a:rPr>
              <a:t>emergency_number</a:t>
            </a:r>
            <a:endParaRPr lang="en-US" sz="1600">
              <a:solidFill>
                <a:schemeClr val="bg1"/>
              </a:solidFill>
              <a:latin typeface="Consolas"/>
            </a:endParaRPr>
          </a:p>
          <a:p>
            <a:pPr marL="742950" lvl="1" indent="-285750">
              <a:buFont typeface="Arial"/>
              <a:buChar char="•"/>
            </a:pPr>
            <a:r>
              <a:rPr lang="en-US" sz="1600" dirty="0" err="1">
                <a:solidFill>
                  <a:schemeClr val="bg1"/>
                </a:solidFill>
                <a:latin typeface="Consolas"/>
              </a:rPr>
              <a:t>contact_name</a:t>
            </a:r>
            <a:endParaRPr lang="en-US" sz="1600">
              <a:solidFill>
                <a:schemeClr val="bg1"/>
              </a:solidFill>
              <a:latin typeface="Consolas"/>
            </a:endParaRPr>
          </a:p>
        </p:txBody>
      </p:sp>
    </p:spTree>
    <p:extLst>
      <p:ext uri="{BB962C8B-B14F-4D97-AF65-F5344CB8AC3E}">
        <p14:creationId xmlns:p14="http://schemas.microsoft.com/office/powerpoint/2010/main" val="86641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D5108E-4329-46AB-BC5A-566C7560FFB7}"/>
              </a:ext>
            </a:extLst>
          </p:cNvPr>
          <p:cNvSpPr>
            <a:spLocks noGrp="1"/>
          </p:cNvSpPr>
          <p:nvPr>
            <p:ph type="body" idx="1"/>
          </p:nvPr>
        </p:nvSpPr>
        <p:spPr/>
        <p:txBody>
          <a:bodyPr/>
          <a:lstStyle/>
          <a:p>
            <a:r>
              <a:rPr lang="en-US" dirty="0" err="1">
                <a:latin typeface="Consolas"/>
              </a:rPr>
              <a:t>ClassSession</a:t>
            </a:r>
          </a:p>
        </p:txBody>
      </p:sp>
      <p:sp>
        <p:nvSpPr>
          <p:cNvPr id="3" name="Content Placeholder 2">
            <a:extLst>
              <a:ext uri="{FF2B5EF4-FFF2-40B4-BE49-F238E27FC236}">
                <a16:creationId xmlns:a16="http://schemas.microsoft.com/office/drawing/2014/main" id="{9A7B09F0-9FFF-4F0F-BF8D-6D8F4B2498F0}"/>
              </a:ext>
            </a:extLst>
          </p:cNvPr>
          <p:cNvSpPr>
            <a:spLocks noGrp="1"/>
          </p:cNvSpPr>
          <p:nvPr>
            <p:ph sz="half" idx="2"/>
          </p:nvPr>
        </p:nvSpPr>
        <p:spPr/>
        <p:txBody>
          <a:bodyPr vert="horz" lIns="0" tIns="0" rIns="0" bIns="0" rtlCol="0" anchor="t">
            <a:noAutofit/>
          </a:bodyPr>
          <a:lstStyle/>
          <a:p>
            <a:r>
              <a:rPr lang="en-US" dirty="0"/>
              <a:t>Tracks the sessions of each class</a:t>
            </a:r>
          </a:p>
          <a:p>
            <a:r>
              <a:rPr lang="en-US" dirty="0"/>
              <a:t>Attributes</a:t>
            </a:r>
          </a:p>
          <a:p>
            <a:pPr lvl="1"/>
            <a:r>
              <a:rPr lang="en-US" dirty="0">
                <a:latin typeface="Consolas"/>
              </a:rPr>
              <a:t>id</a:t>
            </a:r>
          </a:p>
          <a:p>
            <a:pPr lvl="1"/>
            <a:r>
              <a:rPr lang="en-US" dirty="0" err="1">
                <a:latin typeface="Consolas"/>
              </a:rPr>
              <a:t>mentor_name</a:t>
            </a:r>
          </a:p>
          <a:p>
            <a:pPr lvl="1"/>
            <a:r>
              <a:rPr lang="en-US" dirty="0">
                <a:latin typeface="Consolas"/>
              </a:rPr>
              <a:t>capacity</a:t>
            </a:r>
          </a:p>
          <a:p>
            <a:pPr lvl="1"/>
            <a:r>
              <a:rPr lang="en-US" dirty="0" err="1">
                <a:latin typeface="Consolas"/>
              </a:rPr>
              <a:t>classroom_number</a:t>
            </a:r>
          </a:p>
          <a:p>
            <a:pPr lvl="1"/>
            <a:r>
              <a:rPr lang="en-US" dirty="0" err="1">
                <a:latin typeface="Consolas"/>
              </a:rPr>
              <a:t>date_of_session</a:t>
            </a:r>
          </a:p>
        </p:txBody>
      </p:sp>
      <p:sp>
        <p:nvSpPr>
          <p:cNvPr id="4" name="Text Placeholder 3">
            <a:extLst>
              <a:ext uri="{FF2B5EF4-FFF2-40B4-BE49-F238E27FC236}">
                <a16:creationId xmlns:a16="http://schemas.microsoft.com/office/drawing/2014/main" id="{19905D22-4C36-4B96-8CC0-2A98A5C3A160}"/>
              </a:ext>
            </a:extLst>
          </p:cNvPr>
          <p:cNvSpPr>
            <a:spLocks noGrp="1"/>
          </p:cNvSpPr>
          <p:nvPr>
            <p:ph type="body" sz="quarter" idx="12"/>
          </p:nvPr>
        </p:nvSpPr>
        <p:spPr/>
        <p:txBody>
          <a:bodyPr vert="horz" lIns="0" tIns="0" rIns="0" bIns="0" rtlCol="0" anchor="t">
            <a:noAutofit/>
          </a:bodyPr>
          <a:lstStyle/>
          <a:p>
            <a:r>
              <a:rPr lang="en-US" dirty="0"/>
              <a:t>A bridge table between the Client and </a:t>
            </a:r>
            <a:r>
              <a:rPr lang="en-US" dirty="0" err="1"/>
              <a:t>ClassSession</a:t>
            </a:r>
            <a:r>
              <a:rPr lang="en-US" dirty="0"/>
              <a:t> tables</a:t>
            </a:r>
          </a:p>
          <a:p>
            <a:r>
              <a:rPr lang="en-US" dirty="0"/>
              <a:t>Attributes</a:t>
            </a:r>
          </a:p>
          <a:p>
            <a:pPr lvl="1"/>
            <a:r>
              <a:rPr lang="en-US" dirty="0" err="1">
                <a:latin typeface="Consolas"/>
              </a:rPr>
              <a:t>class_session_id</a:t>
            </a:r>
          </a:p>
          <a:p>
            <a:pPr lvl="1"/>
            <a:r>
              <a:rPr lang="en-US" dirty="0" err="1">
                <a:latin typeface="Consolas"/>
              </a:rPr>
              <a:t>client_id</a:t>
            </a:r>
          </a:p>
        </p:txBody>
      </p:sp>
      <p:sp>
        <p:nvSpPr>
          <p:cNvPr id="5" name="Text Placeholder 4">
            <a:extLst>
              <a:ext uri="{FF2B5EF4-FFF2-40B4-BE49-F238E27FC236}">
                <a16:creationId xmlns:a16="http://schemas.microsoft.com/office/drawing/2014/main" id="{BC25DD4E-4BBB-4E48-BC88-9C08A7E9A1DF}"/>
              </a:ext>
            </a:extLst>
          </p:cNvPr>
          <p:cNvSpPr>
            <a:spLocks noGrp="1"/>
          </p:cNvSpPr>
          <p:nvPr>
            <p:ph type="body" sz="quarter" idx="13"/>
          </p:nvPr>
        </p:nvSpPr>
        <p:spPr/>
        <p:txBody>
          <a:bodyPr vert="horz" lIns="0" tIns="0" rIns="0" bIns="0" rtlCol="0" anchor="t">
            <a:noAutofit/>
          </a:bodyPr>
          <a:lstStyle/>
          <a:p>
            <a:r>
              <a:rPr lang="en-US" dirty="0" err="1">
                <a:latin typeface="Consolas"/>
              </a:rPr>
              <a:t>ClassSessionAttendance</a:t>
            </a:r>
          </a:p>
        </p:txBody>
      </p:sp>
      <p:sp>
        <p:nvSpPr>
          <p:cNvPr id="6" name="Slide Number Placeholder 5">
            <a:extLst>
              <a:ext uri="{FF2B5EF4-FFF2-40B4-BE49-F238E27FC236}">
                <a16:creationId xmlns:a16="http://schemas.microsoft.com/office/drawing/2014/main" id="{8712498B-E9D1-44AA-8E52-16F50CF7F332}"/>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7" name="Title 6">
            <a:extLst>
              <a:ext uri="{FF2B5EF4-FFF2-40B4-BE49-F238E27FC236}">
                <a16:creationId xmlns:a16="http://schemas.microsoft.com/office/drawing/2014/main" id="{423103E6-483C-4D86-A05E-9C29FADF9F90}"/>
              </a:ext>
            </a:extLst>
          </p:cNvPr>
          <p:cNvSpPr>
            <a:spLocks noGrp="1"/>
          </p:cNvSpPr>
          <p:nvPr>
            <p:ph type="title"/>
          </p:nvPr>
        </p:nvSpPr>
        <p:spPr/>
        <p:txBody>
          <a:bodyPr/>
          <a:lstStyle/>
          <a:p>
            <a:r>
              <a:rPr lang="en-US" dirty="0"/>
              <a:t>Table Relations</a:t>
            </a:r>
          </a:p>
        </p:txBody>
      </p:sp>
    </p:spTree>
    <p:extLst>
      <p:ext uri="{BB962C8B-B14F-4D97-AF65-F5344CB8AC3E}">
        <p14:creationId xmlns:p14="http://schemas.microsoft.com/office/powerpoint/2010/main" val="41675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p:txBody>
          <a:bodyPr/>
          <a:lstStyle/>
          <a:p>
            <a:r>
              <a:rPr lang="en-US"/>
              <a:t>Problems in development:</a:t>
            </a:r>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52"/>
          </p:nvPr>
        </p:nvSpPr>
        <p:spPr/>
        <p:txBody>
          <a:bodyPr vert="horz" lIns="0" tIns="0" rIns="0" bIns="0" rtlCol="0" anchor="t">
            <a:noAutofit/>
          </a:bodyPr>
          <a:lstStyle/>
          <a:p>
            <a:pPr marL="0" indent="0">
              <a:buNone/>
            </a:pPr>
            <a:r>
              <a:rPr lang="en-US">
                <a:ea typeface="+mn-lt"/>
                <a:cs typeface="+mn-lt"/>
              </a:rPr>
              <a:t>Our team encountered issues after realizing that there are attributes in tables that do not specifically describe the tables. Due to this we added separate tables to avoid cluttered information such as  designing a mentor table rather than having mentor as an attribute, along with other improvements.</a:t>
            </a:r>
            <a:endParaRPr lang="en-US"/>
          </a:p>
          <a:p>
            <a:endParaRPr lang="en-US"/>
          </a:p>
          <a:p>
            <a:endParaRPr lang="en-US" dirty="0"/>
          </a:p>
        </p:txBody>
      </p:sp>
      <p:pic>
        <p:nvPicPr>
          <p:cNvPr id="8" name="Picture Placeholder 7" descr="Picture of a laptop from the top">
            <a:extLst>
              <a:ext uri="{FF2B5EF4-FFF2-40B4-BE49-F238E27FC236}">
                <a16:creationId xmlns:a16="http://schemas.microsoft.com/office/drawing/2014/main" id="{F0CDEBE3-63F4-4845-BE8F-EF94E69657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
        <p:nvSpPr>
          <p:cNvPr id="4" name="Slide Number Placeholder 3">
            <a:extLst>
              <a:ext uri="{FF2B5EF4-FFF2-40B4-BE49-F238E27FC236}">
                <a16:creationId xmlns:a16="http://schemas.microsoft.com/office/drawing/2014/main" id="{D3CC57C3-9D13-4E2B-8E1F-6AF5D1A5BE69}"/>
              </a:ext>
            </a:extLst>
          </p:cNvPr>
          <p:cNvSpPr>
            <a:spLocks noGrp="1"/>
          </p:cNvSpPr>
          <p:nvPr>
            <p:ph type="sldNum" sz="quarter" idx="50"/>
          </p:nvPr>
        </p:nvSpPr>
        <p:spPr/>
        <p:txBody>
          <a:bodyPr/>
          <a:lstStyle/>
          <a:p>
            <a:r>
              <a:rPr lang="en-US" dirty="0"/>
              <a:t>page </a:t>
            </a:r>
            <a:fld id="{19B51A1E-902D-48AF-9020-955120F399B6}" type="slidenum">
              <a:rPr lang="en-US" smtClean="0"/>
              <a:pPr/>
              <a:t>5</a:t>
            </a:fld>
            <a:endParaRPr lang="en-US" dirty="0"/>
          </a:p>
        </p:txBody>
      </p:sp>
    </p:spTree>
    <p:extLst>
      <p:ext uri="{BB962C8B-B14F-4D97-AF65-F5344CB8AC3E}">
        <p14:creationId xmlns:p14="http://schemas.microsoft.com/office/powerpoint/2010/main" val="134464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p:txBody>
          <a:bodyPr/>
          <a:lstStyle/>
          <a:p>
            <a:r>
              <a:rPr lang="en-US"/>
              <a:t>Meet the Team: </a:t>
            </a:r>
            <a:endParaRPr lang="en-US" dirty="0"/>
          </a:p>
        </p:txBody>
      </p:sp>
      <p:pic>
        <p:nvPicPr>
          <p:cNvPr id="24" name="Picture Placeholder 23" descr="Profile Photo">
            <a:extLst>
              <a:ext uri="{FF2B5EF4-FFF2-40B4-BE49-F238E27FC236}">
                <a16:creationId xmlns:a16="http://schemas.microsoft.com/office/drawing/2014/main" id="{FC371A7F-EE65-4195-86A1-8ECED0B4207A}"/>
              </a:ext>
            </a:extLst>
          </p:cNvPr>
          <p:cNvPicPr>
            <a:picLocks noGrp="1" noChangeAspect="1"/>
          </p:cNvPicPr>
          <p:nvPr>
            <p:ph type="pic" sz="quarter" idx="41"/>
          </p:nvPr>
        </p:nvPicPr>
        <p:blipFill>
          <a:blip r:embed="rId3" cstate="screen">
            <a:grayscl/>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CA4E43DC-79BE-45E7-A216-2671BD944C67}"/>
              </a:ext>
            </a:extLst>
          </p:cNvPr>
          <p:cNvSpPr>
            <a:spLocks noGrp="1"/>
          </p:cNvSpPr>
          <p:nvPr>
            <p:ph type="body" sz="quarter" idx="17"/>
          </p:nvPr>
        </p:nvSpPr>
        <p:spPr/>
        <p:txBody>
          <a:bodyPr/>
          <a:lstStyle/>
          <a:p>
            <a:r>
              <a:rPr lang="en-US" dirty="0"/>
              <a:t>Elijah </a:t>
            </a:r>
            <a:r>
              <a:rPr lang="en-US" dirty="0" err="1"/>
              <a:t>Luckey</a:t>
            </a:r>
            <a:endParaRPr lang="en-US" dirty="0"/>
          </a:p>
        </p:txBody>
      </p:sp>
      <p:sp>
        <p:nvSpPr>
          <p:cNvPr id="7" name="Text Placeholder 6">
            <a:extLst>
              <a:ext uri="{FF2B5EF4-FFF2-40B4-BE49-F238E27FC236}">
                <a16:creationId xmlns:a16="http://schemas.microsoft.com/office/drawing/2014/main" id="{D4BFA3CF-DB91-465B-9E17-6332187729B0}"/>
              </a:ext>
            </a:extLst>
          </p:cNvPr>
          <p:cNvSpPr>
            <a:spLocks noGrp="1"/>
          </p:cNvSpPr>
          <p:nvPr>
            <p:ph type="body" sz="quarter" idx="18"/>
          </p:nvPr>
        </p:nvSpPr>
        <p:spPr/>
        <p:txBody>
          <a:bodyPr/>
          <a:lstStyle/>
          <a:p>
            <a:r>
              <a:rPr lang="en-US" dirty="0"/>
              <a:t>COO</a:t>
            </a:r>
          </a:p>
        </p:txBody>
      </p:sp>
      <p:pic>
        <p:nvPicPr>
          <p:cNvPr id="26" name="Picture Placeholder 25" descr="Profile Photo">
            <a:extLst>
              <a:ext uri="{FF2B5EF4-FFF2-40B4-BE49-F238E27FC236}">
                <a16:creationId xmlns:a16="http://schemas.microsoft.com/office/drawing/2014/main" id="{A83B3A1A-1842-4B27-A578-D179E6A77E14}"/>
              </a:ext>
            </a:extLst>
          </p:cNvPr>
          <p:cNvPicPr>
            <a:picLocks noGrp="1" noChangeAspect="1"/>
          </p:cNvPicPr>
          <p:nvPr>
            <p:ph type="pic" sz="quarter" idx="42"/>
          </p:nvPr>
        </p:nvPicPr>
        <p:blipFill>
          <a:blip r:embed="rId4" cstate="screen">
            <a:grayscl/>
            <a:extLst>
              <a:ext uri="{28A0092B-C50C-407E-A947-70E740481C1C}">
                <a14:useLocalDpi xmlns:a14="http://schemas.microsoft.com/office/drawing/2010/main"/>
              </a:ext>
            </a:extLst>
          </a:blip>
          <a:srcRect l="65" r="65"/>
          <a:stretch>
            <a:fillRect/>
          </a:stretch>
        </p:blipFill>
        <p:spPr/>
      </p:pic>
      <p:sp>
        <p:nvSpPr>
          <p:cNvPr id="9" name="Text Placeholder 8">
            <a:extLst>
              <a:ext uri="{FF2B5EF4-FFF2-40B4-BE49-F238E27FC236}">
                <a16:creationId xmlns:a16="http://schemas.microsoft.com/office/drawing/2014/main" id="{52501EAB-3443-481B-9C04-A7B933F36285}"/>
              </a:ext>
            </a:extLst>
          </p:cNvPr>
          <p:cNvSpPr>
            <a:spLocks noGrp="1"/>
          </p:cNvSpPr>
          <p:nvPr>
            <p:ph type="body" sz="quarter" idx="49"/>
          </p:nvPr>
        </p:nvSpPr>
        <p:spPr/>
        <p:txBody>
          <a:bodyPr/>
          <a:lstStyle/>
          <a:p>
            <a:r>
              <a:rPr lang="en-US" dirty="0"/>
              <a:t>Luiz Gustavo </a:t>
            </a:r>
            <a:r>
              <a:rPr lang="en-US" dirty="0" err="1"/>
              <a:t>Malpele</a:t>
            </a:r>
            <a:endParaRPr lang="en-US" dirty="0"/>
          </a:p>
        </p:txBody>
      </p:sp>
      <p:sp>
        <p:nvSpPr>
          <p:cNvPr id="10" name="Text Placeholder 9">
            <a:extLst>
              <a:ext uri="{FF2B5EF4-FFF2-40B4-BE49-F238E27FC236}">
                <a16:creationId xmlns:a16="http://schemas.microsoft.com/office/drawing/2014/main" id="{12184F99-4DD3-4944-ABFC-1BAC53C2B447}"/>
              </a:ext>
            </a:extLst>
          </p:cNvPr>
          <p:cNvSpPr>
            <a:spLocks noGrp="1"/>
          </p:cNvSpPr>
          <p:nvPr>
            <p:ph type="body" sz="quarter" idx="50"/>
          </p:nvPr>
        </p:nvSpPr>
        <p:spPr/>
        <p:txBody>
          <a:bodyPr/>
          <a:lstStyle/>
          <a:p>
            <a:r>
              <a:rPr lang="en-US" dirty="0"/>
              <a:t>COB</a:t>
            </a:r>
          </a:p>
        </p:txBody>
      </p:sp>
      <p:pic>
        <p:nvPicPr>
          <p:cNvPr id="28" name="Picture Placeholder 27" descr="Profile Photo">
            <a:extLst>
              <a:ext uri="{FF2B5EF4-FFF2-40B4-BE49-F238E27FC236}">
                <a16:creationId xmlns:a16="http://schemas.microsoft.com/office/drawing/2014/main" id="{A0FEAE46-9AE4-4548-A546-E3A75A1EE344}"/>
              </a:ext>
            </a:extLst>
          </p:cNvPr>
          <p:cNvPicPr>
            <a:picLocks noGrp="1" noChangeAspect="1"/>
          </p:cNvPicPr>
          <p:nvPr>
            <p:ph type="pic" sz="quarter" idx="43"/>
          </p:nvPr>
        </p:nvPicPr>
        <p:blipFill>
          <a:blip r:embed="rId5" cstate="screen">
            <a:grayscl/>
            <a:extLst>
              <a:ext uri="{28A0092B-C50C-407E-A947-70E740481C1C}">
                <a14:useLocalDpi xmlns:a14="http://schemas.microsoft.com/office/drawing/2010/main"/>
              </a:ext>
            </a:extLst>
          </a:blip>
          <a:srcRect/>
          <a:stretch>
            <a:fillRect/>
          </a:stretch>
        </p:blipFill>
        <p:spPr/>
      </p:pic>
      <p:sp>
        <p:nvSpPr>
          <p:cNvPr id="12" name="Text Placeholder 11">
            <a:extLst>
              <a:ext uri="{FF2B5EF4-FFF2-40B4-BE49-F238E27FC236}">
                <a16:creationId xmlns:a16="http://schemas.microsoft.com/office/drawing/2014/main" id="{E7EDDEA1-898C-4B9E-891D-BE99BDBE1059}"/>
              </a:ext>
            </a:extLst>
          </p:cNvPr>
          <p:cNvSpPr>
            <a:spLocks noGrp="1"/>
          </p:cNvSpPr>
          <p:nvPr>
            <p:ph type="body" sz="quarter" idx="51"/>
          </p:nvPr>
        </p:nvSpPr>
        <p:spPr/>
        <p:txBody>
          <a:bodyPr/>
          <a:lstStyle/>
          <a:p>
            <a:r>
              <a:rPr lang="en-US" dirty="0"/>
              <a:t>Gunnar Sundberg</a:t>
            </a:r>
          </a:p>
        </p:txBody>
      </p:sp>
      <p:sp>
        <p:nvSpPr>
          <p:cNvPr id="13" name="Text Placeholder 12">
            <a:extLst>
              <a:ext uri="{FF2B5EF4-FFF2-40B4-BE49-F238E27FC236}">
                <a16:creationId xmlns:a16="http://schemas.microsoft.com/office/drawing/2014/main" id="{0960DE56-ADD5-4F3F-BFE6-076D46045B33}"/>
              </a:ext>
            </a:extLst>
          </p:cNvPr>
          <p:cNvSpPr>
            <a:spLocks noGrp="1"/>
          </p:cNvSpPr>
          <p:nvPr>
            <p:ph type="body" sz="quarter" idx="52"/>
          </p:nvPr>
        </p:nvSpPr>
        <p:spPr/>
        <p:txBody>
          <a:bodyPr/>
          <a:lstStyle/>
          <a:p>
            <a:r>
              <a:rPr lang="en-US" dirty="0"/>
              <a:t>CFO</a:t>
            </a:r>
          </a:p>
        </p:txBody>
      </p:sp>
      <p:pic>
        <p:nvPicPr>
          <p:cNvPr id="32" name="Picture Placeholder 31" descr="Profile Photo">
            <a:extLst>
              <a:ext uri="{FF2B5EF4-FFF2-40B4-BE49-F238E27FC236}">
                <a16:creationId xmlns:a16="http://schemas.microsoft.com/office/drawing/2014/main" id="{BBB096B6-0847-4F89-83D8-A1DADF7112F6}"/>
              </a:ext>
            </a:extLst>
          </p:cNvPr>
          <p:cNvPicPr>
            <a:picLocks noGrp="1" noChangeAspect="1"/>
          </p:cNvPicPr>
          <p:nvPr>
            <p:ph type="pic" sz="quarter" idx="56"/>
          </p:nvPr>
        </p:nvPicPr>
        <p:blipFill>
          <a:blip r:embed="rId6" cstate="screen">
            <a:grayscl/>
            <a:extLst>
              <a:ext uri="{28A0092B-C50C-407E-A947-70E740481C1C}">
                <a14:useLocalDpi xmlns:a14="http://schemas.microsoft.com/office/drawing/2010/main"/>
              </a:ext>
            </a:extLst>
          </a:blip>
          <a:srcRect/>
          <a:stretch>
            <a:fillRect/>
          </a:stretch>
        </p:blipFill>
        <p:spPr/>
      </p:pic>
      <p:sp>
        <p:nvSpPr>
          <p:cNvPr id="18" name="Text Placeholder 17">
            <a:extLst>
              <a:ext uri="{FF2B5EF4-FFF2-40B4-BE49-F238E27FC236}">
                <a16:creationId xmlns:a16="http://schemas.microsoft.com/office/drawing/2014/main" id="{29A93B4B-935D-4D19-8CC5-5D8CC08FD022}"/>
              </a:ext>
            </a:extLst>
          </p:cNvPr>
          <p:cNvSpPr>
            <a:spLocks noGrp="1"/>
          </p:cNvSpPr>
          <p:nvPr>
            <p:ph type="body" sz="quarter" idx="58"/>
          </p:nvPr>
        </p:nvSpPr>
        <p:spPr/>
        <p:txBody>
          <a:bodyPr/>
          <a:lstStyle/>
          <a:p>
            <a:r>
              <a:rPr lang="en-US" dirty="0"/>
              <a:t>Thomas Sawyer</a:t>
            </a:r>
          </a:p>
        </p:txBody>
      </p:sp>
      <p:sp>
        <p:nvSpPr>
          <p:cNvPr id="19" name="Text Placeholder 18">
            <a:extLst>
              <a:ext uri="{FF2B5EF4-FFF2-40B4-BE49-F238E27FC236}">
                <a16:creationId xmlns:a16="http://schemas.microsoft.com/office/drawing/2014/main" id="{0F949A24-E239-4AB3-A3FC-EDFF83BDE9CA}"/>
              </a:ext>
            </a:extLst>
          </p:cNvPr>
          <p:cNvSpPr>
            <a:spLocks noGrp="1"/>
          </p:cNvSpPr>
          <p:nvPr>
            <p:ph type="body" sz="quarter" idx="59"/>
          </p:nvPr>
        </p:nvSpPr>
        <p:spPr/>
        <p:txBody>
          <a:bodyPr/>
          <a:lstStyle/>
          <a:p>
            <a:r>
              <a:rPr lang="en-US" dirty="0"/>
              <a:t>Head of Technical</a:t>
            </a:r>
          </a:p>
        </p:txBody>
      </p:sp>
      <p:sp>
        <p:nvSpPr>
          <p:cNvPr id="64" name="Oval 63">
            <a:extLst>
              <a:ext uri="{FF2B5EF4-FFF2-40B4-BE49-F238E27FC236}">
                <a16:creationId xmlns:a16="http://schemas.microsoft.com/office/drawing/2014/main" id="{DE52A067-CAF7-484C-A382-836FBA8786F9}"/>
              </a:ext>
              <a:ext uri="{C183D7F6-B498-43B3-948B-1728B52AA6E4}">
                <adec:decorative xmlns:adec="http://schemas.microsoft.com/office/drawing/2017/decorative" val="1"/>
              </a:ext>
            </a:extLst>
          </p:cNvPr>
          <p:cNvSpPr/>
          <p:nvPr/>
        </p:nvSpPr>
        <p:spPr>
          <a:xfrm>
            <a:off x="9213030" y="393337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AD2377F1-9AF2-47EB-9582-454EB0C422F5}"/>
              </a:ext>
              <a:ext uri="{C183D7F6-B498-43B3-948B-1728B52AA6E4}">
                <adec:decorative xmlns:adec="http://schemas.microsoft.com/office/drawing/2017/decorative" val="1"/>
              </a:ext>
            </a:extLst>
          </p:cNvPr>
          <p:cNvSpPr/>
          <p:nvPr/>
        </p:nvSpPr>
        <p:spPr>
          <a:xfrm>
            <a:off x="5601158" y="332127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1083AE5C-EF68-4A2B-9566-EDAB608739BA}"/>
              </a:ext>
            </a:extLst>
          </p:cNvPr>
          <p:cNvSpPr>
            <a:spLocks noGrp="1"/>
          </p:cNvSpPr>
          <p:nvPr>
            <p:ph type="sldNum" sz="quarter" idx="63"/>
          </p:nvPr>
        </p:nvSpPr>
        <p:spPr/>
        <p:txBody>
          <a:bodyPr/>
          <a:lstStyle/>
          <a:p>
            <a:r>
              <a:rPr lang="en-US" dirty="0"/>
              <a:t>page </a:t>
            </a:r>
            <a:fld id="{19B51A1E-902D-48AF-9020-955120F399B6}" type="slidenum">
              <a:rPr lang="en-US" smtClean="0"/>
              <a:pPr/>
              <a:t>7</a:t>
            </a:fld>
            <a:endParaRPr lang="en-US" dirty="0"/>
          </a:p>
        </p:txBody>
      </p:sp>
    </p:spTree>
    <p:extLst>
      <p:ext uri="{BB962C8B-B14F-4D97-AF65-F5344CB8AC3E}">
        <p14:creationId xmlns:p14="http://schemas.microsoft.com/office/powerpoint/2010/main" val="21425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p:txBody>
          <a:bodyPr/>
          <a:lstStyle/>
          <a:p>
            <a:r>
              <a:rPr lang="en-US"/>
              <a:t>Database  samples:</a:t>
            </a:r>
            <a:endParaRPr lang="en-US" dirty="0"/>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8</a:t>
            </a:fld>
            <a:endParaRPr lang="en-US" dirty="0"/>
          </a:p>
        </p:txBody>
      </p:sp>
      <p:pic>
        <p:nvPicPr>
          <p:cNvPr id="8" name="Picture 8" descr="A screenshot of text&#10;&#10;Description generated with very high confidence">
            <a:extLst>
              <a:ext uri="{FF2B5EF4-FFF2-40B4-BE49-F238E27FC236}">
                <a16:creationId xmlns:a16="http://schemas.microsoft.com/office/drawing/2014/main" id="{83C166F2-F452-48AD-84BB-F9B89FC9A3F2}"/>
              </a:ext>
            </a:extLst>
          </p:cNvPr>
          <p:cNvPicPr>
            <a:picLocks noChangeAspect="1"/>
          </p:cNvPicPr>
          <p:nvPr/>
        </p:nvPicPr>
        <p:blipFill>
          <a:blip r:embed="rId3"/>
          <a:stretch>
            <a:fillRect/>
          </a:stretch>
        </p:blipFill>
        <p:spPr>
          <a:xfrm>
            <a:off x="497456" y="197330"/>
            <a:ext cx="5791200" cy="2164511"/>
          </a:xfrm>
          <a:prstGeom prst="rect">
            <a:avLst/>
          </a:prstGeom>
        </p:spPr>
      </p:pic>
      <p:pic>
        <p:nvPicPr>
          <p:cNvPr id="2" name="Picture 8" descr="A close up of text on a white surface&#10;&#10;Description generated with very high confidence">
            <a:extLst>
              <a:ext uri="{FF2B5EF4-FFF2-40B4-BE49-F238E27FC236}">
                <a16:creationId xmlns:a16="http://schemas.microsoft.com/office/drawing/2014/main" id="{0FEAE93A-D32C-4CA0-B78D-949A625D6996}"/>
              </a:ext>
            </a:extLst>
          </p:cNvPr>
          <p:cNvPicPr>
            <a:picLocks noChangeAspect="1"/>
          </p:cNvPicPr>
          <p:nvPr/>
        </p:nvPicPr>
        <p:blipFill>
          <a:blip r:embed="rId4"/>
          <a:stretch>
            <a:fillRect/>
          </a:stretch>
        </p:blipFill>
        <p:spPr>
          <a:xfrm>
            <a:off x="495925" y="2512801"/>
            <a:ext cx="5784954" cy="1520101"/>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DC371B0E-D188-4D6A-B999-75DF9026F3AE}"/>
              </a:ext>
            </a:extLst>
          </p:cNvPr>
          <p:cNvPicPr>
            <a:picLocks noChangeAspect="1"/>
          </p:cNvPicPr>
          <p:nvPr/>
        </p:nvPicPr>
        <p:blipFill>
          <a:blip r:embed="rId5"/>
          <a:stretch>
            <a:fillRect/>
          </a:stretch>
        </p:blipFill>
        <p:spPr>
          <a:xfrm>
            <a:off x="495925" y="4186542"/>
            <a:ext cx="5822428" cy="2413586"/>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a:t>Thank You</a:t>
            </a:r>
            <a:endParaRPr lang="en-US" dirty="0"/>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18487"/>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1048</Words>
  <Application>Microsoft Office PowerPoint</Application>
  <PresentationFormat>Widescreen</PresentationFormat>
  <Paragraphs>237</Paragraphs>
  <Slides>9</Slides>
  <Notes>8</Notes>
  <HiddenSlides>1</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Data-driven rehabilitation</vt:lpstr>
      <vt:lpstr>Rehabilitation database:  the purpose</vt:lpstr>
      <vt:lpstr>The Tables:</vt:lpstr>
      <vt:lpstr>Table Relations</vt:lpstr>
      <vt:lpstr>Table Relations</vt:lpstr>
      <vt:lpstr>Problems in development:</vt:lpstr>
      <vt:lpstr>Meet the Team: </vt:lpstr>
      <vt:lpstr>Database  samples: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rehabilitation</dc:title>
  <dc:creator>Sundberg, Gunnar</dc:creator>
  <cp:lastModifiedBy/>
  <cp:revision>756</cp:revision>
  <dcterms:created xsi:type="dcterms:W3CDTF">2019-10-26T23:09:13Z</dcterms:created>
  <dcterms:modified xsi:type="dcterms:W3CDTF">2019-11-02T02:32:57Z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2019-06-10T18:54:17.9176888Z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604252e0-c095-4a65-9a87-6891dd7e7adc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