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72" r:id="rId4"/>
    <p:sldId id="264" r:id="rId5"/>
    <p:sldId id="265" r:id="rId6"/>
    <p:sldId id="261" r:id="rId7"/>
    <p:sldId id="258" r:id="rId8"/>
    <p:sldId id="260" r:id="rId9"/>
    <p:sldId id="269" r:id="rId10"/>
    <p:sldId id="267" r:id="rId11"/>
    <p:sldId id="262" r:id="rId12"/>
    <p:sldId id="278" r:id="rId13"/>
    <p:sldId id="274" r:id="rId14"/>
    <p:sldId id="279" r:id="rId15"/>
    <p:sldId id="273" r:id="rId16"/>
    <p:sldId id="281" r:id="rId17"/>
    <p:sldId id="275"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E0FFDB-EC68-6CB7-F96B-18B7613E0335}" v="553" dt="2020-04-22T01:37:34.541"/>
    <p1510:client id="{871408FC-3122-0A45-F78D-1502B1F74A37}" v="576" dt="2020-04-22T20:24:52.775"/>
    <p1510:client id="{A947F1F7-5E29-DAB3-2A0C-06B40D5B6E09}" v="1332" dt="2020-04-22T21:58:18.9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32965" y="1032716"/>
            <a:ext cx="9144000" cy="2840037"/>
          </a:xfrm>
        </p:spPr>
        <p:txBody>
          <a:bodyPr>
            <a:normAutofit/>
          </a:bodyPr>
          <a:lstStyle/>
          <a:p>
            <a:r>
              <a:rPr lang="en-US" sz="5800">
                <a:latin typeface="Georgia"/>
                <a:ea typeface="+mj-lt"/>
                <a:cs typeface="+mj-lt"/>
              </a:rPr>
              <a:t>MIT and Harvard </a:t>
            </a:r>
            <a:r>
              <a:rPr lang="en-US" sz="5800">
                <a:latin typeface="Georgia"/>
                <a:cs typeface="Calibri Light"/>
              </a:rPr>
              <a:t>Online Courses Analysis </a:t>
            </a:r>
          </a:p>
        </p:txBody>
      </p:sp>
      <p:sp>
        <p:nvSpPr>
          <p:cNvPr id="3" name="Subtitle 2"/>
          <p:cNvSpPr>
            <a:spLocks noGrp="1"/>
          </p:cNvSpPr>
          <p:nvPr>
            <p:ph type="subTitle" idx="1"/>
          </p:nvPr>
        </p:nvSpPr>
        <p:spPr>
          <a:xfrm>
            <a:off x="1524000" y="4256436"/>
            <a:ext cx="9144000" cy="2210418"/>
          </a:xfrm>
        </p:spPr>
        <p:txBody>
          <a:bodyPr vert="horz" lIns="91440" tIns="45720" rIns="91440" bIns="45720" rtlCol="0" anchor="t">
            <a:noAutofit/>
          </a:bodyPr>
          <a:lstStyle/>
          <a:p>
            <a:r>
              <a:rPr lang="en-US" sz="2000" i="1" dirty="0">
                <a:latin typeface="Georgia"/>
                <a:cs typeface="Calibri"/>
              </a:rPr>
              <a:t>Cindy Nguyen, Luiz </a:t>
            </a:r>
            <a:r>
              <a:rPr lang="en-US" sz="2000" i="1" dirty="0">
                <a:latin typeface="Georgia"/>
                <a:ea typeface="+mn-lt"/>
                <a:cs typeface="+mn-lt"/>
              </a:rPr>
              <a:t>Gustavo F. Malpele, </a:t>
            </a:r>
            <a:r>
              <a:rPr lang="en-US" sz="2000" i="1" dirty="0">
                <a:latin typeface="Georgia"/>
                <a:cs typeface="Calibri"/>
              </a:rPr>
              <a:t>and Miguel Amaral</a:t>
            </a:r>
          </a:p>
          <a:p>
            <a:endParaRPr lang="en-US" sz="2000" dirty="0">
              <a:latin typeface="Georgia"/>
              <a:cs typeface="Calibri"/>
            </a:endParaRPr>
          </a:p>
          <a:p>
            <a:endParaRPr lang="en-US" sz="2000" dirty="0">
              <a:latin typeface="Georgia"/>
              <a:cs typeface="Calibri"/>
            </a:endParaRPr>
          </a:p>
          <a:p>
            <a:pPr>
              <a:lnSpc>
                <a:spcPct val="100000"/>
              </a:lnSpc>
              <a:spcBef>
                <a:spcPts val="200"/>
              </a:spcBef>
            </a:pPr>
            <a:endParaRPr lang="en-US" sz="1800" dirty="0">
              <a:latin typeface="Georgia"/>
              <a:cs typeface="Calibri"/>
            </a:endParaRPr>
          </a:p>
          <a:p>
            <a:pPr>
              <a:lnSpc>
                <a:spcPct val="100000"/>
              </a:lnSpc>
              <a:spcBef>
                <a:spcPts val="200"/>
              </a:spcBef>
            </a:pPr>
            <a:r>
              <a:rPr lang="en-US" sz="1800" dirty="0">
                <a:latin typeface="Georgia"/>
                <a:cs typeface="Calibri"/>
              </a:rPr>
              <a:t>Introduction to Data Science – Final Project</a:t>
            </a:r>
          </a:p>
          <a:p>
            <a:pPr>
              <a:lnSpc>
                <a:spcPct val="100000"/>
              </a:lnSpc>
              <a:spcBef>
                <a:spcPts val="200"/>
              </a:spcBef>
            </a:pPr>
            <a:r>
              <a:rPr lang="en-US" sz="1800" dirty="0">
                <a:latin typeface="Georgia"/>
                <a:cs typeface="Calibri"/>
              </a:rPr>
              <a:t>Florida Polytechnic University</a:t>
            </a:r>
          </a:p>
        </p:txBody>
      </p:sp>
      <p:cxnSp>
        <p:nvCxnSpPr>
          <p:cNvPr id="15" name="Straight Connector 14">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C76FB0-7A57-4CBF-A0B2-920024249975}"/>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Georgia"/>
              </a:rPr>
              <a:t>Linear Models</a:t>
            </a:r>
          </a:p>
        </p:txBody>
      </p:sp>
      <p:sp>
        <p:nvSpPr>
          <p:cNvPr id="3" name="TextBox 2">
            <a:extLst>
              <a:ext uri="{FF2B5EF4-FFF2-40B4-BE49-F238E27FC236}">
                <a16:creationId xmlns:a16="http://schemas.microsoft.com/office/drawing/2014/main" id="{D37675A5-8B17-486B-84E7-66BDC57189B6}"/>
              </a:ext>
            </a:extLst>
          </p:cNvPr>
          <p:cNvSpPr txBox="1"/>
          <p:nvPr/>
        </p:nvSpPr>
        <p:spPr>
          <a:xfrm>
            <a:off x="277123" y="2638043"/>
            <a:ext cx="4100851" cy="341562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85750">
              <a:lnSpc>
                <a:spcPct val="90000"/>
              </a:lnSpc>
              <a:spcAft>
                <a:spcPts val="600"/>
              </a:spcAft>
              <a:buFont typeface="Arial"/>
              <a:buChar char="•"/>
            </a:pPr>
            <a:r>
              <a:rPr lang="en-US" sz="1600" dirty="0">
                <a:latin typeface="Georgia"/>
              </a:rPr>
              <a:t>BIC, Mallows' CP, and the Adjusted-R^2 from the best subset selection method were the used criteria for variables selection. </a:t>
            </a:r>
          </a:p>
          <a:p>
            <a:pPr marL="285750" indent="-285750">
              <a:lnSpc>
                <a:spcPct val="90000"/>
              </a:lnSpc>
              <a:spcAft>
                <a:spcPts val="600"/>
              </a:spcAft>
              <a:buFont typeface="Arial"/>
              <a:buChar char="•"/>
            </a:pPr>
            <a:r>
              <a:rPr lang="en-US" sz="1600" dirty="0">
                <a:latin typeface="Georgia"/>
              </a:rPr>
              <a:t>The select model will account for 4 or 5 predictors, more than this will result in overfitting and these variables will be: </a:t>
            </a:r>
            <a:r>
              <a:rPr lang="en-US" sz="1600" dirty="0" err="1">
                <a:latin typeface="Georgia"/>
              </a:rPr>
              <a:t>instution</a:t>
            </a:r>
            <a:r>
              <a:rPr lang="en-US" sz="1600" dirty="0">
                <a:latin typeface="Georgia"/>
              </a:rPr>
              <a:t>, </a:t>
            </a:r>
            <a:r>
              <a:rPr lang="en-US" sz="1600" dirty="0" err="1">
                <a:latin typeface="Georgia"/>
              </a:rPr>
              <a:t>subject_cs</a:t>
            </a:r>
            <a:r>
              <a:rPr lang="en-US" sz="1600" dirty="0">
                <a:latin typeface="Georgia"/>
              </a:rPr>
              <a:t>, </a:t>
            </a:r>
            <a:r>
              <a:rPr lang="en-US" sz="1600" dirty="0" err="1">
                <a:latin typeface="Georgia"/>
              </a:rPr>
              <a:t>hours_certification_median</a:t>
            </a:r>
            <a:r>
              <a:rPr lang="en-US" sz="1600" dirty="0">
                <a:latin typeface="Georgia"/>
              </a:rPr>
              <a:t>, </a:t>
            </a:r>
            <a:r>
              <a:rPr lang="en-US" sz="1600" dirty="0" err="1">
                <a:latin typeface="Georgia"/>
              </a:rPr>
              <a:t>subject_stem</a:t>
            </a:r>
            <a:r>
              <a:rPr lang="en-US" sz="1600" dirty="0">
                <a:latin typeface="Georgia"/>
              </a:rPr>
              <a:t>, and </a:t>
            </a:r>
            <a:r>
              <a:rPr lang="en-US" sz="1600" dirty="0" err="1">
                <a:latin typeface="Georgia"/>
              </a:rPr>
              <a:t>grade_above_zero</a:t>
            </a:r>
            <a:r>
              <a:rPr lang="en-US" sz="1600" dirty="0">
                <a:latin typeface="Georgia"/>
              </a:rPr>
              <a:t>_. </a:t>
            </a:r>
            <a:endParaRPr lang="en-US" sz="1600" dirty="0">
              <a:cs typeface="Calibri" panose="020F0502020204030204"/>
            </a:endParaRPr>
          </a:p>
        </p:txBody>
      </p:sp>
      <p:pic>
        <p:nvPicPr>
          <p:cNvPr id="4" name="Picture 4" descr="A screenshot of a cell phone&#10;&#10;Description generated with high confidence">
            <a:extLst>
              <a:ext uri="{FF2B5EF4-FFF2-40B4-BE49-F238E27FC236}">
                <a16:creationId xmlns:a16="http://schemas.microsoft.com/office/drawing/2014/main" id="{50B4B5A7-961C-4E22-B807-35802337CC59}"/>
              </a:ext>
            </a:extLst>
          </p:cNvPr>
          <p:cNvPicPr>
            <a:picLocks noGrp="1" noChangeAspect="1"/>
          </p:cNvPicPr>
          <p:nvPr>
            <p:ph idx="1"/>
          </p:nvPr>
        </p:nvPicPr>
        <p:blipFill>
          <a:blip r:embed="rId2"/>
          <a:stretch>
            <a:fillRect/>
          </a:stretch>
        </p:blipFill>
        <p:spPr>
          <a:xfrm>
            <a:off x="5297763" y="1410828"/>
            <a:ext cx="6250769" cy="3875477"/>
          </a:xfrm>
          <a:prstGeom prst="rect">
            <a:avLst/>
          </a:prstGeom>
        </p:spPr>
      </p:pic>
    </p:spTree>
    <p:extLst>
      <p:ext uri="{BB962C8B-B14F-4D97-AF65-F5344CB8AC3E}">
        <p14:creationId xmlns:p14="http://schemas.microsoft.com/office/powerpoint/2010/main" val="28552379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F5E34F-CB83-4B91-8EBA-E9278701709C}"/>
              </a:ext>
            </a:extLst>
          </p:cNvPr>
          <p:cNvSpPr>
            <a:spLocks noGrp="1"/>
          </p:cNvSpPr>
          <p:nvPr>
            <p:ph type="title"/>
          </p:nvPr>
        </p:nvSpPr>
        <p:spPr>
          <a:xfrm>
            <a:off x="838200" y="585216"/>
            <a:ext cx="10515600" cy="1325563"/>
          </a:xfrm>
        </p:spPr>
        <p:txBody>
          <a:bodyPr>
            <a:normAutofit/>
          </a:bodyPr>
          <a:lstStyle/>
          <a:p>
            <a:pPr algn="ctr"/>
            <a:r>
              <a:rPr lang="en-US" dirty="0">
                <a:solidFill>
                  <a:schemeClr val="bg1"/>
                </a:solidFill>
                <a:latin typeface="Georgia"/>
                <a:cs typeface="Calibri Light"/>
              </a:rPr>
              <a:t>Best Subset Selection Criteria</a:t>
            </a:r>
            <a:endParaRPr lang="en-US" dirty="0">
              <a:solidFill>
                <a:schemeClr val="bg1"/>
              </a:solidFill>
              <a:latin typeface="Georgia"/>
            </a:endParaRPr>
          </a:p>
        </p:txBody>
      </p:sp>
      <p:pic>
        <p:nvPicPr>
          <p:cNvPr id="4" name="Picture 4" descr="A close up of a map&#10;&#10;Description generated with high confidence">
            <a:extLst>
              <a:ext uri="{FF2B5EF4-FFF2-40B4-BE49-F238E27FC236}">
                <a16:creationId xmlns:a16="http://schemas.microsoft.com/office/drawing/2014/main" id="{B6C0A52F-82CC-4DA3-88AC-A870CEDC9770}"/>
              </a:ext>
            </a:extLst>
          </p:cNvPr>
          <p:cNvPicPr>
            <a:picLocks noChangeAspect="1"/>
          </p:cNvPicPr>
          <p:nvPr/>
        </p:nvPicPr>
        <p:blipFill rotWithShape="1">
          <a:blip r:embed="rId2"/>
          <a:srcRect l="2011" t="4630" r="1580" b="10185"/>
          <a:stretch/>
        </p:blipFill>
        <p:spPr>
          <a:xfrm>
            <a:off x="2033554" y="2149224"/>
            <a:ext cx="7618039" cy="4171421"/>
          </a:xfrm>
          <a:prstGeom prst="rect">
            <a:avLst/>
          </a:prstGeom>
        </p:spPr>
      </p:pic>
    </p:spTree>
    <p:extLst>
      <p:ext uri="{BB962C8B-B14F-4D97-AF65-F5344CB8AC3E}">
        <p14:creationId xmlns:p14="http://schemas.microsoft.com/office/powerpoint/2010/main" val="173710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7CA775-E64F-4EC2-BBF0-CEDC0899D667}"/>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600">
                <a:latin typeface="Georgia"/>
              </a:rPr>
              <a:t>Forecast vs Actuals – Simple Linear Regression (Test Data)</a:t>
            </a:r>
            <a:endParaRPr lang="en-US" sz="2600">
              <a:cs typeface="Calibri Light" panose="020F0302020204030204"/>
            </a:endParaRPr>
          </a:p>
        </p:txBody>
      </p:sp>
      <p:sp>
        <p:nvSpPr>
          <p:cNvPr id="3" name="Content Placeholder 2">
            <a:extLst>
              <a:ext uri="{FF2B5EF4-FFF2-40B4-BE49-F238E27FC236}">
                <a16:creationId xmlns:a16="http://schemas.microsoft.com/office/drawing/2014/main" id="{A8939553-5E02-4159-B17A-A6D406BB6484}"/>
              </a:ext>
            </a:extLst>
          </p:cNvPr>
          <p:cNvSpPr>
            <a:spLocks noGrp="1"/>
          </p:cNvSpPr>
          <p:nvPr>
            <p:ph idx="1"/>
          </p:nvPr>
        </p:nvSpPr>
        <p:spPr>
          <a:xfrm>
            <a:off x="97236" y="2853844"/>
            <a:ext cx="4456437" cy="2634045"/>
          </a:xfrm>
        </p:spPr>
        <p:txBody>
          <a:bodyPr vert="horz" lIns="91440" tIns="45720" rIns="91440" bIns="45720" rtlCol="0" anchor="t">
            <a:normAutofit/>
          </a:bodyPr>
          <a:lstStyle/>
          <a:p>
            <a:r>
              <a:rPr lang="en-US" sz="1600" dirty="0">
                <a:latin typeface="Georgia"/>
                <a:ea typeface="+mn-lt"/>
                <a:cs typeface="+mn-lt"/>
              </a:rPr>
              <a:t>Most of the points are concentrated around the line and that the actual value are not as different when compared to the forecast. </a:t>
            </a:r>
          </a:p>
          <a:p>
            <a:r>
              <a:rPr lang="en-US" sz="1600" dirty="0">
                <a:latin typeface="Georgia"/>
                <a:ea typeface="+mn-lt"/>
                <a:cs typeface="+mn-lt"/>
              </a:rPr>
              <a:t>The line closely matches (</a:t>
            </a:r>
            <a:r>
              <a:rPr lang="en-US" sz="1600" dirty="0" err="1">
                <a:latin typeface="Georgia"/>
                <a:ea typeface="+mn-lt"/>
                <a:cs typeface="+mn-lt"/>
              </a:rPr>
              <a:t>x,y</a:t>
            </a:r>
            <a:r>
              <a:rPr lang="en-US" sz="1600" dirty="0">
                <a:latin typeface="Georgia"/>
                <a:ea typeface="+mn-lt"/>
                <a:cs typeface="+mn-lt"/>
              </a:rPr>
              <a:t>) pairs such as (10,10) and (20,20), which indicates that this model is relevant for prediction.</a:t>
            </a:r>
          </a:p>
          <a:p>
            <a:r>
              <a:rPr lang="en-US" sz="1600" dirty="0">
                <a:latin typeface="Georgia"/>
                <a:ea typeface="+mn-lt"/>
                <a:cs typeface="+mn-lt"/>
              </a:rPr>
              <a:t>Harvard: +26% completion</a:t>
            </a:r>
          </a:p>
          <a:p>
            <a:r>
              <a:rPr lang="en-US" sz="1600" dirty="0">
                <a:latin typeface="Georgia"/>
                <a:ea typeface="+mn-lt"/>
                <a:cs typeface="+mn-lt"/>
              </a:rPr>
              <a:t>Computer Science Course: -54% completion</a:t>
            </a:r>
          </a:p>
          <a:p>
            <a:r>
              <a:rPr lang="en-US" sz="1600" dirty="0">
                <a:latin typeface="Georgia"/>
                <a:ea typeface="+mn-lt"/>
                <a:cs typeface="+mn-lt"/>
              </a:rPr>
              <a:t>STEM Related Course: -31% completion</a:t>
            </a:r>
          </a:p>
          <a:p>
            <a:pPr marL="0" indent="0">
              <a:buNone/>
            </a:pPr>
            <a:endParaRPr lang="en-US" sz="1600" dirty="0">
              <a:latin typeface="Georgia"/>
              <a:ea typeface="+mn-lt"/>
              <a:cs typeface="+mn-lt"/>
            </a:endParaRPr>
          </a:p>
        </p:txBody>
      </p:sp>
      <p:pic>
        <p:nvPicPr>
          <p:cNvPr id="5" name="Picture 4">
            <a:extLst>
              <a:ext uri="{FF2B5EF4-FFF2-40B4-BE49-F238E27FC236}">
                <a16:creationId xmlns:a16="http://schemas.microsoft.com/office/drawing/2014/main" id="{4583570A-AFAE-4572-A5C0-C9E6B9012BFA}"/>
              </a:ext>
            </a:extLst>
          </p:cNvPr>
          <p:cNvPicPr>
            <a:picLocks noChangeAspect="1"/>
          </p:cNvPicPr>
          <p:nvPr/>
        </p:nvPicPr>
        <p:blipFill>
          <a:blip r:embed="rId2"/>
          <a:stretch>
            <a:fillRect/>
          </a:stretch>
        </p:blipFill>
        <p:spPr>
          <a:xfrm>
            <a:off x="5067299" y="2091014"/>
            <a:ext cx="6696075" cy="4143097"/>
          </a:xfrm>
          <a:prstGeom prst="rect">
            <a:avLst/>
          </a:prstGeom>
        </p:spPr>
      </p:pic>
      <p:sp>
        <p:nvSpPr>
          <p:cNvPr id="6" name="Content Placeholder 2">
            <a:extLst>
              <a:ext uri="{FF2B5EF4-FFF2-40B4-BE49-F238E27FC236}">
                <a16:creationId xmlns:a16="http://schemas.microsoft.com/office/drawing/2014/main" id="{04ED89FA-E909-49C8-A9F8-FEFF989C8048}"/>
              </a:ext>
            </a:extLst>
          </p:cNvPr>
          <p:cNvSpPr txBox="1">
            <a:spLocks/>
          </p:cNvSpPr>
          <p:nvPr/>
        </p:nvSpPr>
        <p:spPr>
          <a:xfrm>
            <a:off x="4862512" y="623392"/>
            <a:ext cx="7805737" cy="242887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1600" b="1" dirty="0">
                <a:solidFill>
                  <a:schemeClr val="bg1"/>
                </a:solidFill>
                <a:latin typeface="Georgia"/>
              </a:rPr>
              <a:t>Ordinary Least Squares Regression Equation:</a:t>
            </a:r>
          </a:p>
          <a:p>
            <a:pPr marL="0" indent="0">
              <a:buNone/>
            </a:pPr>
            <a:r>
              <a:rPr lang="en-US" sz="1400" dirty="0" err="1">
                <a:solidFill>
                  <a:schemeClr val="bg1"/>
                </a:solidFill>
                <a:latin typeface="Georgia"/>
              </a:rPr>
              <a:t>ln_completed_ratio</a:t>
            </a:r>
            <a:r>
              <a:rPr lang="en-US" sz="1400" dirty="0">
                <a:solidFill>
                  <a:schemeClr val="bg1"/>
                </a:solidFill>
                <a:latin typeface="Georgia"/>
              </a:rPr>
              <a:t> = 1.71 + 0.26*</a:t>
            </a:r>
            <a:r>
              <a:rPr lang="en-US" sz="1400" dirty="0" err="1">
                <a:solidFill>
                  <a:schemeClr val="bg1"/>
                </a:solidFill>
                <a:latin typeface="Georgia"/>
              </a:rPr>
              <a:t>institutionMITx</a:t>
            </a:r>
            <a:r>
              <a:rPr lang="en-US" sz="1400" dirty="0">
                <a:solidFill>
                  <a:schemeClr val="bg1"/>
                </a:solidFill>
                <a:latin typeface="Georgia"/>
              </a:rPr>
              <a:t> -0.54*subject_cs-0.31*suject_stem-0.25*</a:t>
            </a:r>
            <a:r>
              <a:rPr lang="en-US" sz="1400" dirty="0" err="1">
                <a:solidFill>
                  <a:schemeClr val="bg1"/>
                </a:solidFill>
                <a:latin typeface="Georgia"/>
              </a:rPr>
              <a:t>ln_hours_certification_median</a:t>
            </a:r>
            <a:r>
              <a:rPr lang="en-US" sz="1400" dirty="0">
                <a:solidFill>
                  <a:schemeClr val="bg1"/>
                </a:solidFill>
                <a:latin typeface="Georgia"/>
              </a:rPr>
              <a:t> + 0.049*</a:t>
            </a:r>
            <a:r>
              <a:rPr lang="en-US" sz="1400" dirty="0" err="1">
                <a:solidFill>
                  <a:schemeClr val="bg1"/>
                </a:solidFill>
                <a:latin typeface="Georgia"/>
              </a:rPr>
              <a:t>grade_above_zero</a:t>
            </a:r>
            <a:endParaRPr lang="en-US" sz="1400" dirty="0">
              <a:solidFill>
                <a:schemeClr val="bg1"/>
              </a:solidFill>
              <a:latin typeface="Georgia"/>
            </a:endParaRPr>
          </a:p>
        </p:txBody>
      </p:sp>
    </p:spTree>
    <p:extLst>
      <p:ext uri="{BB962C8B-B14F-4D97-AF65-F5344CB8AC3E}">
        <p14:creationId xmlns:p14="http://schemas.microsoft.com/office/powerpoint/2010/main" val="3446877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4F290D-A3A6-45B4-8B44-C65350410123}"/>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dirty="0">
                <a:solidFill>
                  <a:schemeClr val="tx1"/>
                </a:solidFill>
                <a:latin typeface="Georgia"/>
              </a:rPr>
              <a:t>Forecast vs Actuals – LASSO (Test Data)</a:t>
            </a:r>
          </a:p>
        </p:txBody>
      </p:sp>
      <p:sp>
        <p:nvSpPr>
          <p:cNvPr id="3" name="TextBox 2">
            <a:extLst>
              <a:ext uri="{FF2B5EF4-FFF2-40B4-BE49-F238E27FC236}">
                <a16:creationId xmlns:a16="http://schemas.microsoft.com/office/drawing/2014/main" id="{7B29F1EF-828B-408F-9670-510CA98E823B}"/>
              </a:ext>
            </a:extLst>
          </p:cNvPr>
          <p:cNvSpPr txBox="1"/>
          <p:nvPr/>
        </p:nvSpPr>
        <p:spPr>
          <a:xfrm>
            <a:off x="262469" y="2638043"/>
            <a:ext cx="4125972" cy="341562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85750">
              <a:buFont typeface="Arial"/>
              <a:buChar char="•"/>
            </a:pPr>
            <a:r>
              <a:rPr lang="en-US" sz="1600" dirty="0">
                <a:latin typeface="Georgia"/>
                <a:ea typeface="+mn-lt"/>
                <a:cs typeface="+mn-lt"/>
              </a:rPr>
              <a:t>When the </a:t>
            </a:r>
            <a:r>
              <a:rPr lang="en-US" sz="1600" i="1" dirty="0">
                <a:latin typeface="Georgia"/>
                <a:ea typeface="+mn-lt"/>
                <a:cs typeface="+mn-lt"/>
              </a:rPr>
              <a:t>LASSO</a:t>
            </a:r>
            <a:r>
              <a:rPr lang="en-US" sz="1600" dirty="0">
                <a:latin typeface="Georgia"/>
                <a:ea typeface="+mn-lt"/>
                <a:cs typeface="+mn-lt"/>
              </a:rPr>
              <a:t> penalization was applied to the parameter, the obtained RMSE was 0.6207. There was a small increase in bias, but the gain o explanatory power was more significant.</a:t>
            </a:r>
            <a:endParaRPr lang="en-US" sz="1600" dirty="0">
              <a:latin typeface="Georgia"/>
            </a:endParaRPr>
          </a:p>
        </p:txBody>
      </p:sp>
      <p:pic>
        <p:nvPicPr>
          <p:cNvPr id="7" name="Picture 6">
            <a:extLst>
              <a:ext uri="{FF2B5EF4-FFF2-40B4-BE49-F238E27FC236}">
                <a16:creationId xmlns:a16="http://schemas.microsoft.com/office/drawing/2014/main" id="{7CA43C30-1F41-468D-A834-C6D86BF2E629}"/>
              </a:ext>
            </a:extLst>
          </p:cNvPr>
          <p:cNvPicPr>
            <a:picLocks noChangeAspect="1"/>
          </p:cNvPicPr>
          <p:nvPr/>
        </p:nvPicPr>
        <p:blipFill>
          <a:blip r:embed="rId2"/>
          <a:stretch>
            <a:fillRect/>
          </a:stretch>
        </p:blipFill>
        <p:spPr>
          <a:xfrm>
            <a:off x="5031909" y="1466688"/>
            <a:ext cx="6763866" cy="4167349"/>
          </a:xfrm>
          <a:prstGeom prst="rect">
            <a:avLst/>
          </a:prstGeom>
        </p:spPr>
      </p:pic>
      <p:sp>
        <p:nvSpPr>
          <p:cNvPr id="6" name="TextBox 5">
            <a:extLst>
              <a:ext uri="{FF2B5EF4-FFF2-40B4-BE49-F238E27FC236}">
                <a16:creationId xmlns:a16="http://schemas.microsoft.com/office/drawing/2014/main" id="{F4C349EB-0294-454F-B548-DF002FBFA0D5}"/>
              </a:ext>
            </a:extLst>
          </p:cNvPr>
          <p:cNvSpPr txBox="1"/>
          <p:nvPr/>
        </p:nvSpPr>
        <p:spPr>
          <a:xfrm>
            <a:off x="5519737" y="299543"/>
            <a:ext cx="6166907" cy="341562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r>
              <a:rPr lang="en-US" sz="1600" b="1" dirty="0">
                <a:solidFill>
                  <a:schemeClr val="bg1"/>
                </a:solidFill>
                <a:latin typeface="Georgia" panose="02040502050405020303" pitchFamily="18" charset="0"/>
                <a:ea typeface="+mn-lt"/>
                <a:cs typeface="+mn-lt"/>
              </a:rPr>
              <a:t>LASSO:</a:t>
            </a:r>
            <a:r>
              <a:rPr lang="en-US" sz="1600" dirty="0">
                <a:solidFill>
                  <a:schemeClr val="bg1"/>
                </a:solidFill>
                <a:latin typeface="Georgia" panose="02040502050405020303" pitchFamily="18" charset="0"/>
                <a:ea typeface="+mn-lt"/>
                <a:cs typeface="+mn-lt"/>
              </a:rPr>
              <a:t> </a:t>
            </a:r>
            <a:r>
              <a:rPr lang="en-US" dirty="0">
                <a:solidFill>
                  <a:schemeClr val="bg1"/>
                </a:solidFill>
                <a:latin typeface="Georgia" panose="02040502050405020303" pitchFamily="18" charset="0"/>
              </a:rPr>
              <a:t>Least Absolute Shrinkage and Selection Operator</a:t>
            </a:r>
          </a:p>
          <a:p>
            <a:endParaRPr lang="en-US" sz="16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34196815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A924D1-B655-40E4-8BB0-52C611C9BB09}"/>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latin typeface="Georgia"/>
                <a:cs typeface="Calibri Light"/>
              </a:rPr>
              <a:t>Forecast vs Actuals – Ridge (Train Data)</a:t>
            </a:r>
          </a:p>
        </p:txBody>
      </p:sp>
      <p:sp>
        <p:nvSpPr>
          <p:cNvPr id="3" name="Content Placeholder 2">
            <a:extLst>
              <a:ext uri="{FF2B5EF4-FFF2-40B4-BE49-F238E27FC236}">
                <a16:creationId xmlns:a16="http://schemas.microsoft.com/office/drawing/2014/main" id="{7801A965-81A5-4860-A474-ED1156A5EE6D}"/>
              </a:ext>
            </a:extLst>
          </p:cNvPr>
          <p:cNvSpPr>
            <a:spLocks noGrp="1"/>
          </p:cNvSpPr>
          <p:nvPr>
            <p:ph idx="1"/>
          </p:nvPr>
        </p:nvSpPr>
        <p:spPr>
          <a:xfrm>
            <a:off x="335738" y="2638043"/>
            <a:ext cx="3978387" cy="3415623"/>
          </a:xfrm>
        </p:spPr>
        <p:txBody>
          <a:bodyPr vert="horz" lIns="91440" tIns="45720" rIns="91440" bIns="45720" rtlCol="0" anchor="t">
            <a:normAutofit/>
          </a:bodyPr>
          <a:lstStyle/>
          <a:p>
            <a:r>
              <a:rPr lang="en-US" sz="1600">
                <a:latin typeface="Georgia"/>
                <a:ea typeface="+mn-lt"/>
                <a:cs typeface="+mn-lt"/>
              </a:rPr>
              <a:t>There not a visible difference when compared to the result obtained by the LASSO model.</a:t>
            </a:r>
            <a:endParaRPr lang="en-US" sz="1600">
              <a:latin typeface="Georgia"/>
              <a:cs typeface="Calibri" panose="020F0502020204030204"/>
            </a:endParaRPr>
          </a:p>
        </p:txBody>
      </p:sp>
      <p:pic>
        <p:nvPicPr>
          <p:cNvPr id="6" name="Picture 4" descr="A picture containing photo, table, different, various&#10;&#10;Description generated with very high confidence">
            <a:extLst>
              <a:ext uri="{FF2B5EF4-FFF2-40B4-BE49-F238E27FC236}">
                <a16:creationId xmlns:a16="http://schemas.microsoft.com/office/drawing/2014/main" id="{1B6FA819-C49C-47C0-8BA9-69E7EAB99A76}"/>
              </a:ext>
            </a:extLst>
          </p:cNvPr>
          <p:cNvPicPr>
            <a:picLocks noChangeAspect="1"/>
          </p:cNvPicPr>
          <p:nvPr/>
        </p:nvPicPr>
        <p:blipFill>
          <a:blip r:embed="rId2"/>
          <a:stretch>
            <a:fillRect/>
          </a:stretch>
        </p:blipFill>
        <p:spPr>
          <a:xfrm>
            <a:off x="5241263" y="1095375"/>
            <a:ext cx="6845612" cy="4210050"/>
          </a:xfrm>
          <a:prstGeom prst="rect">
            <a:avLst/>
          </a:prstGeom>
        </p:spPr>
      </p:pic>
    </p:spTree>
    <p:extLst>
      <p:ext uri="{BB962C8B-B14F-4D97-AF65-F5344CB8AC3E}">
        <p14:creationId xmlns:p14="http://schemas.microsoft.com/office/powerpoint/2010/main" val="31953641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5BC6DF-7F97-4AA0-9602-3BB2A1368C00}"/>
              </a:ext>
            </a:extLst>
          </p:cNvPr>
          <p:cNvSpPr>
            <a:spLocks noGrp="1"/>
          </p:cNvSpPr>
          <p:nvPr>
            <p:ph type="title"/>
          </p:nvPr>
        </p:nvSpPr>
        <p:spPr>
          <a:xfrm>
            <a:off x="838200" y="963877"/>
            <a:ext cx="3494362" cy="4930246"/>
          </a:xfrm>
        </p:spPr>
        <p:txBody>
          <a:bodyPr>
            <a:normAutofit/>
          </a:bodyPr>
          <a:lstStyle/>
          <a:p>
            <a:pPr algn="r"/>
            <a:r>
              <a:rPr lang="en-US">
                <a:latin typeface="Georgia"/>
                <a:cs typeface="Calibri Light"/>
              </a:rPr>
              <a:t>Conclusion</a:t>
            </a:r>
            <a:endParaRPr lang="en-US">
              <a:latin typeface="Georgia"/>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3623E3-811C-4EFB-A3B0-2046FF4DED64}"/>
              </a:ext>
            </a:extLst>
          </p:cNvPr>
          <p:cNvSpPr>
            <a:spLocks noGrp="1"/>
          </p:cNvSpPr>
          <p:nvPr>
            <p:ph idx="1"/>
          </p:nvPr>
        </p:nvSpPr>
        <p:spPr>
          <a:xfrm>
            <a:off x="4976031" y="963877"/>
            <a:ext cx="6377769" cy="4930246"/>
          </a:xfrm>
        </p:spPr>
        <p:txBody>
          <a:bodyPr vert="horz" lIns="91440" tIns="45720" rIns="91440" bIns="45720" rtlCol="0" anchor="ctr">
            <a:normAutofit/>
          </a:bodyPr>
          <a:lstStyle/>
          <a:p>
            <a:pPr marL="0" indent="0">
              <a:buNone/>
            </a:pPr>
            <a:endParaRPr lang="en-US" sz="2000" dirty="0">
              <a:latin typeface="Georgia"/>
              <a:ea typeface="+mn-lt"/>
              <a:cs typeface="+mn-lt"/>
            </a:endParaRPr>
          </a:p>
          <a:p>
            <a:r>
              <a:rPr lang="en-US" sz="2000" dirty="0">
                <a:latin typeface="Georgia"/>
                <a:ea typeface="+mn-lt"/>
                <a:cs typeface="+mn-lt"/>
              </a:rPr>
              <a:t>There is a trend of lower completion rate related to MIT, when compared to Harvard; </a:t>
            </a:r>
          </a:p>
          <a:p>
            <a:r>
              <a:rPr lang="en-US" sz="2000" dirty="0">
                <a:latin typeface="Georgia"/>
                <a:ea typeface="+mn-lt"/>
                <a:cs typeface="+mn-lt"/>
              </a:rPr>
              <a:t>A substantial difference on completion rate between computer science, STEM related subjects, and humanities related subjects: </a:t>
            </a:r>
            <a:endParaRPr lang="en-US" dirty="0">
              <a:latin typeface="Calibri" panose="020F0502020204030204"/>
              <a:ea typeface="+mn-lt"/>
              <a:cs typeface="+mn-lt"/>
            </a:endParaRPr>
          </a:p>
          <a:p>
            <a:r>
              <a:rPr lang="en-US" sz="2000" dirty="0">
                <a:latin typeface="Georgia"/>
                <a:ea typeface="+mn-lt"/>
                <a:cs typeface="+mn-lt"/>
              </a:rPr>
              <a:t>STEM and computer science have on average lower completion rates; </a:t>
            </a:r>
            <a:endParaRPr lang="en-US" dirty="0">
              <a:cs typeface="Calibri"/>
            </a:endParaRPr>
          </a:p>
          <a:p>
            <a:r>
              <a:rPr lang="en-US" sz="2000" dirty="0">
                <a:latin typeface="Georgia"/>
                <a:ea typeface="+mn-lt"/>
                <a:cs typeface="+mn-lt"/>
              </a:rPr>
              <a:t>Longer courses have a substantial lower completion rate;</a:t>
            </a:r>
          </a:p>
          <a:p>
            <a:r>
              <a:rPr lang="en-US" sz="2000" dirty="0">
                <a:latin typeface="Georgia"/>
                <a:ea typeface="+mn-lt"/>
                <a:cs typeface="+mn-lt"/>
              </a:rPr>
              <a:t>Courses with high incidence of zeros tend to have lower completion rates.</a:t>
            </a:r>
            <a:endParaRPr lang="en-US" sz="2000" dirty="0">
              <a:latin typeface="Georgia"/>
              <a:cs typeface="Calibri"/>
            </a:endParaRPr>
          </a:p>
        </p:txBody>
      </p:sp>
    </p:spTree>
    <p:extLst>
      <p:ext uri="{BB962C8B-B14F-4D97-AF65-F5344CB8AC3E}">
        <p14:creationId xmlns:p14="http://schemas.microsoft.com/office/powerpoint/2010/main" val="15712587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5BC6DF-7F97-4AA0-9602-3BB2A1368C00}"/>
              </a:ext>
            </a:extLst>
          </p:cNvPr>
          <p:cNvSpPr>
            <a:spLocks noGrp="1"/>
          </p:cNvSpPr>
          <p:nvPr>
            <p:ph type="title"/>
          </p:nvPr>
        </p:nvSpPr>
        <p:spPr>
          <a:xfrm>
            <a:off x="463062" y="1462107"/>
            <a:ext cx="4103962" cy="4432016"/>
          </a:xfrm>
        </p:spPr>
        <p:txBody>
          <a:bodyPr>
            <a:normAutofit/>
          </a:bodyPr>
          <a:lstStyle/>
          <a:p>
            <a:r>
              <a:rPr lang="en-US" sz="3600">
                <a:latin typeface="Georgia"/>
                <a:ea typeface="+mj-lt"/>
                <a:cs typeface="+mj-lt"/>
              </a:rPr>
              <a:t>Recommendations</a:t>
            </a:r>
          </a:p>
          <a:p>
            <a:pPr algn="r"/>
            <a:endParaRPr lang="en-US">
              <a:ea typeface="+mj-lt"/>
              <a:cs typeface="+mj-lt"/>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3623E3-811C-4EFB-A3B0-2046FF4DED64}"/>
              </a:ext>
            </a:extLst>
          </p:cNvPr>
          <p:cNvSpPr>
            <a:spLocks noGrp="1"/>
          </p:cNvSpPr>
          <p:nvPr>
            <p:ph idx="1"/>
          </p:nvPr>
        </p:nvSpPr>
        <p:spPr>
          <a:xfrm>
            <a:off x="4976031" y="1520723"/>
            <a:ext cx="6377769" cy="4930246"/>
          </a:xfrm>
        </p:spPr>
        <p:txBody>
          <a:bodyPr vert="horz" lIns="91440" tIns="45720" rIns="91440" bIns="45720" rtlCol="0" anchor="ctr">
            <a:normAutofit/>
          </a:bodyPr>
          <a:lstStyle/>
          <a:p>
            <a:r>
              <a:rPr lang="en-US" sz="2000" dirty="0">
                <a:latin typeface="Georgia"/>
                <a:ea typeface="+mn-lt"/>
                <a:cs typeface="+mn-lt"/>
              </a:rPr>
              <a:t>For the creation of new online courses, especially for those on the STEM and computer science field, these need to have tools that will help the student to engage with the material on the beginning stages of the course.</a:t>
            </a:r>
            <a:endParaRPr lang="en-US" sz="2000" dirty="0">
              <a:solidFill>
                <a:srgbClr val="000000"/>
              </a:solidFill>
              <a:latin typeface="Georgia"/>
              <a:ea typeface="+mn-lt"/>
              <a:cs typeface="+mn-lt"/>
            </a:endParaRPr>
          </a:p>
          <a:p>
            <a:r>
              <a:rPr lang="en-US" sz="2000" dirty="0">
                <a:latin typeface="Georgia"/>
                <a:ea typeface="+mn-lt"/>
                <a:cs typeface="+mn-lt"/>
              </a:rPr>
              <a:t>It is highly recommendable avoiding a robust course work. </a:t>
            </a:r>
            <a:endParaRPr lang="en-US" sz="2000" dirty="0">
              <a:solidFill>
                <a:srgbClr val="000000"/>
              </a:solidFill>
              <a:latin typeface="Georgia"/>
              <a:ea typeface="+mn-lt"/>
              <a:cs typeface="+mn-lt"/>
            </a:endParaRPr>
          </a:p>
          <a:p>
            <a:r>
              <a:rPr lang="en-US" sz="2000" dirty="0">
                <a:latin typeface="Georgia"/>
                <a:ea typeface="+mn-lt"/>
                <a:cs typeface="+mn-lt"/>
              </a:rPr>
              <a:t>The predictive model that was created for evaluating percentage of people that will complete a course is an Ordinary Least Squares with the LASSO penalization and it demonstrated to be effective as noted on the Actual versus Forecast plot.</a:t>
            </a:r>
            <a:br>
              <a:rPr lang="en-US" sz="2000" dirty="0">
                <a:latin typeface="Georgia"/>
                <a:ea typeface="+mn-lt"/>
                <a:cs typeface="+mn-lt"/>
              </a:rPr>
            </a:br>
            <a:endParaRPr lang="en-US" sz="2000" dirty="0">
              <a:solidFill>
                <a:schemeClr val="bg1"/>
              </a:solidFill>
              <a:latin typeface="Georgia"/>
              <a:ea typeface="+mn-lt"/>
              <a:cs typeface="+mn-lt"/>
            </a:endParaRPr>
          </a:p>
          <a:p>
            <a:endParaRPr lang="en-US" sz="2000" dirty="0">
              <a:solidFill>
                <a:schemeClr val="bg1"/>
              </a:solidFill>
              <a:latin typeface="Georgia"/>
              <a:cs typeface="Calibri"/>
            </a:endParaRPr>
          </a:p>
        </p:txBody>
      </p:sp>
    </p:spTree>
    <p:extLst>
      <p:ext uri="{BB962C8B-B14F-4D97-AF65-F5344CB8AC3E}">
        <p14:creationId xmlns:p14="http://schemas.microsoft.com/office/powerpoint/2010/main" val="17606489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5191E-1088-433A-B606-C40B5650999B}"/>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latin typeface="Georgia"/>
              </a:rPr>
              <a:t>Questions?</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2096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32965" y="1032716"/>
            <a:ext cx="9144000" cy="2840037"/>
          </a:xfrm>
        </p:spPr>
        <p:txBody>
          <a:bodyPr>
            <a:normAutofit/>
          </a:bodyPr>
          <a:lstStyle/>
          <a:p>
            <a:r>
              <a:rPr lang="en-US" sz="5800">
                <a:latin typeface="Georgia"/>
                <a:ea typeface="+mj-lt"/>
                <a:cs typeface="+mj-lt"/>
              </a:rPr>
              <a:t>MIT and Harvard </a:t>
            </a:r>
            <a:r>
              <a:rPr lang="en-US" sz="5800">
                <a:latin typeface="Georgia"/>
                <a:cs typeface="Calibri Light"/>
              </a:rPr>
              <a:t>Online Courses Analysis </a:t>
            </a:r>
          </a:p>
        </p:txBody>
      </p:sp>
      <p:sp>
        <p:nvSpPr>
          <p:cNvPr id="3" name="Subtitle 2"/>
          <p:cNvSpPr>
            <a:spLocks noGrp="1"/>
          </p:cNvSpPr>
          <p:nvPr>
            <p:ph type="subTitle" idx="1"/>
          </p:nvPr>
        </p:nvSpPr>
        <p:spPr>
          <a:xfrm>
            <a:off x="1524000" y="4256436"/>
            <a:ext cx="9144000" cy="2210418"/>
          </a:xfrm>
        </p:spPr>
        <p:txBody>
          <a:bodyPr vert="horz" lIns="91440" tIns="45720" rIns="91440" bIns="45720" rtlCol="0" anchor="t">
            <a:noAutofit/>
          </a:bodyPr>
          <a:lstStyle/>
          <a:p>
            <a:r>
              <a:rPr lang="en-US" sz="2000" i="1">
                <a:latin typeface="Georgia"/>
                <a:cs typeface="Calibri"/>
              </a:rPr>
              <a:t>Cindy Nguyen, </a:t>
            </a:r>
            <a:r>
              <a:rPr lang="en-US" sz="2000" i="1">
                <a:latin typeface="Georgia"/>
                <a:ea typeface="+mn-lt"/>
                <a:cs typeface="+mn-lt"/>
              </a:rPr>
              <a:t>Gustavo </a:t>
            </a:r>
            <a:r>
              <a:rPr lang="en-US" sz="2000" i="1" err="1">
                <a:latin typeface="Georgia"/>
                <a:ea typeface="+mn-lt"/>
                <a:cs typeface="+mn-lt"/>
              </a:rPr>
              <a:t>Malpele</a:t>
            </a:r>
            <a:r>
              <a:rPr lang="en-US" sz="2000" i="1">
                <a:latin typeface="Georgia"/>
                <a:ea typeface="+mn-lt"/>
                <a:cs typeface="+mn-lt"/>
              </a:rPr>
              <a:t>, </a:t>
            </a:r>
            <a:r>
              <a:rPr lang="en-US" sz="2000" i="1">
                <a:latin typeface="Georgia"/>
                <a:cs typeface="Calibri"/>
              </a:rPr>
              <a:t>and Miguel Amaral</a:t>
            </a:r>
          </a:p>
          <a:p>
            <a:endParaRPr lang="en-US" sz="2000">
              <a:latin typeface="Georgia"/>
              <a:cs typeface="Calibri"/>
            </a:endParaRPr>
          </a:p>
          <a:p>
            <a:endParaRPr lang="en-US" sz="2000">
              <a:latin typeface="Georgia"/>
              <a:cs typeface="Calibri"/>
            </a:endParaRPr>
          </a:p>
          <a:p>
            <a:pPr>
              <a:lnSpc>
                <a:spcPct val="100000"/>
              </a:lnSpc>
              <a:spcBef>
                <a:spcPts val="200"/>
              </a:spcBef>
            </a:pPr>
            <a:endParaRPr lang="en-US" sz="1800">
              <a:latin typeface="Georgia"/>
              <a:cs typeface="Calibri"/>
            </a:endParaRPr>
          </a:p>
          <a:p>
            <a:pPr>
              <a:lnSpc>
                <a:spcPct val="100000"/>
              </a:lnSpc>
              <a:spcBef>
                <a:spcPts val="200"/>
              </a:spcBef>
            </a:pPr>
            <a:r>
              <a:rPr lang="en-US" sz="1800">
                <a:latin typeface="Georgia"/>
                <a:cs typeface="Calibri"/>
              </a:rPr>
              <a:t>Introduction to Data Science – Final Project</a:t>
            </a:r>
          </a:p>
          <a:p>
            <a:pPr>
              <a:lnSpc>
                <a:spcPct val="100000"/>
              </a:lnSpc>
              <a:spcBef>
                <a:spcPts val="200"/>
              </a:spcBef>
            </a:pPr>
            <a:r>
              <a:rPr lang="en-US" sz="1800">
                <a:latin typeface="Georgia"/>
                <a:cs typeface="Calibri"/>
              </a:rPr>
              <a:t>Florida Polytechnic University</a:t>
            </a:r>
          </a:p>
        </p:txBody>
      </p:sp>
      <p:cxnSp>
        <p:nvCxnSpPr>
          <p:cNvPr id="15" name="Straight Connector 14">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28653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F69E5C-2493-4026-BB51-E4E69F3C194E}"/>
              </a:ext>
            </a:extLst>
          </p:cNvPr>
          <p:cNvSpPr>
            <a:spLocks noGrp="1"/>
          </p:cNvSpPr>
          <p:nvPr>
            <p:ph type="title"/>
          </p:nvPr>
        </p:nvSpPr>
        <p:spPr>
          <a:xfrm>
            <a:off x="1465730" y="1129284"/>
            <a:ext cx="4114800" cy="4599432"/>
          </a:xfrm>
        </p:spPr>
        <p:txBody>
          <a:bodyPr anchor="ctr">
            <a:normAutofit/>
          </a:bodyPr>
          <a:lstStyle/>
          <a:p>
            <a:r>
              <a:rPr lang="en-US" sz="4800" dirty="0">
                <a:solidFill>
                  <a:schemeClr val="bg1"/>
                </a:solidFill>
                <a:latin typeface="Georgia"/>
                <a:cs typeface="Calibri Light"/>
              </a:rPr>
              <a:t>Introduction</a:t>
            </a:r>
            <a:endParaRPr lang="en-US" sz="4800" dirty="0">
              <a:solidFill>
                <a:schemeClr val="bg1"/>
              </a:solidFill>
              <a:latin typeface="Georgia"/>
            </a:endParaRPr>
          </a:p>
        </p:txBody>
      </p:sp>
      <p:sp>
        <p:nvSpPr>
          <p:cNvPr id="3" name="Content Placeholder 2">
            <a:extLst>
              <a:ext uri="{FF2B5EF4-FFF2-40B4-BE49-F238E27FC236}">
                <a16:creationId xmlns:a16="http://schemas.microsoft.com/office/drawing/2014/main" id="{956569C3-64C9-4A7D-B483-D72AFC936CCA}"/>
              </a:ext>
            </a:extLst>
          </p:cNvPr>
          <p:cNvSpPr>
            <a:spLocks noGrp="1"/>
          </p:cNvSpPr>
          <p:nvPr>
            <p:ph idx="1"/>
          </p:nvPr>
        </p:nvSpPr>
        <p:spPr>
          <a:xfrm>
            <a:off x="5936104" y="1131482"/>
            <a:ext cx="5417695" cy="4595037"/>
          </a:xfrm>
        </p:spPr>
        <p:txBody>
          <a:bodyPr vert="horz" lIns="91440" tIns="45720" rIns="91440" bIns="45720" rtlCol="0" anchor="ctr">
            <a:normAutofit/>
          </a:bodyPr>
          <a:lstStyle/>
          <a:p>
            <a:r>
              <a:rPr lang="en-US" sz="2000" dirty="0">
                <a:solidFill>
                  <a:schemeClr val="bg1"/>
                </a:solidFill>
                <a:latin typeface="Georgia"/>
                <a:ea typeface="+mn-lt"/>
                <a:cs typeface="+mn-lt"/>
              </a:rPr>
              <a:t>This project investigates the harvardMIT.csv dataset, which brings data regarding online courses of these two academical institutions. </a:t>
            </a:r>
            <a:endParaRPr lang="en-US" sz="2000" dirty="0">
              <a:solidFill>
                <a:schemeClr val="bg1"/>
              </a:solidFill>
              <a:latin typeface="Georgia"/>
            </a:endParaRPr>
          </a:p>
          <a:p>
            <a:endParaRPr lang="en-US" sz="2000" dirty="0">
              <a:solidFill>
                <a:schemeClr val="bg1"/>
              </a:solidFill>
              <a:latin typeface="Georgia"/>
              <a:ea typeface="+mn-lt"/>
              <a:cs typeface="+mn-lt"/>
            </a:endParaRPr>
          </a:p>
          <a:p>
            <a:r>
              <a:rPr lang="en-US" sz="2000" dirty="0">
                <a:solidFill>
                  <a:schemeClr val="bg1"/>
                </a:solidFill>
                <a:latin typeface="Georgia"/>
                <a:ea typeface="+mn-lt"/>
                <a:cs typeface="+mn-lt"/>
              </a:rPr>
              <a:t>The main objective is to examine the factors that have the most significant impact on lower completion rates and to create predictive linear models that will anticipate what will be the completion rate of courses that will further be created by Harvard and MIT. </a:t>
            </a:r>
            <a:endParaRPr lang="en-US" sz="2000" dirty="0">
              <a:solidFill>
                <a:schemeClr val="bg1"/>
              </a:solidFill>
              <a:latin typeface="Georgia"/>
              <a:cs typeface="Calibri"/>
            </a:endParaRPr>
          </a:p>
        </p:txBody>
      </p:sp>
    </p:spTree>
    <p:extLst>
      <p:ext uri="{BB962C8B-B14F-4D97-AF65-F5344CB8AC3E}">
        <p14:creationId xmlns:p14="http://schemas.microsoft.com/office/powerpoint/2010/main" val="358339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61C420-9697-467D-88AA-6D43A9D723DB}"/>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dirty="0">
                <a:latin typeface="Georgia"/>
                <a:cs typeface="Calibri Light"/>
              </a:rPr>
              <a:t>Data Wrangling for Cleansing</a:t>
            </a:r>
            <a:endParaRPr lang="en-US" sz="2800" dirty="0">
              <a:latin typeface="Georgia"/>
            </a:endParaRPr>
          </a:p>
        </p:txBody>
      </p:sp>
      <p:sp>
        <p:nvSpPr>
          <p:cNvPr id="3" name="Content Placeholder 2">
            <a:extLst>
              <a:ext uri="{FF2B5EF4-FFF2-40B4-BE49-F238E27FC236}">
                <a16:creationId xmlns:a16="http://schemas.microsoft.com/office/drawing/2014/main" id="{B2B177F7-3EFF-440A-91EF-064AEADBF505}"/>
              </a:ext>
            </a:extLst>
          </p:cNvPr>
          <p:cNvSpPr>
            <a:spLocks noGrp="1"/>
          </p:cNvSpPr>
          <p:nvPr>
            <p:ph idx="1"/>
          </p:nvPr>
        </p:nvSpPr>
        <p:spPr>
          <a:xfrm>
            <a:off x="321084" y="2638043"/>
            <a:ext cx="3955298" cy="3415623"/>
          </a:xfrm>
        </p:spPr>
        <p:txBody>
          <a:bodyPr vert="horz" lIns="91440" tIns="45720" rIns="91440" bIns="45720" rtlCol="0" anchor="t">
            <a:normAutofit/>
          </a:bodyPr>
          <a:lstStyle/>
          <a:p>
            <a:r>
              <a:rPr lang="en-US" sz="1600" dirty="0">
                <a:latin typeface="Georgia"/>
                <a:ea typeface="+mn-lt"/>
                <a:cs typeface="+mn-lt"/>
              </a:rPr>
              <a:t>All variables were renamed using the delimiter separated-convention: </a:t>
            </a:r>
            <a:r>
              <a:rPr lang="en-US" sz="1600" i="1" dirty="0" err="1">
                <a:latin typeface="Georgia"/>
                <a:ea typeface="+mn-lt"/>
                <a:cs typeface="+mn-lt"/>
              </a:rPr>
              <a:t>hours_certification_median</a:t>
            </a:r>
            <a:r>
              <a:rPr lang="en-US" sz="1600" dirty="0">
                <a:latin typeface="Georgia"/>
                <a:ea typeface="+mn-lt"/>
                <a:cs typeface="+mn-lt"/>
              </a:rPr>
              <a:t>.</a:t>
            </a:r>
          </a:p>
          <a:p>
            <a:r>
              <a:rPr lang="en-US" sz="1600" dirty="0">
                <a:latin typeface="Georgia"/>
                <a:ea typeface="+mn-lt"/>
                <a:cs typeface="+mn-lt"/>
              </a:rPr>
              <a:t>Natural logs of  </a:t>
            </a:r>
            <a:r>
              <a:rPr lang="en-US" sz="1600" i="1" dirty="0">
                <a:latin typeface="Georgia"/>
                <a:ea typeface="+mn-lt"/>
                <a:cs typeface="+mn-lt"/>
              </a:rPr>
              <a:t>participants</a:t>
            </a:r>
            <a:r>
              <a:rPr lang="en-US" sz="1600" dirty="0">
                <a:latin typeface="Georgia"/>
                <a:ea typeface="+mn-lt"/>
                <a:cs typeface="+mn-lt"/>
              </a:rPr>
              <a:t>, </a:t>
            </a:r>
            <a:r>
              <a:rPr lang="en-US" sz="1600" i="1" dirty="0" err="1">
                <a:latin typeface="Georgia"/>
                <a:ea typeface="+mn-lt"/>
                <a:cs typeface="+mn-lt"/>
              </a:rPr>
              <a:t>completed_ratio</a:t>
            </a:r>
            <a:r>
              <a:rPr lang="en-US" sz="1600" dirty="0">
                <a:latin typeface="Georgia"/>
                <a:ea typeface="+mn-lt"/>
                <a:cs typeface="+mn-lt"/>
              </a:rPr>
              <a:t>, and </a:t>
            </a:r>
            <a:r>
              <a:rPr lang="en-US" sz="1600" i="1" dirty="0" err="1">
                <a:latin typeface="Georgia"/>
                <a:ea typeface="+mn-lt"/>
                <a:cs typeface="+mn-lt"/>
              </a:rPr>
              <a:t>hours_certification_median</a:t>
            </a:r>
            <a:r>
              <a:rPr lang="en-US" sz="1600" dirty="0">
                <a:latin typeface="Georgia"/>
                <a:ea typeface="+mn-lt"/>
                <a:cs typeface="+mn-lt"/>
              </a:rPr>
              <a:t> were taken to analyze variables that are approximately normal distributed.</a:t>
            </a:r>
          </a:p>
          <a:p>
            <a:r>
              <a:rPr lang="en-US" sz="1600" dirty="0">
                <a:latin typeface="Georgia"/>
                <a:ea typeface="+mn-lt"/>
                <a:cs typeface="+mn-lt"/>
              </a:rPr>
              <a:t>Helps capturing non-linear relationships. </a:t>
            </a:r>
          </a:p>
          <a:p>
            <a:r>
              <a:rPr lang="en-US" sz="1600" dirty="0">
                <a:latin typeface="Georgia"/>
                <a:ea typeface="+mn-lt"/>
                <a:cs typeface="+mn-lt"/>
              </a:rPr>
              <a:t>NA values and Inf were removed.</a:t>
            </a:r>
          </a:p>
        </p:txBody>
      </p:sp>
      <p:pic>
        <p:nvPicPr>
          <p:cNvPr id="5" name="Picture 8" descr="A screenshot of a cell phone screen with text&#10;&#10;Description generated with high confidence">
            <a:extLst>
              <a:ext uri="{FF2B5EF4-FFF2-40B4-BE49-F238E27FC236}">
                <a16:creationId xmlns:a16="http://schemas.microsoft.com/office/drawing/2014/main" id="{F4A0DCF6-2120-449B-9F15-19B8776DAFB1}"/>
              </a:ext>
            </a:extLst>
          </p:cNvPr>
          <p:cNvPicPr>
            <a:picLocks noChangeAspect="1"/>
          </p:cNvPicPr>
          <p:nvPr/>
        </p:nvPicPr>
        <p:blipFill>
          <a:blip r:embed="rId2"/>
          <a:stretch>
            <a:fillRect/>
          </a:stretch>
        </p:blipFill>
        <p:spPr>
          <a:xfrm>
            <a:off x="4759881" y="1227836"/>
            <a:ext cx="7434110" cy="4402826"/>
          </a:xfrm>
          <a:prstGeom prst="rect">
            <a:avLst/>
          </a:prstGeom>
        </p:spPr>
      </p:pic>
    </p:spTree>
    <p:extLst>
      <p:ext uri="{BB962C8B-B14F-4D97-AF65-F5344CB8AC3E}">
        <p14:creationId xmlns:p14="http://schemas.microsoft.com/office/powerpoint/2010/main" val="5740036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A33D40-9D99-4E1B-ACBF-6676930EAC45}"/>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kern="1200">
                <a:solidFill>
                  <a:schemeClr val="tx1"/>
                </a:solidFill>
                <a:latin typeface="+mj-lt"/>
                <a:ea typeface="+mj-ea"/>
                <a:cs typeface="+mj-cs"/>
              </a:rPr>
              <a:t>Correlation Panel</a:t>
            </a:r>
          </a:p>
        </p:txBody>
      </p:sp>
      <p:sp>
        <p:nvSpPr>
          <p:cNvPr id="5" name="Content Placeholder 4">
            <a:extLst>
              <a:ext uri="{FF2B5EF4-FFF2-40B4-BE49-F238E27FC236}">
                <a16:creationId xmlns:a16="http://schemas.microsoft.com/office/drawing/2014/main" id="{DFF93CCB-0AB6-4B9E-9216-C295F3EDCD21}"/>
              </a:ext>
            </a:extLst>
          </p:cNvPr>
          <p:cNvSpPr>
            <a:spLocks noGrp="1"/>
          </p:cNvSpPr>
          <p:nvPr>
            <p:ph idx="1"/>
          </p:nvPr>
        </p:nvSpPr>
        <p:spPr>
          <a:xfrm>
            <a:off x="643468" y="2638043"/>
            <a:ext cx="3363974" cy="3415623"/>
          </a:xfrm>
        </p:spPr>
        <p:txBody>
          <a:bodyPr vert="horz" lIns="91440" tIns="45720" rIns="91440" bIns="45720" rtlCol="0">
            <a:normAutofit/>
          </a:bodyPr>
          <a:lstStyle/>
          <a:p>
            <a:pPr marL="285750"/>
            <a:r>
              <a:rPr lang="en-US" sz="1600"/>
              <a:t>High correlation standards indicate that the variable is likely to be used for prediction:</a:t>
            </a:r>
          </a:p>
          <a:p>
            <a:endParaRPr lang="en-US" sz="1600"/>
          </a:p>
          <a:p>
            <a:r>
              <a:rPr lang="en-US" sz="1600"/>
              <a:t>      grade_above_zero, bachelor_ratio</a:t>
            </a:r>
          </a:p>
          <a:p>
            <a:r>
              <a:rPr lang="en-US" sz="1600"/>
              <a:t>      ln_hours_certification_median</a:t>
            </a:r>
          </a:p>
          <a:p>
            <a:endParaRPr lang="en-US" sz="1600"/>
          </a:p>
          <a:p>
            <a:pPr marL="285750"/>
            <a:r>
              <a:rPr lang="en-US" sz="1600"/>
              <a:t>These three continuous variables are strong candidates to be explanatory variables for the prediction of </a:t>
            </a:r>
            <a:r>
              <a:rPr lang="en-US" sz="1600" i="1"/>
              <a:t>completion ratio.  </a:t>
            </a:r>
          </a:p>
        </p:txBody>
      </p:sp>
      <p:pic>
        <p:nvPicPr>
          <p:cNvPr id="7" name="Picture 6">
            <a:extLst>
              <a:ext uri="{FF2B5EF4-FFF2-40B4-BE49-F238E27FC236}">
                <a16:creationId xmlns:a16="http://schemas.microsoft.com/office/drawing/2014/main" id="{9BA819F3-1CEF-41CF-9E03-0CD5942718F6}"/>
              </a:ext>
            </a:extLst>
          </p:cNvPr>
          <p:cNvPicPr>
            <a:picLocks noChangeAspect="1"/>
          </p:cNvPicPr>
          <p:nvPr/>
        </p:nvPicPr>
        <p:blipFill>
          <a:blip r:embed="rId2"/>
          <a:stretch>
            <a:fillRect/>
          </a:stretch>
        </p:blipFill>
        <p:spPr>
          <a:xfrm>
            <a:off x="4719700" y="1039583"/>
            <a:ext cx="7471266" cy="4613506"/>
          </a:xfrm>
          <a:prstGeom prst="rect">
            <a:avLst/>
          </a:prstGeom>
        </p:spPr>
      </p:pic>
    </p:spTree>
    <p:extLst>
      <p:ext uri="{BB962C8B-B14F-4D97-AF65-F5344CB8AC3E}">
        <p14:creationId xmlns:p14="http://schemas.microsoft.com/office/powerpoint/2010/main" val="6420091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54D5EF9-4304-427F-9555-1ADC0E7E7EEB}"/>
              </a:ext>
            </a:extLst>
          </p:cNvPr>
          <p:cNvSpPr txBox="1"/>
          <p:nvPr/>
        </p:nvSpPr>
        <p:spPr>
          <a:xfrm>
            <a:off x="643468" y="623392"/>
            <a:ext cx="3363974" cy="1607060"/>
          </a:xfrm>
          <a:prstGeom prst="rect">
            <a:avLst/>
          </a:prstGeom>
          <a:no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2800" kern="1200">
                <a:solidFill>
                  <a:schemeClr val="tx1"/>
                </a:solidFill>
                <a:latin typeface="Georgia"/>
                <a:ea typeface="+mj-ea"/>
                <a:cs typeface="+mj-cs"/>
              </a:rPr>
              <a:t>Subject vs Course Completion Ratio</a:t>
            </a:r>
          </a:p>
        </p:txBody>
      </p:sp>
      <p:sp>
        <p:nvSpPr>
          <p:cNvPr id="2" name="TextBox 1">
            <a:extLst>
              <a:ext uri="{FF2B5EF4-FFF2-40B4-BE49-F238E27FC236}">
                <a16:creationId xmlns:a16="http://schemas.microsoft.com/office/drawing/2014/main" id="{462DCCB4-A766-4E76-8044-59045CFF2015}"/>
              </a:ext>
            </a:extLst>
          </p:cNvPr>
          <p:cNvSpPr txBox="1"/>
          <p:nvPr/>
        </p:nvSpPr>
        <p:spPr>
          <a:xfrm>
            <a:off x="262468" y="2638043"/>
            <a:ext cx="4082012" cy="341562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85750">
              <a:lnSpc>
                <a:spcPct val="90000"/>
              </a:lnSpc>
              <a:spcAft>
                <a:spcPts val="600"/>
              </a:spcAft>
              <a:buFont typeface="Arial"/>
              <a:buChar char="•"/>
            </a:pPr>
            <a:r>
              <a:rPr lang="en-US" sz="1600">
                <a:latin typeface="Georgia"/>
              </a:rPr>
              <a:t>MIT is known for its engineering and physical science programs and Harvard is known for their Social Sciences and has the highest median of 11 student ratio completing the course in Humanities.</a:t>
            </a:r>
            <a:endParaRPr lang="en-US">
              <a:latin typeface="Georgia"/>
            </a:endParaRPr>
          </a:p>
          <a:p>
            <a:pPr marL="285750" indent="-285750">
              <a:lnSpc>
                <a:spcPct val="90000"/>
              </a:lnSpc>
              <a:spcAft>
                <a:spcPts val="600"/>
              </a:spcAft>
              <a:buFont typeface="Arial"/>
              <a:buChar char="•"/>
            </a:pPr>
            <a:r>
              <a:rPr lang="en-US" sz="1600">
                <a:latin typeface="Georgia"/>
              </a:rPr>
              <a:t>It is possible that MIT has a lower median because STEM related courses can be difficult taken online or they could have smaller class sizes.</a:t>
            </a:r>
            <a:endParaRPr lang="en-US">
              <a:latin typeface="Georgia"/>
            </a:endParaRPr>
          </a:p>
          <a:p>
            <a:pPr indent="-228600">
              <a:lnSpc>
                <a:spcPct val="90000"/>
              </a:lnSpc>
              <a:spcAft>
                <a:spcPts val="600"/>
              </a:spcAft>
              <a:buFont typeface="Arial" panose="020B0604020202020204" pitchFamily="34" charset="0"/>
              <a:buChar char="•"/>
            </a:pPr>
            <a:endParaRPr lang="en-US" sz="1600">
              <a:latin typeface="Georgia"/>
            </a:endParaRPr>
          </a:p>
        </p:txBody>
      </p:sp>
      <p:pic>
        <p:nvPicPr>
          <p:cNvPr id="8" name="Picture 8" descr="A screenshot of a cell phone&#10;&#10;Description generated with high confidence">
            <a:extLst>
              <a:ext uri="{FF2B5EF4-FFF2-40B4-BE49-F238E27FC236}">
                <a16:creationId xmlns:a16="http://schemas.microsoft.com/office/drawing/2014/main" id="{7C1DC885-D371-4513-AA38-8C5BDB45F591}"/>
              </a:ext>
            </a:extLst>
          </p:cNvPr>
          <p:cNvPicPr>
            <a:picLocks noGrp="1" noChangeAspect="1"/>
          </p:cNvPicPr>
          <p:nvPr>
            <p:ph idx="1"/>
          </p:nvPr>
        </p:nvPicPr>
        <p:blipFill rotWithShape="1">
          <a:blip r:embed="rId2"/>
          <a:srcRect l="834" r="-104" b="170"/>
          <a:stretch/>
        </p:blipFill>
        <p:spPr>
          <a:xfrm>
            <a:off x="5297763" y="1423470"/>
            <a:ext cx="6878298" cy="4226710"/>
          </a:xfrm>
          <a:prstGeom prst="rect">
            <a:avLst/>
          </a:prstGeom>
        </p:spPr>
      </p:pic>
    </p:spTree>
    <p:extLst>
      <p:ext uri="{BB962C8B-B14F-4D97-AF65-F5344CB8AC3E}">
        <p14:creationId xmlns:p14="http://schemas.microsoft.com/office/powerpoint/2010/main" val="37261811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684FF1-8B6A-477D-9CFA-9241F430C612}"/>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600" kern="1200">
                <a:solidFill>
                  <a:schemeClr val="tx1"/>
                </a:solidFill>
                <a:latin typeface="Georgia"/>
              </a:rPr>
              <a:t>Percentage of Grades Above Zero vs Course Completion Percentage</a:t>
            </a:r>
          </a:p>
        </p:txBody>
      </p:sp>
      <p:sp>
        <p:nvSpPr>
          <p:cNvPr id="3" name="TextBox 2">
            <a:extLst>
              <a:ext uri="{FF2B5EF4-FFF2-40B4-BE49-F238E27FC236}">
                <a16:creationId xmlns:a16="http://schemas.microsoft.com/office/drawing/2014/main" id="{7C141418-5715-45AF-9DFF-DE0983D2E1EE}"/>
              </a:ext>
            </a:extLst>
          </p:cNvPr>
          <p:cNvSpPr txBox="1"/>
          <p:nvPr/>
        </p:nvSpPr>
        <p:spPr>
          <a:xfrm>
            <a:off x="306430" y="2638043"/>
            <a:ext cx="4027583" cy="341562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85750">
              <a:lnSpc>
                <a:spcPct val="90000"/>
              </a:lnSpc>
              <a:spcAft>
                <a:spcPts val="600"/>
              </a:spcAft>
              <a:buFont typeface="Arial"/>
              <a:buChar char="•"/>
            </a:pPr>
            <a:r>
              <a:rPr lang="en-US" sz="1600">
                <a:latin typeface="Georgia"/>
              </a:rPr>
              <a:t>MIT has a more gradual positive increase because there are not as many students completing the course. </a:t>
            </a:r>
            <a:endParaRPr lang="en-US"/>
          </a:p>
          <a:p>
            <a:pPr marL="285750" indent="-285750">
              <a:lnSpc>
                <a:spcPct val="90000"/>
              </a:lnSpc>
              <a:spcAft>
                <a:spcPts val="600"/>
              </a:spcAft>
              <a:buFont typeface="Arial"/>
              <a:buChar char="•"/>
            </a:pPr>
            <a:r>
              <a:rPr lang="en-US" sz="1600">
                <a:latin typeface="Georgia"/>
              </a:rPr>
              <a:t>Harvard has a constant linear positive increase as the class sizes could be larger.</a:t>
            </a:r>
            <a:endParaRPr lang="en-US" sz="1600">
              <a:latin typeface="Calibri" panose="020F0502020204030204"/>
              <a:cs typeface="Calibri" panose="020F0502020204030204"/>
            </a:endParaRPr>
          </a:p>
          <a:p>
            <a:pPr marL="285750" indent="-285750">
              <a:lnSpc>
                <a:spcPct val="90000"/>
              </a:lnSpc>
              <a:spcAft>
                <a:spcPts val="600"/>
              </a:spcAft>
              <a:buFont typeface="Arial"/>
              <a:buChar char="•"/>
            </a:pPr>
            <a:r>
              <a:rPr lang="en-US" sz="1600">
                <a:latin typeface="Georgia"/>
              </a:rPr>
              <a:t>Harvard has higher rate of students completing the course than MIT, who does have an increasing of percentage grades, but not course completion.</a:t>
            </a:r>
            <a:endParaRPr lang="en-US" sz="1600">
              <a:cs typeface="Calibri"/>
            </a:endParaRPr>
          </a:p>
          <a:p>
            <a:pPr indent="-228600">
              <a:lnSpc>
                <a:spcPct val="90000"/>
              </a:lnSpc>
              <a:spcAft>
                <a:spcPts val="600"/>
              </a:spcAft>
              <a:buFont typeface="Arial" panose="020B0604020202020204" pitchFamily="34" charset="0"/>
              <a:buChar char="•"/>
            </a:pPr>
            <a:endParaRPr lang="en-US" sz="1500">
              <a:latin typeface="Georgia"/>
            </a:endParaRPr>
          </a:p>
        </p:txBody>
      </p:sp>
      <p:pic>
        <p:nvPicPr>
          <p:cNvPr id="4" name="Picture 4">
            <a:extLst>
              <a:ext uri="{FF2B5EF4-FFF2-40B4-BE49-F238E27FC236}">
                <a16:creationId xmlns:a16="http://schemas.microsoft.com/office/drawing/2014/main" id="{09F40402-6BE7-477D-BC0B-4C4E2A9F4125}"/>
              </a:ext>
            </a:extLst>
          </p:cNvPr>
          <p:cNvPicPr>
            <a:picLocks noGrp="1" noChangeAspect="1"/>
          </p:cNvPicPr>
          <p:nvPr>
            <p:ph idx="1"/>
          </p:nvPr>
        </p:nvPicPr>
        <p:blipFill>
          <a:blip r:embed="rId2"/>
          <a:stretch>
            <a:fillRect/>
          </a:stretch>
        </p:blipFill>
        <p:spPr>
          <a:xfrm>
            <a:off x="5297763" y="1418642"/>
            <a:ext cx="6250769" cy="3859849"/>
          </a:xfrm>
          <a:prstGeom prst="rect">
            <a:avLst/>
          </a:prstGeom>
        </p:spPr>
      </p:pic>
    </p:spTree>
    <p:extLst>
      <p:ext uri="{BB962C8B-B14F-4D97-AF65-F5344CB8AC3E}">
        <p14:creationId xmlns:p14="http://schemas.microsoft.com/office/powerpoint/2010/main" val="483425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16060C-CFEA-41F6-9582-69297193DF42}"/>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600" kern="1200">
                <a:latin typeface="Georgia"/>
              </a:rPr>
              <a:t>Log of Median Hours for Certification </a:t>
            </a:r>
            <a:r>
              <a:rPr lang="en-US" sz="2600">
                <a:latin typeface="Georgia"/>
              </a:rPr>
              <a:t>vs</a:t>
            </a:r>
            <a:r>
              <a:rPr lang="en-US" sz="2600" kern="1200">
                <a:latin typeface="Georgia"/>
              </a:rPr>
              <a:t> Course Completion Percentage</a:t>
            </a:r>
          </a:p>
        </p:txBody>
      </p:sp>
      <p:sp>
        <p:nvSpPr>
          <p:cNvPr id="3" name="TextBox 2">
            <a:extLst>
              <a:ext uri="{FF2B5EF4-FFF2-40B4-BE49-F238E27FC236}">
                <a16:creationId xmlns:a16="http://schemas.microsoft.com/office/drawing/2014/main" id="{8642ACFA-EEB1-4A2F-B05E-5C4DAEADABAC}"/>
              </a:ext>
            </a:extLst>
          </p:cNvPr>
          <p:cNvSpPr txBox="1"/>
          <p:nvPr/>
        </p:nvSpPr>
        <p:spPr>
          <a:xfrm>
            <a:off x="233161" y="2638043"/>
            <a:ext cx="4182494" cy="341562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85750">
              <a:lnSpc>
                <a:spcPct val="90000"/>
              </a:lnSpc>
              <a:spcAft>
                <a:spcPts val="600"/>
              </a:spcAft>
              <a:buFont typeface="Arial"/>
              <a:buChar char="•"/>
            </a:pPr>
            <a:r>
              <a:rPr lang="en-US" sz="1600">
                <a:latin typeface="Georgia"/>
              </a:rPr>
              <a:t>On average, Harvard's courses take about two to three median hours to complete certification and have high course completion percentage. </a:t>
            </a:r>
          </a:p>
          <a:p>
            <a:pPr marL="285750" indent="-285750">
              <a:lnSpc>
                <a:spcPct val="90000"/>
              </a:lnSpc>
              <a:spcAft>
                <a:spcPts val="600"/>
              </a:spcAft>
              <a:buFont typeface="Arial"/>
              <a:buChar char="•"/>
            </a:pPr>
            <a:r>
              <a:rPr lang="en-US" sz="1600">
                <a:latin typeface="Georgia"/>
              </a:rPr>
              <a:t>MIT has a lower completion rate due to possible smaller class sizes and takes more hours to receive the certification.</a:t>
            </a:r>
          </a:p>
          <a:p>
            <a:pPr indent="-228600">
              <a:lnSpc>
                <a:spcPct val="90000"/>
              </a:lnSpc>
              <a:spcAft>
                <a:spcPts val="600"/>
              </a:spcAft>
              <a:buFont typeface="Arial" panose="020B0604020202020204" pitchFamily="34" charset="0"/>
              <a:buChar char="•"/>
            </a:pPr>
            <a:endParaRPr lang="en-US" sz="1600">
              <a:latin typeface="Georgia"/>
            </a:endParaRPr>
          </a:p>
        </p:txBody>
      </p:sp>
      <p:pic>
        <p:nvPicPr>
          <p:cNvPr id="4" name="Picture 4">
            <a:extLst>
              <a:ext uri="{FF2B5EF4-FFF2-40B4-BE49-F238E27FC236}">
                <a16:creationId xmlns:a16="http://schemas.microsoft.com/office/drawing/2014/main" id="{15A18A8B-CC6D-427B-A2E4-DFB8B88C936B}"/>
              </a:ext>
            </a:extLst>
          </p:cNvPr>
          <p:cNvPicPr>
            <a:picLocks noGrp="1" noChangeAspect="1"/>
          </p:cNvPicPr>
          <p:nvPr>
            <p:ph idx="1"/>
          </p:nvPr>
        </p:nvPicPr>
        <p:blipFill>
          <a:blip r:embed="rId2"/>
          <a:stretch>
            <a:fillRect/>
          </a:stretch>
        </p:blipFill>
        <p:spPr>
          <a:xfrm>
            <a:off x="5082610" y="1390596"/>
            <a:ext cx="6627286" cy="4077304"/>
          </a:xfrm>
          <a:prstGeom prst="rect">
            <a:avLst/>
          </a:prstGeom>
        </p:spPr>
      </p:pic>
    </p:spTree>
    <p:extLst>
      <p:ext uri="{BB962C8B-B14F-4D97-AF65-F5344CB8AC3E}">
        <p14:creationId xmlns:p14="http://schemas.microsoft.com/office/powerpoint/2010/main" val="33938201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25CEF8-F344-41B4-BB21-F75E695F5940}"/>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600" kern="1200">
                <a:solidFill>
                  <a:schemeClr val="tx1"/>
                </a:solidFill>
                <a:latin typeface="Georgia"/>
              </a:rPr>
              <a:t>Percentage of Students who have Bachelor Degree vs Course Completion</a:t>
            </a:r>
          </a:p>
        </p:txBody>
      </p:sp>
      <p:sp>
        <p:nvSpPr>
          <p:cNvPr id="3" name="TextBox 2">
            <a:extLst>
              <a:ext uri="{FF2B5EF4-FFF2-40B4-BE49-F238E27FC236}">
                <a16:creationId xmlns:a16="http://schemas.microsoft.com/office/drawing/2014/main" id="{48B75A2A-1898-4F5F-8915-087AC5F3F1AA}"/>
              </a:ext>
            </a:extLst>
          </p:cNvPr>
          <p:cNvSpPr txBox="1"/>
          <p:nvPr/>
        </p:nvSpPr>
        <p:spPr>
          <a:xfrm>
            <a:off x="247815" y="2638043"/>
            <a:ext cx="4150046" cy="431369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85750">
              <a:lnSpc>
                <a:spcPct val="90000"/>
              </a:lnSpc>
              <a:spcAft>
                <a:spcPts val="600"/>
              </a:spcAft>
              <a:buFont typeface="Arial"/>
              <a:buChar char="•"/>
            </a:pPr>
            <a:r>
              <a:rPr lang="en-US" sz="1600">
                <a:latin typeface="Georgia"/>
              </a:rPr>
              <a:t>MIT has lower averages than Harvard. This could mean that there are smaller groups of students enrolling in the online programs at MIT. </a:t>
            </a:r>
            <a:endParaRPr lang="en-US">
              <a:latin typeface="Calibri" panose="020F0502020204030204"/>
              <a:cs typeface="Calibri" panose="020F0502020204030204"/>
            </a:endParaRPr>
          </a:p>
          <a:p>
            <a:pPr marL="285750" indent="-285750">
              <a:lnSpc>
                <a:spcPct val="90000"/>
              </a:lnSpc>
              <a:spcAft>
                <a:spcPts val="600"/>
              </a:spcAft>
              <a:buFont typeface="Arial"/>
              <a:buChar char="•"/>
            </a:pPr>
            <a:r>
              <a:rPr lang="en-US" sz="1600">
                <a:latin typeface="Georgia"/>
              </a:rPr>
              <a:t>Harvard has about 80 percent of their classes, with a wide range of course completion ratios, who have a Bachelor’s Degree.</a:t>
            </a:r>
            <a:endParaRPr lang="en-US">
              <a:cs typeface="Calibri" panose="020F0502020204030204"/>
            </a:endParaRPr>
          </a:p>
          <a:p>
            <a:pPr indent="-228600">
              <a:lnSpc>
                <a:spcPct val="90000"/>
              </a:lnSpc>
              <a:spcAft>
                <a:spcPts val="600"/>
              </a:spcAft>
              <a:buFont typeface="Arial" panose="020B0604020202020204" pitchFamily="34" charset="0"/>
              <a:buChar char="•"/>
            </a:pPr>
            <a:endParaRPr lang="en-US" sz="1600">
              <a:latin typeface="Georgia"/>
            </a:endParaRPr>
          </a:p>
        </p:txBody>
      </p:sp>
      <p:pic>
        <p:nvPicPr>
          <p:cNvPr id="4" name="Picture 4" descr="A screenshot of a cell phone&#10;&#10;Description generated with high confidence">
            <a:extLst>
              <a:ext uri="{FF2B5EF4-FFF2-40B4-BE49-F238E27FC236}">
                <a16:creationId xmlns:a16="http://schemas.microsoft.com/office/drawing/2014/main" id="{C670F75F-690B-49FB-8FF1-86F52ABE82ED}"/>
              </a:ext>
            </a:extLst>
          </p:cNvPr>
          <p:cNvPicPr>
            <a:picLocks noGrp="1" noChangeAspect="1"/>
          </p:cNvPicPr>
          <p:nvPr>
            <p:ph idx="1"/>
          </p:nvPr>
        </p:nvPicPr>
        <p:blipFill rotWithShape="1">
          <a:blip r:embed="rId2"/>
          <a:srcRect l="970" t="1252" r="776" b="1095"/>
          <a:stretch/>
        </p:blipFill>
        <p:spPr>
          <a:xfrm>
            <a:off x="5297763" y="1422680"/>
            <a:ext cx="6250769" cy="3851772"/>
          </a:xfrm>
          <a:prstGeom prst="rect">
            <a:avLst/>
          </a:prstGeom>
        </p:spPr>
      </p:pic>
    </p:spTree>
    <p:extLst>
      <p:ext uri="{BB962C8B-B14F-4D97-AF65-F5344CB8AC3E}">
        <p14:creationId xmlns:p14="http://schemas.microsoft.com/office/powerpoint/2010/main" val="4012353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03D853-17B8-4615-A815-1C17278D4BEA}"/>
              </a:ext>
            </a:extLst>
          </p:cNvPr>
          <p:cNvSpPr>
            <a:spLocks noGrp="1"/>
          </p:cNvSpPr>
          <p:nvPr>
            <p:ph type="title"/>
          </p:nvPr>
        </p:nvSpPr>
        <p:spPr>
          <a:xfrm>
            <a:off x="643468" y="623392"/>
            <a:ext cx="3663331" cy="1607060"/>
          </a:xfrm>
          <a:noFill/>
          <a:ln w="19050">
            <a:solidFill>
              <a:schemeClr val="tx1"/>
            </a:solidFill>
          </a:ln>
        </p:spPr>
        <p:txBody>
          <a:bodyPr vert="horz" wrap="square" lIns="91440" tIns="45720" rIns="91440" bIns="45720" rtlCol="0" anchor="ctr">
            <a:normAutofit fontScale="90000"/>
          </a:bodyPr>
          <a:lstStyle/>
          <a:p>
            <a:pPr algn="ctr"/>
            <a:r>
              <a:rPr lang="en-US" sz="2800" kern="1200">
                <a:solidFill>
                  <a:schemeClr val="tx1"/>
                </a:solidFill>
                <a:latin typeface="Georgia"/>
              </a:rPr>
              <a:t>Institution vs Number of Participants Enrolled in a Subject</a:t>
            </a:r>
          </a:p>
        </p:txBody>
      </p:sp>
      <p:sp>
        <p:nvSpPr>
          <p:cNvPr id="3" name="TextBox 2">
            <a:extLst>
              <a:ext uri="{FF2B5EF4-FFF2-40B4-BE49-F238E27FC236}">
                <a16:creationId xmlns:a16="http://schemas.microsoft.com/office/drawing/2014/main" id="{2416960D-480F-46A6-B293-94D363ED2029}"/>
              </a:ext>
            </a:extLst>
          </p:cNvPr>
          <p:cNvSpPr txBox="1"/>
          <p:nvPr/>
        </p:nvSpPr>
        <p:spPr>
          <a:xfrm>
            <a:off x="233161" y="2638043"/>
            <a:ext cx="4180401" cy="341562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85750">
              <a:lnSpc>
                <a:spcPct val="90000"/>
              </a:lnSpc>
              <a:spcAft>
                <a:spcPts val="600"/>
              </a:spcAft>
              <a:buFont typeface="Arial"/>
              <a:buChar char="•"/>
            </a:pPr>
            <a:r>
              <a:rPr lang="en-US" sz="1600">
                <a:latin typeface="Georgia"/>
              </a:rPr>
              <a:t>About 50%of students enrolled at MIT are taking STEM related courses. </a:t>
            </a:r>
            <a:endParaRPr lang="en-US">
              <a:latin typeface="Calibri" panose="020F0502020204030204"/>
              <a:cs typeface="Calibri" panose="020F0502020204030204"/>
            </a:endParaRPr>
          </a:p>
          <a:p>
            <a:pPr marL="285750" indent="-285750">
              <a:lnSpc>
                <a:spcPct val="90000"/>
              </a:lnSpc>
              <a:spcAft>
                <a:spcPts val="600"/>
              </a:spcAft>
              <a:buFont typeface="Arial"/>
              <a:buChar char="•"/>
            </a:pPr>
            <a:r>
              <a:rPr lang="en-US" sz="1600">
                <a:latin typeface="Georgia"/>
              </a:rPr>
              <a:t>The same can be said for Harvard with about 50% of students enrolled in Humanities, History, Design, Religion, and Education.</a:t>
            </a:r>
            <a:endParaRPr lang="en-US">
              <a:latin typeface="Calibri" panose="020F0502020204030204"/>
              <a:cs typeface="Calibri" panose="020F0502020204030204"/>
            </a:endParaRPr>
          </a:p>
          <a:p>
            <a:pPr marL="285750" indent="-285750">
              <a:lnSpc>
                <a:spcPct val="90000"/>
              </a:lnSpc>
              <a:spcAft>
                <a:spcPts val="600"/>
              </a:spcAft>
              <a:buFont typeface="Arial"/>
              <a:buChar char="•"/>
            </a:pPr>
            <a:r>
              <a:rPr lang="en-US" sz="1600">
                <a:latin typeface="Georgia"/>
              </a:rPr>
              <a:t> The Government, Health, and Social Science course are about the same number of participants as it is required that everyone must take a Social Science as an elective or general education course.</a:t>
            </a:r>
            <a:endParaRPr lang="en-US">
              <a:cs typeface="Calibri" panose="020F0502020204030204"/>
            </a:endParaRPr>
          </a:p>
          <a:p>
            <a:pPr indent="-228600">
              <a:lnSpc>
                <a:spcPct val="90000"/>
              </a:lnSpc>
              <a:spcAft>
                <a:spcPts val="600"/>
              </a:spcAft>
              <a:buFont typeface="Arial" panose="020B0604020202020204" pitchFamily="34" charset="0"/>
              <a:buChar char="•"/>
            </a:pPr>
            <a:endParaRPr lang="en-US" sz="1600">
              <a:latin typeface="Georgia"/>
            </a:endParaRPr>
          </a:p>
        </p:txBody>
      </p:sp>
      <p:pic>
        <p:nvPicPr>
          <p:cNvPr id="8" name="Content Placeholder 7" descr="A screenshot of a cell phone&#10;&#10;Description automatically generated">
            <a:extLst>
              <a:ext uri="{FF2B5EF4-FFF2-40B4-BE49-F238E27FC236}">
                <a16:creationId xmlns:a16="http://schemas.microsoft.com/office/drawing/2014/main" id="{21C3A40E-9017-4473-8994-2486D5A49C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7457" y="1253331"/>
            <a:ext cx="7174582" cy="4351338"/>
          </a:xfrm>
        </p:spPr>
      </p:pic>
    </p:spTree>
    <p:extLst>
      <p:ext uri="{BB962C8B-B14F-4D97-AF65-F5344CB8AC3E}">
        <p14:creationId xmlns:p14="http://schemas.microsoft.com/office/powerpoint/2010/main" val="927902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450</Words>
  <Application>Microsoft Office PowerPoint</Application>
  <PresentationFormat>Widescreen</PresentationFormat>
  <Paragraphs>76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Georgia</vt:lpstr>
      <vt:lpstr>office theme</vt:lpstr>
      <vt:lpstr>MIT and Harvard Online Courses Analysis </vt:lpstr>
      <vt:lpstr>Introduction</vt:lpstr>
      <vt:lpstr>Data Wrangling for Cleansing</vt:lpstr>
      <vt:lpstr>Correlation Panel</vt:lpstr>
      <vt:lpstr>PowerPoint Presentation</vt:lpstr>
      <vt:lpstr>Percentage of Grades Above Zero vs Course Completion Percentage</vt:lpstr>
      <vt:lpstr>Log of Median Hours for Certification vs Course Completion Percentage</vt:lpstr>
      <vt:lpstr>Percentage of Students who have Bachelor Degree vs Course Completion</vt:lpstr>
      <vt:lpstr>Institution vs Number of Participants Enrolled in a Subject</vt:lpstr>
      <vt:lpstr>Linear Models</vt:lpstr>
      <vt:lpstr>Best Subset Selection Criteria</vt:lpstr>
      <vt:lpstr>Forecast vs Actuals – Simple Linear Regression (Test Data)</vt:lpstr>
      <vt:lpstr>Forecast vs Actuals – LASSO (Test Data)</vt:lpstr>
      <vt:lpstr>Forecast vs Actuals – Ridge (Train Data)</vt:lpstr>
      <vt:lpstr>Conclusion</vt:lpstr>
      <vt:lpstr>Recommendations </vt:lpstr>
      <vt:lpstr>Questions?</vt:lpstr>
      <vt:lpstr>MIT and Harvard Online Courses Analysis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 and Harvard Online Courses Analysis</dc:title>
  <dc:creator>luiz gustavo</dc:creator>
  <cp:lastModifiedBy>Cindy Nguyen</cp:lastModifiedBy>
  <cp:revision>6</cp:revision>
  <dcterms:created xsi:type="dcterms:W3CDTF">2020-04-25T14:10:10Z</dcterms:created>
  <dcterms:modified xsi:type="dcterms:W3CDTF">2020-04-26T20:06:43Z</dcterms:modified>
</cp:coreProperties>
</file>