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DF560-74DA-1D6E-33CC-CC39E98A624B}" v="52" dt="2024-01-04T12:59:41.991"/>
    <p1510:client id="{74804DFB-FAE9-5FB7-758E-DAA004FC14C1}" v="1801" dt="2024-01-03T21:32:09.238"/>
    <p1510:client id="{803C4B22-D4C0-4F44-AC0F-A724D0BC4CC6}" v="3375" dt="2024-01-03T20:43:47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474BF8-D639-4761-9B03-9D9BAB8D7E35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DAD7CF-665F-463E-8C5B-28C39774466E}">
      <dgm:prSet/>
      <dgm:spPr/>
      <dgm:t>
        <a:bodyPr/>
        <a:lstStyle/>
        <a:p>
          <a:r>
            <a:rPr lang="pt-BR"/>
            <a:t>Mantendo a Comunicação Transparente</a:t>
          </a:r>
          <a:endParaRPr lang="en-US"/>
        </a:p>
      </dgm:t>
    </dgm:pt>
    <dgm:pt modelId="{D6AF0846-D888-431F-A4CF-10DCDDABF640}" type="parTrans" cxnId="{199A955E-5677-41B2-9032-4B3FC94BFEFA}">
      <dgm:prSet/>
      <dgm:spPr/>
      <dgm:t>
        <a:bodyPr/>
        <a:lstStyle/>
        <a:p>
          <a:endParaRPr lang="en-US"/>
        </a:p>
      </dgm:t>
    </dgm:pt>
    <dgm:pt modelId="{11F34814-2657-425B-B943-19A66BBD3B30}" type="sibTrans" cxnId="{199A955E-5677-41B2-9032-4B3FC94BFEFA}">
      <dgm:prSet/>
      <dgm:spPr/>
      <dgm:t>
        <a:bodyPr/>
        <a:lstStyle/>
        <a:p>
          <a:endParaRPr lang="en-US"/>
        </a:p>
      </dgm:t>
    </dgm:pt>
    <dgm:pt modelId="{8972D57F-E012-4EB9-AB5A-921ADA0E1360}">
      <dgm:prSet/>
      <dgm:spPr/>
      <dgm:t>
        <a:bodyPr/>
        <a:lstStyle/>
        <a:p>
          <a:r>
            <a:rPr lang="pt-BR"/>
            <a:t>Mantenha uma comunicação transparente entre cliente e demais interessados. Explique como uma abordagem hibrida proporciona melhor flexibilidade, adaptabilidade e entrega incremental, enquanto ainda atende às preocupações iniciais de planejamento e orçamento.</a:t>
          </a:r>
          <a:endParaRPr lang="en-US"/>
        </a:p>
      </dgm:t>
    </dgm:pt>
    <dgm:pt modelId="{7C81F058-5F0B-40D7-855F-B6EA3D2D5D56}" type="parTrans" cxnId="{EBC1FB38-C57C-453F-906A-FBAC4985B557}">
      <dgm:prSet/>
      <dgm:spPr/>
      <dgm:t>
        <a:bodyPr/>
        <a:lstStyle/>
        <a:p>
          <a:endParaRPr lang="en-US"/>
        </a:p>
      </dgm:t>
    </dgm:pt>
    <dgm:pt modelId="{A1381BF7-7F98-4658-B3F4-791CD3011E6E}" type="sibTrans" cxnId="{EBC1FB38-C57C-453F-906A-FBAC4985B557}">
      <dgm:prSet/>
      <dgm:spPr/>
      <dgm:t>
        <a:bodyPr/>
        <a:lstStyle/>
        <a:p>
          <a:endParaRPr lang="en-US"/>
        </a:p>
      </dgm:t>
    </dgm:pt>
    <dgm:pt modelId="{123D1654-3D4C-4AFC-A052-F3143C658D64}">
      <dgm:prSet/>
      <dgm:spPr/>
      <dgm:t>
        <a:bodyPr/>
        <a:lstStyle/>
        <a:p>
          <a:r>
            <a:rPr lang="pt-BR"/>
            <a:t>Realizando Demonstrações e Avaliações Regulares</a:t>
          </a:r>
          <a:endParaRPr lang="en-US"/>
        </a:p>
      </dgm:t>
    </dgm:pt>
    <dgm:pt modelId="{4F8A6DDB-BCBB-4FA2-BE89-04D7085404A3}" type="parTrans" cxnId="{B8029638-8A71-446A-8A1F-201D6AA6FE84}">
      <dgm:prSet/>
      <dgm:spPr/>
      <dgm:t>
        <a:bodyPr/>
        <a:lstStyle/>
        <a:p>
          <a:endParaRPr lang="en-US"/>
        </a:p>
      </dgm:t>
    </dgm:pt>
    <dgm:pt modelId="{B290257A-A05C-44A2-AEA3-9EB6DA05CBC2}" type="sibTrans" cxnId="{B8029638-8A71-446A-8A1F-201D6AA6FE84}">
      <dgm:prSet/>
      <dgm:spPr/>
      <dgm:t>
        <a:bodyPr/>
        <a:lstStyle/>
        <a:p>
          <a:endParaRPr lang="en-US"/>
        </a:p>
      </dgm:t>
    </dgm:pt>
    <dgm:pt modelId="{3FB0F201-230B-451A-B5A9-E6A741BE16CB}">
      <dgm:prSet/>
      <dgm:spPr/>
      <dgm:t>
        <a:bodyPr/>
        <a:lstStyle/>
        <a:p>
          <a:r>
            <a:rPr lang="pt-BR"/>
            <a:t>Realize demonstrações regulares do produto ou resultados intermediários para que o cliente de demais interessados possa avaliar o progresso e fazer ajustes de curso, se necessário.</a:t>
          </a:r>
          <a:endParaRPr lang="en-US"/>
        </a:p>
      </dgm:t>
    </dgm:pt>
    <dgm:pt modelId="{25A16BC8-DCDE-4932-8116-91CD35B83FB1}" type="parTrans" cxnId="{9AD2FC75-F9D8-4C5B-B86B-8DDD623C7CB5}">
      <dgm:prSet/>
      <dgm:spPr/>
      <dgm:t>
        <a:bodyPr/>
        <a:lstStyle/>
        <a:p>
          <a:endParaRPr lang="en-US"/>
        </a:p>
      </dgm:t>
    </dgm:pt>
    <dgm:pt modelId="{E6C100FC-C423-47CE-9BF6-FA81D5C6E94E}" type="sibTrans" cxnId="{9AD2FC75-F9D8-4C5B-B86B-8DDD623C7CB5}">
      <dgm:prSet/>
      <dgm:spPr/>
      <dgm:t>
        <a:bodyPr/>
        <a:lstStyle/>
        <a:p>
          <a:endParaRPr lang="en-US"/>
        </a:p>
      </dgm:t>
    </dgm:pt>
    <dgm:pt modelId="{1322C53A-0031-4F65-9C25-96B926B106A4}" type="pres">
      <dgm:prSet presAssocID="{7B474BF8-D639-4761-9B03-9D9BAB8D7E35}" presName="Name0" presStyleCnt="0">
        <dgm:presLayoutVars>
          <dgm:chMax/>
          <dgm:chPref/>
          <dgm:dir/>
          <dgm:animLvl val="lvl"/>
        </dgm:presLayoutVars>
      </dgm:prSet>
      <dgm:spPr/>
    </dgm:pt>
    <dgm:pt modelId="{41BFC701-2B53-4829-9E2F-2B42365019F8}" type="pres">
      <dgm:prSet presAssocID="{6EDAD7CF-665F-463E-8C5B-28C39774466E}" presName="composite" presStyleCnt="0"/>
      <dgm:spPr/>
    </dgm:pt>
    <dgm:pt modelId="{1D1025B4-471A-4A6B-B639-050BB4D7F8BD}" type="pres">
      <dgm:prSet presAssocID="{6EDAD7CF-665F-463E-8C5B-28C39774466E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309DFE4A-AD4F-45D1-BBEA-B7E78D7B2131}" type="pres">
      <dgm:prSet presAssocID="{6EDAD7CF-665F-463E-8C5B-28C39774466E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D1B37AE9-2BCB-454B-89F1-F085496E5BC2}" type="pres">
      <dgm:prSet presAssocID="{6EDAD7CF-665F-463E-8C5B-28C39774466E}" presName="BalanceSpacing" presStyleCnt="0"/>
      <dgm:spPr/>
    </dgm:pt>
    <dgm:pt modelId="{5C4E0B87-04E9-40F5-B19B-18FBF588D968}" type="pres">
      <dgm:prSet presAssocID="{6EDAD7CF-665F-463E-8C5B-28C39774466E}" presName="BalanceSpacing1" presStyleCnt="0"/>
      <dgm:spPr/>
    </dgm:pt>
    <dgm:pt modelId="{361D2931-A324-4DAA-B50A-968226678016}" type="pres">
      <dgm:prSet presAssocID="{11F34814-2657-425B-B943-19A66BBD3B30}" presName="Accent1Text" presStyleLbl="node1" presStyleIdx="1" presStyleCnt="4"/>
      <dgm:spPr/>
    </dgm:pt>
    <dgm:pt modelId="{8C712FD6-5006-463B-AFE3-E101651C627D}" type="pres">
      <dgm:prSet presAssocID="{11F34814-2657-425B-B943-19A66BBD3B30}" presName="spaceBetweenRectangles" presStyleCnt="0"/>
      <dgm:spPr/>
    </dgm:pt>
    <dgm:pt modelId="{0A76BAB8-2B44-480D-BAD2-48BB137F5431}" type="pres">
      <dgm:prSet presAssocID="{123D1654-3D4C-4AFC-A052-F3143C658D64}" presName="composite" presStyleCnt="0"/>
      <dgm:spPr/>
    </dgm:pt>
    <dgm:pt modelId="{29B8FF67-F08E-4044-A22C-A8B9A1AB0B6F}" type="pres">
      <dgm:prSet presAssocID="{123D1654-3D4C-4AFC-A052-F3143C658D64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70C13DF0-0F43-4E54-BACD-5CE71B5A4E8F}" type="pres">
      <dgm:prSet presAssocID="{123D1654-3D4C-4AFC-A052-F3143C658D64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F7AFCF83-4601-4F04-94BB-9C533903A537}" type="pres">
      <dgm:prSet presAssocID="{123D1654-3D4C-4AFC-A052-F3143C658D64}" presName="BalanceSpacing" presStyleCnt="0"/>
      <dgm:spPr/>
    </dgm:pt>
    <dgm:pt modelId="{C7346EE1-3543-4C48-95D9-23C5A135B714}" type="pres">
      <dgm:prSet presAssocID="{123D1654-3D4C-4AFC-A052-F3143C658D64}" presName="BalanceSpacing1" presStyleCnt="0"/>
      <dgm:spPr/>
    </dgm:pt>
    <dgm:pt modelId="{162B9A98-6D04-4CC2-BA8F-63C409DF853B}" type="pres">
      <dgm:prSet presAssocID="{B290257A-A05C-44A2-AEA3-9EB6DA05CBC2}" presName="Accent1Text" presStyleLbl="node1" presStyleIdx="3" presStyleCnt="4"/>
      <dgm:spPr/>
    </dgm:pt>
  </dgm:ptLst>
  <dgm:cxnLst>
    <dgm:cxn modelId="{0550EC0A-1B00-46E3-AD39-94FD563E644D}" type="presOf" srcId="{11F34814-2657-425B-B943-19A66BBD3B30}" destId="{361D2931-A324-4DAA-B50A-968226678016}" srcOrd="0" destOrd="0" presId="urn:microsoft.com/office/officeart/2008/layout/AlternatingHexagons"/>
    <dgm:cxn modelId="{8330BA26-FC6B-4D8C-AD23-CF1CEFD2317E}" type="presOf" srcId="{3FB0F201-230B-451A-B5A9-E6A741BE16CB}" destId="{70C13DF0-0F43-4E54-BACD-5CE71B5A4E8F}" srcOrd="0" destOrd="0" presId="urn:microsoft.com/office/officeart/2008/layout/AlternatingHexagons"/>
    <dgm:cxn modelId="{39E05F2D-022D-4EF9-A20D-974CE964CE58}" type="presOf" srcId="{123D1654-3D4C-4AFC-A052-F3143C658D64}" destId="{29B8FF67-F08E-4044-A22C-A8B9A1AB0B6F}" srcOrd="0" destOrd="0" presId="urn:microsoft.com/office/officeart/2008/layout/AlternatingHexagons"/>
    <dgm:cxn modelId="{B8029638-8A71-446A-8A1F-201D6AA6FE84}" srcId="{7B474BF8-D639-4761-9B03-9D9BAB8D7E35}" destId="{123D1654-3D4C-4AFC-A052-F3143C658D64}" srcOrd="1" destOrd="0" parTransId="{4F8A6DDB-BCBB-4FA2-BE89-04D7085404A3}" sibTransId="{B290257A-A05C-44A2-AEA3-9EB6DA05CBC2}"/>
    <dgm:cxn modelId="{EBC1FB38-C57C-453F-906A-FBAC4985B557}" srcId="{6EDAD7CF-665F-463E-8C5B-28C39774466E}" destId="{8972D57F-E012-4EB9-AB5A-921ADA0E1360}" srcOrd="0" destOrd="0" parTransId="{7C81F058-5F0B-40D7-855F-B6EA3D2D5D56}" sibTransId="{A1381BF7-7F98-4658-B3F4-791CD3011E6E}"/>
    <dgm:cxn modelId="{199A955E-5677-41B2-9032-4B3FC94BFEFA}" srcId="{7B474BF8-D639-4761-9B03-9D9BAB8D7E35}" destId="{6EDAD7CF-665F-463E-8C5B-28C39774466E}" srcOrd="0" destOrd="0" parTransId="{D6AF0846-D888-431F-A4CF-10DCDDABF640}" sibTransId="{11F34814-2657-425B-B943-19A66BBD3B30}"/>
    <dgm:cxn modelId="{FBBD7B48-21F8-4FE2-8610-7CB0A4ADB397}" type="presOf" srcId="{8972D57F-E012-4EB9-AB5A-921ADA0E1360}" destId="{309DFE4A-AD4F-45D1-BBEA-B7E78D7B2131}" srcOrd="0" destOrd="0" presId="urn:microsoft.com/office/officeart/2008/layout/AlternatingHexagons"/>
    <dgm:cxn modelId="{22C3CF4B-C0D6-4F86-9D58-B25863EB20F0}" type="presOf" srcId="{B290257A-A05C-44A2-AEA3-9EB6DA05CBC2}" destId="{162B9A98-6D04-4CC2-BA8F-63C409DF853B}" srcOrd="0" destOrd="0" presId="urn:microsoft.com/office/officeart/2008/layout/AlternatingHexagons"/>
    <dgm:cxn modelId="{FDB5FF54-506C-4A06-9799-CB58A9B31B6A}" type="presOf" srcId="{7B474BF8-D639-4761-9B03-9D9BAB8D7E35}" destId="{1322C53A-0031-4F65-9C25-96B926B106A4}" srcOrd="0" destOrd="0" presId="urn:microsoft.com/office/officeart/2008/layout/AlternatingHexagons"/>
    <dgm:cxn modelId="{9AD2FC75-F9D8-4C5B-B86B-8DDD623C7CB5}" srcId="{123D1654-3D4C-4AFC-A052-F3143C658D64}" destId="{3FB0F201-230B-451A-B5A9-E6A741BE16CB}" srcOrd="0" destOrd="0" parTransId="{25A16BC8-DCDE-4932-8116-91CD35B83FB1}" sibTransId="{E6C100FC-C423-47CE-9BF6-FA81D5C6E94E}"/>
    <dgm:cxn modelId="{0875CCBF-29E6-49F4-A498-4A942E5BC5F9}" type="presOf" srcId="{6EDAD7CF-665F-463E-8C5B-28C39774466E}" destId="{1D1025B4-471A-4A6B-B639-050BB4D7F8BD}" srcOrd="0" destOrd="0" presId="urn:microsoft.com/office/officeart/2008/layout/AlternatingHexagons"/>
    <dgm:cxn modelId="{3A640F47-B8CF-4A66-BF36-CBACB2602398}" type="presParOf" srcId="{1322C53A-0031-4F65-9C25-96B926B106A4}" destId="{41BFC701-2B53-4829-9E2F-2B42365019F8}" srcOrd="0" destOrd="0" presId="urn:microsoft.com/office/officeart/2008/layout/AlternatingHexagons"/>
    <dgm:cxn modelId="{4180E55B-91F9-4635-8943-30C39D4F4BB4}" type="presParOf" srcId="{41BFC701-2B53-4829-9E2F-2B42365019F8}" destId="{1D1025B4-471A-4A6B-B639-050BB4D7F8BD}" srcOrd="0" destOrd="0" presId="urn:microsoft.com/office/officeart/2008/layout/AlternatingHexagons"/>
    <dgm:cxn modelId="{B03DF6A7-D80C-44AA-A8DC-8E14C72F0839}" type="presParOf" srcId="{41BFC701-2B53-4829-9E2F-2B42365019F8}" destId="{309DFE4A-AD4F-45D1-BBEA-B7E78D7B2131}" srcOrd="1" destOrd="0" presId="urn:microsoft.com/office/officeart/2008/layout/AlternatingHexagons"/>
    <dgm:cxn modelId="{FCDA5172-4B6C-4E0A-9BAD-13CCA7132851}" type="presParOf" srcId="{41BFC701-2B53-4829-9E2F-2B42365019F8}" destId="{D1B37AE9-2BCB-454B-89F1-F085496E5BC2}" srcOrd="2" destOrd="0" presId="urn:microsoft.com/office/officeart/2008/layout/AlternatingHexagons"/>
    <dgm:cxn modelId="{1FAA774D-29F1-437E-B063-85FE31E37176}" type="presParOf" srcId="{41BFC701-2B53-4829-9E2F-2B42365019F8}" destId="{5C4E0B87-04E9-40F5-B19B-18FBF588D968}" srcOrd="3" destOrd="0" presId="urn:microsoft.com/office/officeart/2008/layout/AlternatingHexagons"/>
    <dgm:cxn modelId="{0B1AD0DD-7496-45F2-8C3B-ADCA2602898A}" type="presParOf" srcId="{41BFC701-2B53-4829-9E2F-2B42365019F8}" destId="{361D2931-A324-4DAA-B50A-968226678016}" srcOrd="4" destOrd="0" presId="urn:microsoft.com/office/officeart/2008/layout/AlternatingHexagons"/>
    <dgm:cxn modelId="{CC1E464E-C1FE-4564-9B7C-A656869191F1}" type="presParOf" srcId="{1322C53A-0031-4F65-9C25-96B926B106A4}" destId="{8C712FD6-5006-463B-AFE3-E101651C627D}" srcOrd="1" destOrd="0" presId="urn:microsoft.com/office/officeart/2008/layout/AlternatingHexagons"/>
    <dgm:cxn modelId="{4D8756E3-180D-42D3-8135-9D7A9AC6AA04}" type="presParOf" srcId="{1322C53A-0031-4F65-9C25-96B926B106A4}" destId="{0A76BAB8-2B44-480D-BAD2-48BB137F5431}" srcOrd="2" destOrd="0" presId="urn:microsoft.com/office/officeart/2008/layout/AlternatingHexagons"/>
    <dgm:cxn modelId="{E64AD5A3-580B-4D18-BDE2-CCBDFA2702C2}" type="presParOf" srcId="{0A76BAB8-2B44-480D-BAD2-48BB137F5431}" destId="{29B8FF67-F08E-4044-A22C-A8B9A1AB0B6F}" srcOrd="0" destOrd="0" presId="urn:microsoft.com/office/officeart/2008/layout/AlternatingHexagons"/>
    <dgm:cxn modelId="{AA5AE76A-5304-4018-93B1-09C5E91BCEB5}" type="presParOf" srcId="{0A76BAB8-2B44-480D-BAD2-48BB137F5431}" destId="{70C13DF0-0F43-4E54-BACD-5CE71B5A4E8F}" srcOrd="1" destOrd="0" presId="urn:microsoft.com/office/officeart/2008/layout/AlternatingHexagons"/>
    <dgm:cxn modelId="{9A618D5F-49B1-4495-B44E-944AFF2E8D34}" type="presParOf" srcId="{0A76BAB8-2B44-480D-BAD2-48BB137F5431}" destId="{F7AFCF83-4601-4F04-94BB-9C533903A537}" srcOrd="2" destOrd="0" presId="urn:microsoft.com/office/officeart/2008/layout/AlternatingHexagons"/>
    <dgm:cxn modelId="{B3D15E43-2FF7-4C25-9050-D61B47C787B8}" type="presParOf" srcId="{0A76BAB8-2B44-480D-BAD2-48BB137F5431}" destId="{C7346EE1-3543-4C48-95D9-23C5A135B714}" srcOrd="3" destOrd="0" presId="urn:microsoft.com/office/officeart/2008/layout/AlternatingHexagons"/>
    <dgm:cxn modelId="{35DED685-8BF0-4F26-AB2B-1D56C7B36DB7}" type="presParOf" srcId="{0A76BAB8-2B44-480D-BAD2-48BB137F5431}" destId="{162B9A98-6D04-4CC2-BA8F-63C409DF853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025B4-471A-4A6B-B639-050BB4D7F8BD}">
      <dsp:nvSpPr>
        <dsp:cNvPr id="0" name=""/>
        <dsp:cNvSpPr/>
      </dsp:nvSpPr>
      <dsp:spPr>
        <a:xfrm rot="5400000">
          <a:off x="4604982" y="153204"/>
          <a:ext cx="2353344" cy="204740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Mantendo a Comunicação Transparente</a:t>
          </a:r>
          <a:endParaRPr lang="en-US" sz="1600" kern="1200"/>
        </a:p>
      </dsp:txBody>
      <dsp:txXfrm rot="-5400000">
        <a:off x="5077004" y="366966"/>
        <a:ext cx="1409299" cy="1619886"/>
      </dsp:txXfrm>
    </dsp:sp>
    <dsp:sp modelId="{309DFE4A-AD4F-45D1-BBEA-B7E78D7B2131}">
      <dsp:nvSpPr>
        <dsp:cNvPr id="0" name=""/>
        <dsp:cNvSpPr/>
      </dsp:nvSpPr>
      <dsp:spPr>
        <a:xfrm>
          <a:off x="6867487" y="470906"/>
          <a:ext cx="2626332" cy="141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Mantenha uma comunicação transparente entre cliente e demais interessados. Explique como uma abordagem hibrida proporciona melhor flexibilidade, adaptabilidade e entrega incremental, enquanto ainda atende às preocupações iniciais de planejamento e orçamento.</a:t>
          </a:r>
          <a:endParaRPr lang="en-US" sz="1100" kern="1200"/>
        </a:p>
      </dsp:txBody>
      <dsp:txXfrm>
        <a:off x="6867487" y="470906"/>
        <a:ext cx="2626332" cy="1412006"/>
      </dsp:txXfrm>
    </dsp:sp>
    <dsp:sp modelId="{361D2931-A324-4DAA-B50A-968226678016}">
      <dsp:nvSpPr>
        <dsp:cNvPr id="0" name=""/>
        <dsp:cNvSpPr/>
      </dsp:nvSpPr>
      <dsp:spPr>
        <a:xfrm rot="5400000">
          <a:off x="2393779" y="153204"/>
          <a:ext cx="2353344" cy="204740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865801" y="366966"/>
        <a:ext cx="1409299" cy="1619886"/>
      </dsp:txXfrm>
    </dsp:sp>
    <dsp:sp modelId="{29B8FF67-F08E-4044-A22C-A8B9A1AB0B6F}">
      <dsp:nvSpPr>
        <dsp:cNvPr id="0" name=""/>
        <dsp:cNvSpPr/>
      </dsp:nvSpPr>
      <dsp:spPr>
        <a:xfrm rot="5400000">
          <a:off x="3495144" y="2150723"/>
          <a:ext cx="2353344" cy="204740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Realizando Demonstrações e Avaliações Regulares</a:t>
          </a:r>
          <a:endParaRPr lang="en-US" sz="1600" kern="1200"/>
        </a:p>
      </dsp:txBody>
      <dsp:txXfrm rot="-5400000">
        <a:off x="3967166" y="2364485"/>
        <a:ext cx="1409299" cy="1619886"/>
      </dsp:txXfrm>
    </dsp:sp>
    <dsp:sp modelId="{70C13DF0-0F43-4E54-BACD-5CE71B5A4E8F}">
      <dsp:nvSpPr>
        <dsp:cNvPr id="0" name=""/>
        <dsp:cNvSpPr/>
      </dsp:nvSpPr>
      <dsp:spPr>
        <a:xfrm>
          <a:off x="1021779" y="2468425"/>
          <a:ext cx="2541612" cy="141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Realize demonstrações regulares do produto ou resultados intermediários para que o cliente de demais interessados possa avaliar o progresso e fazer ajustes de curso, se necessário.</a:t>
          </a:r>
          <a:endParaRPr lang="en-US" sz="1100" kern="1200"/>
        </a:p>
      </dsp:txBody>
      <dsp:txXfrm>
        <a:off x="1021779" y="2468425"/>
        <a:ext cx="2541612" cy="1412006"/>
      </dsp:txXfrm>
    </dsp:sp>
    <dsp:sp modelId="{162B9A98-6D04-4CC2-BA8F-63C409DF853B}">
      <dsp:nvSpPr>
        <dsp:cNvPr id="0" name=""/>
        <dsp:cNvSpPr/>
      </dsp:nvSpPr>
      <dsp:spPr>
        <a:xfrm rot="5400000">
          <a:off x="5706347" y="2150723"/>
          <a:ext cx="2353344" cy="204740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6178369" y="2364485"/>
        <a:ext cx="1409299" cy="1619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0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6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1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6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7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2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3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2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0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3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5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3A3B4BEF-03DF-9F10-72A2-1FBDD3121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3" b="10747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7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de-DE" sz="6700">
                <a:solidFill>
                  <a:srgbClr val="FFFFFF"/>
                </a:solidFill>
                <a:cs typeface="Calibri Light"/>
              </a:rPr>
              <a:t>Abordagem Hibrida</a:t>
            </a:r>
            <a:br>
              <a:rPr lang="de-DE" sz="6700">
                <a:solidFill>
                  <a:srgbClr val="FFFFFF"/>
                </a:solidFill>
                <a:cs typeface="Calibri Light"/>
              </a:rPr>
            </a:br>
            <a:r>
              <a:rPr lang="de-DE" sz="6700">
                <a:solidFill>
                  <a:srgbClr val="FFFFFF"/>
                </a:solidFill>
                <a:cs typeface="Calibri Light"/>
              </a:rPr>
              <a:t>Em Projetos</a:t>
            </a:r>
            <a:endParaRPr lang="de-DE" sz="670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  <a:cs typeface="Calibri"/>
              </a:rPr>
              <a:t>Por: Luiz Carlos Nicodemo</a:t>
            </a: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989EBE-4783-2277-5766-B1CA91138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31CD161-F742-ABCD-C09C-B207D464C144}"/>
              </a:ext>
            </a:extLst>
          </p:cNvPr>
          <p:cNvSpPr txBox="1"/>
          <p:nvPr/>
        </p:nvSpPr>
        <p:spPr>
          <a:xfrm>
            <a:off x="8079978" y="741391"/>
            <a:ext cx="3369234" cy="16162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+mj-lt"/>
                <a:ea typeface="+mj-ea"/>
                <a:cs typeface="+mj-cs"/>
              </a:rPr>
              <a:t>Responsabilidades</a:t>
            </a:r>
          </a:p>
        </p:txBody>
      </p:sp>
      <p:pic>
        <p:nvPicPr>
          <p:cNvPr id="5" name="Picture 4" descr="Grupo grande de paraquedismo no ar">
            <a:extLst>
              <a:ext uri="{FF2B5EF4-FFF2-40B4-BE49-F238E27FC236}">
                <a16:creationId xmlns:a16="http://schemas.microsoft.com/office/drawing/2014/main" id="{13CC7C1D-697F-8789-0182-9E91E3C4E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55" r="13277" b="3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8E6BBFA-3F1A-9A01-459C-68A81C171CFC}"/>
              </a:ext>
            </a:extLst>
          </p:cNvPr>
          <p:cNvSpPr txBox="1"/>
          <p:nvPr/>
        </p:nvSpPr>
        <p:spPr>
          <a:xfrm>
            <a:off x="8079978" y="2533476"/>
            <a:ext cx="3369234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/>
              <a:t>Scrum Master </a:t>
            </a:r>
            <a:r>
              <a:rPr lang="en-US" sz="1900" b="1" err="1"/>
              <a:t>ou</a:t>
            </a:r>
            <a:r>
              <a:rPr lang="en-US" sz="1900" b="1" dirty="0"/>
              <a:t> </a:t>
            </a:r>
            <a:r>
              <a:rPr lang="en-US" sz="1900" b="1" err="1"/>
              <a:t>Facilitador</a:t>
            </a:r>
            <a:r>
              <a:rPr lang="en-US" sz="1900" b="1" dirty="0"/>
              <a:t> </a:t>
            </a:r>
            <a:r>
              <a:rPr lang="en-US" sz="1900" b="1" err="1"/>
              <a:t>Ágil</a:t>
            </a:r>
            <a:endParaRPr lang="en-US" sz="1900" b="1" err="1"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O Scrum Master </a:t>
            </a:r>
            <a:r>
              <a:rPr lang="en-US" sz="1900" dirty="0" err="1"/>
              <a:t>irá</a:t>
            </a:r>
            <a:r>
              <a:rPr lang="en-US" sz="1900" dirty="0"/>
              <a:t> </a:t>
            </a:r>
            <a:r>
              <a:rPr lang="en-US" sz="1900" dirty="0" err="1"/>
              <a:t>apoiar</a:t>
            </a:r>
            <a:r>
              <a:rPr lang="en-US" sz="1900" dirty="0"/>
              <a:t> as </a:t>
            </a:r>
            <a:r>
              <a:rPr lang="en-US" sz="1900" dirty="0" err="1"/>
              <a:t>práticas</a:t>
            </a:r>
            <a:r>
              <a:rPr lang="en-US" sz="1900" dirty="0"/>
              <a:t> </a:t>
            </a:r>
            <a:r>
              <a:rPr lang="en-US" sz="1900" dirty="0" err="1"/>
              <a:t>ágeis</a:t>
            </a:r>
            <a:r>
              <a:rPr lang="en-US" sz="1900" dirty="0"/>
              <a:t>. </a:t>
            </a:r>
            <a:r>
              <a:rPr lang="en-US" sz="1900" dirty="0" err="1"/>
              <a:t>Facilitando</a:t>
            </a:r>
            <a:r>
              <a:rPr lang="en-US" sz="1900" dirty="0"/>
              <a:t> </a:t>
            </a:r>
            <a:r>
              <a:rPr lang="en-US" sz="1900" dirty="0" err="1"/>
              <a:t>reuniões</a:t>
            </a:r>
            <a:r>
              <a:rPr lang="en-US" sz="1900" dirty="0"/>
              <a:t>, </a:t>
            </a:r>
            <a:r>
              <a:rPr lang="en-US" sz="1900" dirty="0" err="1"/>
              <a:t>removendo</a:t>
            </a:r>
            <a:r>
              <a:rPr lang="en-US" sz="1900" dirty="0"/>
              <a:t> </a:t>
            </a:r>
            <a:r>
              <a:rPr lang="en-US" sz="1900" dirty="0" err="1"/>
              <a:t>impedimentos</a:t>
            </a:r>
            <a:r>
              <a:rPr lang="en-US" sz="1900" dirty="0"/>
              <a:t>, </a:t>
            </a:r>
            <a:r>
              <a:rPr lang="en-US" sz="1900" dirty="0" err="1"/>
              <a:t>promovendo</a:t>
            </a:r>
            <a:r>
              <a:rPr lang="en-US" sz="1900" dirty="0"/>
              <a:t> a </a:t>
            </a:r>
            <a:r>
              <a:rPr lang="en-US" sz="1900" dirty="0" err="1"/>
              <a:t>melhoria</a:t>
            </a:r>
            <a:r>
              <a:rPr lang="en-US" sz="1900" dirty="0"/>
              <a:t> continua e </a:t>
            </a:r>
            <a:r>
              <a:rPr lang="en-US" sz="1900" dirty="0" err="1"/>
              <a:t>ajudando</a:t>
            </a:r>
            <a:r>
              <a:rPr lang="en-US" sz="1900" dirty="0"/>
              <a:t> a equipe a </a:t>
            </a:r>
            <a:r>
              <a:rPr lang="en-US" sz="1900" dirty="0" err="1"/>
              <a:t>seguir</a:t>
            </a:r>
            <a:r>
              <a:rPr lang="en-US" sz="1900" dirty="0"/>
              <a:t> as </a:t>
            </a:r>
            <a:r>
              <a:rPr lang="en-US" sz="1900" dirty="0" err="1"/>
              <a:t>práticas</a:t>
            </a:r>
            <a:r>
              <a:rPr lang="en-US" sz="1900" dirty="0"/>
              <a:t> </a:t>
            </a:r>
            <a:r>
              <a:rPr lang="en-US" sz="1900" dirty="0" err="1"/>
              <a:t>ágeis</a:t>
            </a:r>
            <a:r>
              <a:rPr lang="en-US" sz="1900" dirty="0"/>
              <a:t>.</a:t>
            </a:r>
            <a:endParaRPr lang="en-US" sz="1900" dirty="0">
              <a:cs typeface="Calibri" panose="020F0502020204030204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58342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E89F75-90F9-986A-225D-5AE9A23DF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sfera de malha e nós">
            <a:extLst>
              <a:ext uri="{FF2B5EF4-FFF2-40B4-BE49-F238E27FC236}">
                <a16:creationId xmlns:a16="http://schemas.microsoft.com/office/drawing/2014/main" id="{4AD24AEF-9564-3EDD-3FB5-F3F2225B51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03" r="-2" b="201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9595F00-A7D8-8113-AD3B-7B86C88DA99C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Responsabilidades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628E69-69CB-F224-8A33-0AC0710F77E4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</a:rPr>
              <a:t>Dono do Produto </a:t>
            </a:r>
            <a:r>
              <a:rPr lang="en-US" b="1" err="1">
                <a:solidFill>
                  <a:srgbClr val="FFFFFF"/>
                </a:solidFill>
              </a:rPr>
              <a:t>como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Representante</a:t>
            </a:r>
            <a:r>
              <a:rPr lang="en-US" b="1" dirty="0">
                <a:solidFill>
                  <a:srgbClr val="FFFFFF"/>
                </a:solidFill>
              </a:rPr>
              <a:t> do </a:t>
            </a:r>
            <a:r>
              <a:rPr lang="en-US" b="1" err="1">
                <a:solidFill>
                  <a:srgbClr val="FFFFFF"/>
                </a:solidFill>
              </a:rPr>
              <a:t>Cliente</a:t>
            </a:r>
            <a:endParaRPr lang="en-US" b="1" err="1">
              <a:solidFill>
                <a:srgbClr val="FFFFFF"/>
              </a:solidFill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O Dono de Produto, </a:t>
            </a:r>
            <a:r>
              <a:rPr lang="en-US" err="1">
                <a:solidFill>
                  <a:srgbClr val="FFFFFF"/>
                </a:solidFill>
              </a:rPr>
              <a:t>representando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os</a:t>
            </a:r>
            <a:r>
              <a:rPr lang="en-US" dirty="0">
                <a:solidFill>
                  <a:srgbClr val="FFFFFF"/>
                </a:solidFill>
              </a:rPr>
              <a:t> interesses do </a:t>
            </a:r>
            <a:r>
              <a:rPr lang="en-US" err="1">
                <a:solidFill>
                  <a:srgbClr val="FFFFFF"/>
                </a:solidFill>
              </a:rPr>
              <a:t>cliente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será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responsável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por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gerenciar</a:t>
            </a:r>
            <a:r>
              <a:rPr lang="en-US" dirty="0">
                <a:solidFill>
                  <a:srgbClr val="FFFFFF"/>
                </a:solidFill>
              </a:rPr>
              <a:t> o backlog do </a:t>
            </a:r>
            <a:r>
              <a:rPr lang="en-US" err="1">
                <a:solidFill>
                  <a:srgbClr val="FFFFFF"/>
                </a:solidFill>
              </a:rPr>
              <a:t>produto</a:t>
            </a:r>
            <a:r>
              <a:rPr lang="en-US" dirty="0">
                <a:solidFill>
                  <a:srgbClr val="FFFFFF"/>
                </a:solidFill>
              </a:rPr>
              <a:t>. </a:t>
            </a:r>
            <a:r>
              <a:rPr lang="en-US" err="1">
                <a:solidFill>
                  <a:srgbClr val="FFFFFF"/>
                </a:solidFill>
              </a:rPr>
              <a:t>Definir</a:t>
            </a:r>
            <a:r>
              <a:rPr lang="en-US" dirty="0">
                <a:solidFill>
                  <a:srgbClr val="FFFFFF"/>
                </a:solidFill>
              </a:rPr>
              <a:t> as </a:t>
            </a:r>
            <a:r>
              <a:rPr lang="en-US" err="1">
                <a:solidFill>
                  <a:srgbClr val="FFFFFF"/>
                </a:solidFill>
              </a:rPr>
              <a:t>prioridades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err="1">
                <a:solidFill>
                  <a:srgbClr val="FFFFFF"/>
                </a:solidFill>
              </a:rPr>
              <a:t>trabalhar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estreita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colaboração</a:t>
            </a:r>
            <a:r>
              <a:rPr lang="en-US" dirty="0">
                <a:solidFill>
                  <a:srgbClr val="FFFFFF"/>
                </a:solidFill>
              </a:rPr>
              <a:t> com a equipe </a:t>
            </a:r>
            <a:r>
              <a:rPr lang="en-US" err="1">
                <a:solidFill>
                  <a:srgbClr val="FFFFFF"/>
                </a:solidFill>
              </a:rPr>
              <a:t>ágil</a:t>
            </a:r>
            <a:r>
              <a:rPr lang="en-US" dirty="0">
                <a:solidFill>
                  <a:srgbClr val="FFFFFF"/>
                </a:solidFill>
              </a:rPr>
              <a:t> para </a:t>
            </a:r>
            <a:r>
              <a:rPr lang="en-US" err="1">
                <a:solidFill>
                  <a:srgbClr val="FFFFFF"/>
                </a:solidFill>
              </a:rPr>
              <a:t>garantir</a:t>
            </a:r>
            <a:r>
              <a:rPr lang="en-US" dirty="0">
                <a:solidFill>
                  <a:srgbClr val="FFFFFF"/>
                </a:solidFill>
              </a:rPr>
              <a:t> que o </a:t>
            </a:r>
            <a:r>
              <a:rPr lang="en-US" err="1">
                <a:solidFill>
                  <a:srgbClr val="FFFFFF"/>
                </a:solidFill>
              </a:rPr>
              <a:t>produto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atenda</a:t>
            </a:r>
            <a:r>
              <a:rPr lang="en-US" dirty="0">
                <a:solidFill>
                  <a:srgbClr val="FFFFFF"/>
                </a:solidFill>
              </a:rPr>
              <a:t> as </a:t>
            </a:r>
            <a:r>
              <a:rPr lang="en-US" err="1">
                <a:solidFill>
                  <a:srgbClr val="FFFFFF"/>
                </a:solidFill>
              </a:rPr>
              <a:t>expectativas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err="1">
                <a:solidFill>
                  <a:srgbClr val="FFFFFF"/>
                </a:solidFill>
              </a:rPr>
              <a:t>cliente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  <a:cs typeface="Calibri" panose="020F0502020204030204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11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05C9CD-8CAF-9A71-F499-13D69960F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E616C89-3842-EBD1-8022-CE89028CC825}"/>
              </a:ext>
            </a:extLst>
          </p:cNvPr>
          <p:cNvSpPr txBox="1"/>
          <p:nvPr/>
        </p:nvSpPr>
        <p:spPr>
          <a:xfrm>
            <a:off x="876692" y="741391"/>
            <a:ext cx="5479719" cy="16162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+mj-lt"/>
                <a:ea typeface="+mj-ea"/>
                <a:cs typeface="+mj-cs"/>
              </a:rPr>
              <a:t>Responsabilidades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49EC11-D427-99FC-9EAC-02EADE8B8C04}"/>
              </a:ext>
            </a:extLst>
          </p:cNvPr>
          <p:cNvSpPr txBox="1"/>
          <p:nvPr/>
        </p:nvSpPr>
        <p:spPr>
          <a:xfrm>
            <a:off x="876692" y="2533476"/>
            <a:ext cx="5479719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Equipe </a:t>
            </a:r>
            <a:r>
              <a:rPr lang="en-US" sz="2000" b="1" err="1"/>
              <a:t>Ágil</a:t>
            </a:r>
            <a:endParaRPr lang="en-US" sz="2000" b="1" err="1"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 equipe </a:t>
            </a:r>
            <a:r>
              <a:rPr lang="en-US" sz="2000" err="1"/>
              <a:t>ágil</a:t>
            </a:r>
            <a:r>
              <a:rPr lang="en-US" sz="2000" dirty="0"/>
              <a:t> é auto-</a:t>
            </a:r>
            <a:r>
              <a:rPr lang="en-US" sz="2000" err="1"/>
              <a:t>gerenciável</a:t>
            </a:r>
            <a:r>
              <a:rPr lang="en-US" sz="2000" dirty="0"/>
              <a:t> e </a:t>
            </a:r>
            <a:r>
              <a:rPr lang="en-US" sz="2000" err="1"/>
              <a:t>compartilha</a:t>
            </a:r>
            <a:r>
              <a:rPr lang="en-US" sz="2000" dirty="0"/>
              <a:t> a </a:t>
            </a:r>
            <a:r>
              <a:rPr lang="en-US" sz="2000" err="1"/>
              <a:t>responsabilidade</a:t>
            </a:r>
            <a:r>
              <a:rPr lang="en-US" sz="2000" dirty="0"/>
              <a:t> da </a:t>
            </a:r>
            <a:r>
              <a:rPr lang="en-US" sz="2000" err="1"/>
              <a:t>entrega</a:t>
            </a:r>
            <a:r>
              <a:rPr lang="en-US" sz="2000" dirty="0"/>
              <a:t> de </a:t>
            </a:r>
            <a:r>
              <a:rPr lang="en-US" sz="2000" err="1"/>
              <a:t>incrementos</a:t>
            </a:r>
            <a:r>
              <a:rPr lang="en-US" sz="2000" dirty="0"/>
              <a:t> de valor. </a:t>
            </a:r>
            <a:r>
              <a:rPr lang="en-US" sz="2000" err="1"/>
              <a:t>Participa</a:t>
            </a:r>
            <a:r>
              <a:rPr lang="en-US" sz="2000" dirty="0"/>
              <a:t> da </a:t>
            </a:r>
            <a:r>
              <a:rPr lang="en-US" sz="2000" err="1"/>
              <a:t>elaboração</a:t>
            </a:r>
            <a:r>
              <a:rPr lang="en-US" sz="2000" dirty="0"/>
              <a:t> de </a:t>
            </a:r>
            <a:r>
              <a:rPr lang="en-US" sz="2000" err="1"/>
              <a:t>estimativas</a:t>
            </a:r>
            <a:r>
              <a:rPr lang="en-US" sz="2000" dirty="0"/>
              <a:t>, </a:t>
            </a:r>
            <a:r>
              <a:rPr lang="en-US" sz="2000" err="1"/>
              <a:t>planejamento</a:t>
            </a:r>
            <a:r>
              <a:rPr lang="en-US" sz="2000" dirty="0"/>
              <a:t> de </a:t>
            </a:r>
            <a:r>
              <a:rPr lang="en-US" sz="2000" err="1"/>
              <a:t>iterações</a:t>
            </a:r>
            <a:r>
              <a:rPr lang="en-US" sz="2000" dirty="0"/>
              <a:t>, </a:t>
            </a:r>
            <a:r>
              <a:rPr lang="en-US" sz="2000" err="1"/>
              <a:t>execução</a:t>
            </a:r>
            <a:r>
              <a:rPr lang="en-US" sz="2000" dirty="0"/>
              <a:t> do </a:t>
            </a:r>
            <a:r>
              <a:rPr lang="en-US" sz="2000" err="1"/>
              <a:t>trabalho</a:t>
            </a:r>
            <a:r>
              <a:rPr lang="en-US" sz="2000" dirty="0"/>
              <a:t> e </a:t>
            </a:r>
            <a:r>
              <a:rPr lang="en-US" sz="2000" err="1"/>
              <a:t>garantem</a:t>
            </a:r>
            <a:r>
              <a:rPr lang="en-US" sz="2000" dirty="0"/>
              <a:t> a </a:t>
            </a:r>
            <a:r>
              <a:rPr lang="en-US" sz="2000" err="1"/>
              <a:t>qualidade</a:t>
            </a:r>
            <a:r>
              <a:rPr lang="en-US" sz="2000" dirty="0"/>
              <a:t> das </a:t>
            </a:r>
            <a:r>
              <a:rPr lang="en-US" sz="2000" err="1"/>
              <a:t>entregas</a:t>
            </a:r>
            <a:r>
              <a:rPr lang="en-US" sz="2000" dirty="0"/>
              <a:t>.</a:t>
            </a:r>
            <a:endParaRPr lang="en-US" sz="2000" dirty="0">
              <a:cs typeface="Calibri" panose="020F0502020204030204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21" name="Picture 4" descr="Grupo grande de paraquedismo no ar">
            <a:extLst>
              <a:ext uri="{FF2B5EF4-FFF2-40B4-BE49-F238E27FC236}">
                <a16:creationId xmlns:a16="http://schemas.microsoft.com/office/drawing/2014/main" id="{9E256164-571F-04F6-E731-945F48B8C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44" r="25265" b="3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22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26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58F08E-692B-2D78-AF39-C47E131C3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034B850-CEAC-2968-7AE1-EBAD3342274E}"/>
              </a:ext>
            </a:extLst>
          </p:cNvPr>
          <p:cNvSpPr txBox="1"/>
          <p:nvPr/>
        </p:nvSpPr>
        <p:spPr>
          <a:xfrm>
            <a:off x="876692" y="741391"/>
            <a:ext cx="5479719" cy="16162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+mj-lt"/>
                <a:ea typeface="+mj-ea"/>
                <a:cs typeface="+mj-cs"/>
              </a:rPr>
              <a:t>Comunicação e Colaboração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0C4DC9-A531-D9DE-152D-9D53D66028D1}"/>
              </a:ext>
            </a:extLst>
          </p:cNvPr>
          <p:cNvSpPr txBox="1"/>
          <p:nvPr/>
        </p:nvSpPr>
        <p:spPr>
          <a:xfrm>
            <a:off x="876692" y="2533476"/>
            <a:ext cx="5479719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Estabeleça</a:t>
            </a:r>
            <a:r>
              <a:rPr lang="en-US" sz="2000" dirty="0"/>
              <a:t> </a:t>
            </a:r>
            <a:r>
              <a:rPr lang="en-US" sz="2000" dirty="0" err="1"/>
              <a:t>canais</a:t>
            </a:r>
            <a:r>
              <a:rPr lang="en-US" sz="2000" dirty="0"/>
              <a:t> </a:t>
            </a:r>
            <a:r>
              <a:rPr lang="en-US" sz="2000" dirty="0" err="1"/>
              <a:t>eficazes</a:t>
            </a:r>
            <a:r>
              <a:rPr lang="en-US" sz="2000" dirty="0"/>
              <a:t> de </a:t>
            </a:r>
            <a:r>
              <a:rPr lang="en-US" sz="2000" dirty="0" err="1"/>
              <a:t>comunicação</a:t>
            </a:r>
            <a:r>
              <a:rPr lang="en-US" sz="2000" dirty="0"/>
              <a:t> entre o </a:t>
            </a:r>
            <a:r>
              <a:rPr lang="en-US" sz="2000" dirty="0" err="1"/>
              <a:t>Gerente</a:t>
            </a:r>
            <a:r>
              <a:rPr lang="en-US" sz="2000" dirty="0"/>
              <a:t> de </a:t>
            </a:r>
            <a:r>
              <a:rPr lang="en-US" sz="2000" dirty="0" err="1"/>
              <a:t>Projeto</a:t>
            </a:r>
            <a:r>
              <a:rPr lang="en-US" sz="2000" dirty="0"/>
              <a:t>, Scrum Master, Dono de Produto e a equipe </a:t>
            </a:r>
            <a:r>
              <a:rPr lang="en-US" sz="2000" dirty="0" err="1"/>
              <a:t>ágil</a:t>
            </a:r>
            <a:r>
              <a:rPr lang="en-US" sz="2000" dirty="0"/>
              <a:t>. A </a:t>
            </a:r>
            <a:r>
              <a:rPr lang="en-US" sz="2000" dirty="0" err="1"/>
              <a:t>colaboração</a:t>
            </a:r>
            <a:r>
              <a:rPr lang="en-US" sz="2000" dirty="0"/>
              <a:t> continua é fundamental para o </a:t>
            </a:r>
            <a:r>
              <a:rPr lang="en-US" sz="2000" dirty="0" err="1"/>
              <a:t>sucesso</a:t>
            </a:r>
            <a:r>
              <a:rPr lang="en-US" sz="2000" dirty="0"/>
              <a:t> da </a:t>
            </a:r>
            <a:r>
              <a:rPr lang="en-US" sz="2000" dirty="0" err="1"/>
              <a:t>abordagem</a:t>
            </a:r>
            <a:r>
              <a:rPr lang="en-US" sz="2000" dirty="0"/>
              <a:t> </a:t>
            </a:r>
            <a:r>
              <a:rPr lang="en-US" sz="2000" dirty="0" err="1"/>
              <a:t>hibrida</a:t>
            </a:r>
            <a:r>
              <a:rPr lang="en-US" sz="2000" dirty="0"/>
              <a:t>.</a:t>
            </a:r>
            <a:endParaRPr lang="en-US" sz="2000" dirty="0">
              <a:cs typeface="Calibri" panose="020F0502020204030204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4" descr="Cordas coloridas sendo entrelaçadas">
            <a:extLst>
              <a:ext uri="{FF2B5EF4-FFF2-40B4-BE49-F238E27FC236}">
                <a16:creationId xmlns:a16="http://schemas.microsoft.com/office/drawing/2014/main" id="{19B976E0-8C45-9021-3678-E335A30C0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80" r="11191" b="-3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19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7F716-6D53-09A3-D281-6AB6A4ACC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sa com itens de produtividade">
            <a:extLst>
              <a:ext uri="{FF2B5EF4-FFF2-40B4-BE49-F238E27FC236}">
                <a16:creationId xmlns:a16="http://schemas.microsoft.com/office/drawing/2014/main" id="{9119C9B6-A555-33E3-B43F-524274E74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05" r="12216" b="-3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8A6B02-0544-E98E-4766-9F1C23494026}"/>
              </a:ext>
            </a:extLst>
          </p:cNvPr>
          <p:cNvSpPr txBox="1"/>
          <p:nvPr/>
        </p:nvSpPr>
        <p:spPr>
          <a:xfrm>
            <a:off x="761801" y="328512"/>
            <a:ext cx="4778387" cy="16289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Avaliação e Ajustes Contínuos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3647E8-8207-72C9-F490-2F098963CFEB}"/>
              </a:ext>
            </a:extLst>
          </p:cNvPr>
          <p:cNvSpPr txBox="1"/>
          <p:nvPr/>
        </p:nvSpPr>
        <p:spPr>
          <a:xfrm>
            <a:off x="761801" y="2884929"/>
            <a:ext cx="4659756" cy="33741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Realize </a:t>
            </a:r>
            <a:r>
              <a:rPr lang="en-US" sz="2000" dirty="0" err="1"/>
              <a:t>revisões</a:t>
            </a:r>
            <a:r>
              <a:rPr lang="en-US" sz="2000" dirty="0"/>
              <a:t> </a:t>
            </a:r>
            <a:r>
              <a:rPr lang="en-US" sz="2000" dirty="0" err="1"/>
              <a:t>regulares</a:t>
            </a:r>
            <a:r>
              <a:rPr lang="en-US" sz="2000" dirty="0"/>
              <a:t> para </a:t>
            </a:r>
            <a:r>
              <a:rPr lang="en-US" sz="2000" dirty="0" err="1"/>
              <a:t>ajustar</a:t>
            </a:r>
            <a:r>
              <a:rPr lang="en-US" sz="2000" dirty="0"/>
              <a:t> a </a:t>
            </a:r>
            <a:r>
              <a:rPr lang="en-US" sz="2000" dirty="0" err="1"/>
              <a:t>divisão</a:t>
            </a:r>
            <a:r>
              <a:rPr lang="en-US" sz="2000" dirty="0"/>
              <a:t> de </a:t>
            </a:r>
            <a:r>
              <a:rPr lang="en-US" sz="2000" dirty="0" err="1"/>
              <a:t>responsabilidades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</a:t>
            </a:r>
            <a:r>
              <a:rPr lang="en-US" sz="2000" dirty="0" err="1"/>
              <a:t>necessário</a:t>
            </a:r>
            <a:r>
              <a:rPr lang="en-US" sz="2000" dirty="0"/>
              <a:t>. A </a:t>
            </a:r>
            <a:r>
              <a:rPr lang="en-US" sz="2000" dirty="0" err="1"/>
              <a:t>flexibilidade</a:t>
            </a:r>
            <a:r>
              <a:rPr lang="en-US" sz="2000" dirty="0"/>
              <a:t> é </a:t>
            </a:r>
            <a:r>
              <a:rPr lang="en-US" sz="2000" dirty="0" err="1"/>
              <a:t>uma</a:t>
            </a:r>
            <a:r>
              <a:rPr lang="en-US" sz="2000" dirty="0"/>
              <a:t> das </a:t>
            </a:r>
            <a:r>
              <a:rPr lang="en-US" sz="2000" dirty="0" err="1"/>
              <a:t>características-chave</a:t>
            </a:r>
            <a:r>
              <a:rPr lang="en-US" sz="2000" dirty="0"/>
              <a:t> da </a:t>
            </a:r>
            <a:r>
              <a:rPr lang="en-US" sz="2000" dirty="0" err="1"/>
              <a:t>abordagem</a:t>
            </a:r>
            <a:r>
              <a:rPr lang="en-US" sz="2000" dirty="0"/>
              <a:t> </a:t>
            </a:r>
            <a:r>
              <a:rPr lang="en-US" sz="2000" dirty="0" err="1"/>
              <a:t>hibrida</a:t>
            </a:r>
            <a:r>
              <a:rPr lang="en-US" sz="2000" dirty="0"/>
              <a:t>, e é </a:t>
            </a:r>
            <a:r>
              <a:rPr lang="en-US" sz="2000" dirty="0" err="1"/>
              <a:t>importante</a:t>
            </a:r>
            <a:r>
              <a:rPr lang="en-US" sz="2000" dirty="0"/>
              <a:t> </a:t>
            </a:r>
            <a:r>
              <a:rPr lang="en-US" sz="2000" dirty="0" err="1"/>
              <a:t>adaptar</a:t>
            </a:r>
            <a:r>
              <a:rPr lang="en-US" sz="2000" dirty="0"/>
              <a:t> as </a:t>
            </a:r>
            <a:r>
              <a:rPr lang="en-US" sz="2000" dirty="0" err="1"/>
              <a:t>práticas</a:t>
            </a:r>
            <a:r>
              <a:rPr lang="en-US" sz="2000" dirty="0"/>
              <a:t>  </a:t>
            </a:r>
            <a:r>
              <a:rPr lang="en-US" sz="2000" dirty="0" err="1"/>
              <a:t>conforme</a:t>
            </a:r>
            <a:r>
              <a:rPr lang="en-US" sz="2000" dirty="0"/>
              <a:t> o </a:t>
            </a:r>
            <a:r>
              <a:rPr lang="en-US" sz="2000" dirty="0" err="1"/>
              <a:t>contexto</a:t>
            </a:r>
            <a:r>
              <a:rPr lang="en-US" sz="2000" dirty="0"/>
              <a:t> </a:t>
            </a:r>
            <a:r>
              <a:rPr lang="en-US" sz="2000" dirty="0" err="1"/>
              <a:t>especifico</a:t>
            </a:r>
            <a:r>
              <a:rPr lang="en-US" sz="2000" dirty="0"/>
              <a:t> do </a:t>
            </a:r>
            <a:r>
              <a:rPr lang="en-US" sz="2000" dirty="0" err="1"/>
              <a:t>projeto</a:t>
            </a:r>
            <a:endParaRPr lang="en-US" sz="2000" dirty="0" err="1">
              <a:cs typeface="Calibri" panose="020F0502020204030204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9771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2195DB-23DC-1449-29B9-1960F691C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4CE5767-745B-5797-2931-D5D15D207C37}"/>
              </a:ext>
            </a:extLst>
          </p:cNvPr>
          <p:cNvSpPr txBox="1"/>
          <p:nvPr/>
        </p:nvSpPr>
        <p:spPr>
          <a:xfrm>
            <a:off x="6823878" y="741391"/>
            <a:ext cx="4491821" cy="16162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+mj-lt"/>
                <a:ea typeface="+mj-ea"/>
                <a:cs typeface="+mj-cs"/>
              </a:rPr>
              <a:t>Treinamento e Alinhamento</a:t>
            </a:r>
          </a:p>
        </p:txBody>
      </p:sp>
      <p:pic>
        <p:nvPicPr>
          <p:cNvPr id="5" name="Picture 4" descr="Grupo grande de paraquedismo no ar">
            <a:extLst>
              <a:ext uri="{FF2B5EF4-FFF2-40B4-BE49-F238E27FC236}">
                <a16:creationId xmlns:a16="http://schemas.microsoft.com/office/drawing/2014/main" id="{6CD0F715-1543-A2B6-7DD2-45B9FAFAE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9" r="19561" b="3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CAFD5F-DFDD-856F-FF71-136AB452941F}"/>
              </a:ext>
            </a:extLst>
          </p:cNvPr>
          <p:cNvSpPr txBox="1"/>
          <p:nvPr/>
        </p:nvSpPr>
        <p:spPr>
          <a:xfrm>
            <a:off x="6823878" y="2533476"/>
            <a:ext cx="4491820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Certifique</a:t>
            </a:r>
            <a:r>
              <a:rPr lang="en-US" sz="2000" dirty="0"/>
              <a:t>-se de que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membros</a:t>
            </a:r>
            <a:r>
              <a:rPr lang="en-US" sz="2000" dirty="0"/>
              <a:t> da equipe, </a:t>
            </a:r>
            <a:r>
              <a:rPr lang="en-US" sz="2000" dirty="0" err="1"/>
              <a:t>incluindo</a:t>
            </a:r>
            <a:r>
              <a:rPr lang="en-US" sz="2000" dirty="0"/>
              <a:t> o </a:t>
            </a:r>
            <a:r>
              <a:rPr lang="en-US" sz="2000" dirty="0" err="1"/>
              <a:t>Gerente</a:t>
            </a:r>
            <a:r>
              <a:rPr lang="en-US" sz="2000" dirty="0"/>
              <a:t> de </a:t>
            </a:r>
            <a:r>
              <a:rPr lang="en-US" sz="2000" dirty="0" err="1"/>
              <a:t>Projeto</a:t>
            </a:r>
            <a:r>
              <a:rPr lang="en-US" sz="2000" dirty="0"/>
              <a:t>, </a:t>
            </a:r>
            <a:r>
              <a:rPr lang="en-US" sz="2000" dirty="0" err="1"/>
              <a:t>estejam</a:t>
            </a:r>
            <a:r>
              <a:rPr lang="en-US" sz="2000" dirty="0"/>
              <a:t> </a:t>
            </a:r>
            <a:r>
              <a:rPr lang="en-US" sz="2000" dirty="0" err="1"/>
              <a:t>alinhados</a:t>
            </a:r>
            <a:r>
              <a:rPr lang="en-US" sz="2000" dirty="0"/>
              <a:t> com as </a:t>
            </a:r>
            <a:r>
              <a:rPr lang="en-US" sz="2000" dirty="0" err="1"/>
              <a:t>práticas</a:t>
            </a:r>
            <a:r>
              <a:rPr lang="en-US" sz="2000" dirty="0"/>
              <a:t> </a:t>
            </a:r>
            <a:r>
              <a:rPr lang="en-US" sz="2000" dirty="0" err="1"/>
              <a:t>ágeis</a:t>
            </a:r>
            <a:r>
              <a:rPr lang="en-US" sz="2000" dirty="0"/>
              <a:t>. O </a:t>
            </a:r>
            <a:r>
              <a:rPr lang="en-US" sz="2000" dirty="0" err="1"/>
              <a:t>treinamento</a:t>
            </a:r>
            <a:r>
              <a:rPr lang="en-US" sz="2000" dirty="0"/>
              <a:t> e a </a:t>
            </a:r>
            <a:r>
              <a:rPr lang="en-US" sz="2000" dirty="0" err="1"/>
              <a:t>conscientização</a:t>
            </a:r>
            <a:r>
              <a:rPr lang="en-US" sz="2000" dirty="0"/>
              <a:t> </a:t>
            </a:r>
            <a:r>
              <a:rPr lang="en-US" sz="2000" dirty="0" err="1"/>
              <a:t>ajudam</a:t>
            </a:r>
            <a:r>
              <a:rPr lang="en-US" sz="2000" dirty="0"/>
              <a:t> a </a:t>
            </a:r>
            <a:r>
              <a:rPr lang="en-US" sz="2000" dirty="0" err="1"/>
              <a:t>garantir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compreensão</a:t>
            </a:r>
            <a:r>
              <a:rPr lang="en-US" sz="2000" dirty="0"/>
              <a:t> </a:t>
            </a:r>
            <a:r>
              <a:rPr lang="en-US" sz="2000" dirty="0" err="1"/>
              <a:t>comum</a:t>
            </a:r>
            <a:r>
              <a:rPr lang="en-US" sz="2000" dirty="0"/>
              <a:t> das </a:t>
            </a:r>
            <a:r>
              <a:rPr lang="en-US" sz="2000" dirty="0" err="1"/>
              <a:t>expectativas</a:t>
            </a:r>
            <a:r>
              <a:rPr lang="en-US" sz="2000" dirty="0"/>
              <a:t> e </a:t>
            </a:r>
            <a:r>
              <a:rPr lang="en-US" sz="2000" dirty="0" err="1"/>
              <a:t>abordagem</a:t>
            </a:r>
            <a:r>
              <a:rPr lang="en-US" sz="2000" dirty="0"/>
              <a:t>.</a:t>
            </a:r>
            <a:endParaRPr lang="en-US" sz="2000" dirty="0">
              <a:cs typeface="Calibri" panose="020F0502020204030204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6843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B7E850-1A7E-0986-6699-4CAC13DA8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6E896C-690B-2E19-0E94-DD267BFAB5A5}"/>
              </a:ext>
            </a:extLst>
          </p:cNvPr>
          <p:cNvSpPr txBox="1"/>
          <p:nvPr/>
        </p:nvSpPr>
        <p:spPr>
          <a:xfrm>
            <a:off x="827088" y="1641752"/>
            <a:ext cx="2655887" cy="321327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62C26E1-6709-750A-97DD-E33683E1BA6B}"/>
              </a:ext>
            </a:extLst>
          </p:cNvPr>
          <p:cNvSpPr txBox="1"/>
          <p:nvPr/>
        </p:nvSpPr>
        <p:spPr>
          <a:xfrm>
            <a:off x="5232401" y="1721579"/>
            <a:ext cx="6140449" cy="39526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tx1">
                  <a:alpha val="80000"/>
                </a:schemeClr>
              </a:solidFill>
            </a:endParaRP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chave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para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uma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abordagem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híbrida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bem-sucedida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é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criar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uma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cultura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que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permita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a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coexistência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práticas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tradicionais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e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ágeis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garantindo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ao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mesmo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tempo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uma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colaboração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eficaz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  e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alinhamento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todos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os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membros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da equipe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em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relação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aos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objetivos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do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projeto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53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EAA662-60C3-CD22-8C59-1A661C0DE0D9}"/>
              </a:ext>
            </a:extLst>
          </p:cNvPr>
          <p:cNvSpPr txBox="1"/>
          <p:nvPr/>
        </p:nvSpPr>
        <p:spPr>
          <a:xfrm>
            <a:off x="1136397" y="502020"/>
            <a:ext cx="5323715" cy="16429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C15DB2-3AC0-6B08-09E5-5509D07DC618}"/>
              </a:ext>
            </a:extLst>
          </p:cNvPr>
          <p:cNvSpPr txBox="1"/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err="1"/>
              <a:t>Muitas</a:t>
            </a:r>
            <a:r>
              <a:rPr lang="en-US" sz="2000"/>
              <a:t> </a:t>
            </a:r>
            <a:r>
              <a:rPr lang="en-US" sz="2000" err="1"/>
              <a:t>organizações</a:t>
            </a:r>
            <a:r>
              <a:rPr lang="en-US" sz="2000"/>
              <a:t> </a:t>
            </a:r>
            <a:r>
              <a:rPr lang="en-US" sz="2000" err="1"/>
              <a:t>sinalizam</a:t>
            </a:r>
            <a:r>
              <a:rPr lang="en-US" sz="2000"/>
              <a:t> a </a:t>
            </a:r>
            <a:r>
              <a:rPr lang="en-US" sz="2000" err="1"/>
              <a:t>si</a:t>
            </a:r>
            <a:r>
              <a:rPr lang="en-US" sz="2000"/>
              <a:t> </a:t>
            </a:r>
            <a:r>
              <a:rPr lang="en-US" sz="2000" err="1"/>
              <a:t>mesmas</a:t>
            </a:r>
            <a:r>
              <a:rPr lang="en-US" sz="2000"/>
              <a:t> que </a:t>
            </a:r>
            <a:r>
              <a:rPr lang="en-US" sz="2000" err="1"/>
              <a:t>adotam</a:t>
            </a:r>
            <a:r>
              <a:rPr lang="en-US" sz="2000"/>
              <a:t> </a:t>
            </a:r>
            <a:r>
              <a:rPr lang="en-US" sz="2000" err="1"/>
              <a:t>modelo</a:t>
            </a:r>
            <a:r>
              <a:rPr lang="en-US" sz="2000"/>
              <a:t> </a:t>
            </a:r>
            <a:r>
              <a:rPr lang="en-US" sz="2000" err="1"/>
              <a:t>ágil</a:t>
            </a:r>
            <a:r>
              <a:rPr lang="en-US" sz="2000"/>
              <a:t> </a:t>
            </a:r>
            <a:r>
              <a:rPr lang="en-US" sz="2000" err="1"/>
              <a:t>na</a:t>
            </a:r>
            <a:r>
              <a:rPr lang="en-US" sz="2000"/>
              <a:t> </a:t>
            </a:r>
            <a:r>
              <a:rPr lang="en-US" sz="2000" err="1"/>
              <a:t>condução</a:t>
            </a:r>
            <a:r>
              <a:rPr lang="en-US" sz="2000"/>
              <a:t> de </a:t>
            </a:r>
            <a:r>
              <a:rPr lang="en-US" sz="2000" err="1"/>
              <a:t>seus</a:t>
            </a:r>
            <a:r>
              <a:rPr lang="en-US" sz="2000"/>
              <a:t> </a:t>
            </a:r>
            <a:r>
              <a:rPr lang="en-US" sz="2000" err="1"/>
              <a:t>projetos</a:t>
            </a:r>
            <a:r>
              <a:rPr lang="en-US" sz="2000"/>
              <a:t> mas, no </a:t>
            </a:r>
            <a:r>
              <a:rPr lang="en-US" sz="2000" err="1"/>
              <a:t>dia</a:t>
            </a:r>
            <a:r>
              <a:rPr lang="en-US" sz="2000"/>
              <a:t> a </a:t>
            </a:r>
            <a:r>
              <a:rPr lang="en-US" sz="2000" err="1"/>
              <a:t>dia</a:t>
            </a:r>
            <a:r>
              <a:rPr lang="en-US" sz="2000"/>
              <a:t>,  a </a:t>
            </a:r>
            <a:r>
              <a:rPr lang="en-US" sz="2000" err="1"/>
              <a:t>pergunta</a:t>
            </a:r>
            <a:r>
              <a:rPr lang="en-US" sz="2000"/>
              <a:t> </a:t>
            </a:r>
            <a:r>
              <a:rPr lang="en-US" sz="2000" err="1"/>
              <a:t>chave</a:t>
            </a:r>
            <a:r>
              <a:rPr lang="en-US" sz="2000"/>
              <a:t> é: "Qual a data de </a:t>
            </a:r>
            <a:r>
              <a:rPr lang="en-US" sz="2000" err="1"/>
              <a:t>conclusão</a:t>
            </a:r>
            <a:r>
              <a:rPr lang="en-US" sz="2000"/>
              <a:t> e </a:t>
            </a:r>
            <a:r>
              <a:rPr lang="en-US" sz="2000" err="1"/>
              <a:t>quanto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projeto</a:t>
            </a:r>
            <a:r>
              <a:rPr lang="en-US" sz="2000"/>
              <a:t> </a:t>
            </a:r>
            <a:r>
              <a:rPr lang="en-US" sz="2000" err="1"/>
              <a:t>irá</a:t>
            </a:r>
            <a:r>
              <a:rPr lang="en-US" sz="2000"/>
              <a:t> </a:t>
            </a:r>
            <a:r>
              <a:rPr lang="en-US" sz="2000" err="1"/>
              <a:t>custar</a:t>
            </a:r>
            <a:r>
              <a:rPr lang="en-US" sz="2000"/>
              <a:t>".</a:t>
            </a:r>
            <a:endParaRPr lang="pt-BR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Quebra-cabeça branco com uma peça vermelha">
            <a:extLst>
              <a:ext uri="{FF2B5EF4-FFF2-40B4-BE49-F238E27FC236}">
                <a16:creationId xmlns:a16="http://schemas.microsoft.com/office/drawing/2014/main" id="{F1AB665C-A8C7-CEFA-3C7F-518C0F52A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80" r="32434" b="-2"/>
          <a:stretch/>
        </p:blipFill>
        <p:spPr>
          <a:xfrm>
            <a:off x="7651645" y="909081"/>
            <a:ext cx="3019174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6695893-42F3-E1B4-7230-C3BAF34E18A4}"/>
              </a:ext>
            </a:extLst>
          </p:cNvPr>
          <p:cNvSpPr txBox="1"/>
          <p:nvPr/>
        </p:nvSpPr>
        <p:spPr>
          <a:xfrm>
            <a:off x="838201" y="365125"/>
            <a:ext cx="5251316" cy="1807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Proposta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2737A3-FFBE-831F-B558-F230C42CF2E6}"/>
              </a:ext>
            </a:extLst>
          </p:cNvPr>
          <p:cNvSpPr txBox="1"/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err="1"/>
              <a:t>Adotar</a:t>
            </a:r>
            <a:r>
              <a:rPr lang="en-US" sz="2000"/>
              <a:t> um </a:t>
            </a:r>
            <a:r>
              <a:rPr lang="en-US" sz="2000" err="1"/>
              <a:t>modelo</a:t>
            </a:r>
            <a:r>
              <a:rPr lang="en-US" sz="2000"/>
              <a:t> </a:t>
            </a:r>
            <a:r>
              <a:rPr lang="en-US" sz="2000" err="1"/>
              <a:t>hibrido</a:t>
            </a:r>
            <a:r>
              <a:rPr lang="en-US" sz="2000"/>
              <a:t> no </a:t>
            </a:r>
            <a:r>
              <a:rPr lang="en-US" sz="2000" err="1"/>
              <a:t>planejamento</a:t>
            </a:r>
            <a:r>
              <a:rPr lang="en-US" sz="2000"/>
              <a:t> e </a:t>
            </a:r>
            <a:r>
              <a:rPr lang="en-US" sz="2000" err="1"/>
              <a:t>condução</a:t>
            </a:r>
            <a:r>
              <a:rPr lang="en-US" sz="2000"/>
              <a:t> do </a:t>
            </a:r>
            <a:r>
              <a:rPr lang="en-US" sz="2000" err="1"/>
              <a:t>projeto</a:t>
            </a:r>
            <a:r>
              <a:rPr lang="en-US" sz="2000"/>
              <a:t> para </a:t>
            </a:r>
            <a:r>
              <a:rPr lang="en-US" sz="2000" err="1"/>
              <a:t>atender</a:t>
            </a:r>
            <a:r>
              <a:rPr lang="en-US" sz="2000"/>
              <a:t> as </a:t>
            </a:r>
            <a:r>
              <a:rPr lang="en-US" sz="2000" err="1"/>
              <a:t>expectativas</a:t>
            </a:r>
            <a:r>
              <a:rPr lang="en-US" sz="2000"/>
              <a:t> do </a:t>
            </a:r>
            <a:r>
              <a:rPr lang="en-US" sz="2000" err="1"/>
              <a:t>cliente</a:t>
            </a:r>
            <a:r>
              <a:rPr lang="en-US" sz="2000"/>
              <a:t> e </a:t>
            </a:r>
            <a:r>
              <a:rPr lang="en-US" sz="2000" err="1"/>
              <a:t>demais</a:t>
            </a:r>
            <a:r>
              <a:rPr lang="en-US" sz="2000"/>
              <a:t> </a:t>
            </a:r>
            <a:r>
              <a:rPr lang="en-US" sz="2000" err="1"/>
              <a:t>interessados</a:t>
            </a:r>
            <a:r>
              <a:rPr lang="en-US" sz="2000"/>
              <a:t> </a:t>
            </a:r>
            <a:r>
              <a:rPr lang="en-US" sz="2000" err="1"/>
              <a:t>alinhados</a:t>
            </a:r>
            <a:r>
              <a:rPr lang="en-US" sz="2000"/>
              <a:t> </a:t>
            </a:r>
            <a:r>
              <a:rPr lang="en-US" sz="2000" err="1"/>
              <a:t>ao</a:t>
            </a:r>
            <a:r>
              <a:rPr lang="en-US" sz="2000"/>
              <a:t> </a:t>
            </a:r>
            <a:r>
              <a:rPr lang="en-US" sz="2000" err="1"/>
              <a:t>modelo</a:t>
            </a:r>
            <a:r>
              <a:rPr lang="en-US" sz="2000"/>
              <a:t> </a:t>
            </a:r>
            <a:r>
              <a:rPr lang="en-US" sz="2000" err="1"/>
              <a:t>tradicional</a:t>
            </a:r>
            <a:r>
              <a:rPr lang="en-US" sz="2000"/>
              <a:t>.</a:t>
            </a:r>
            <a:endParaRPr lang="pt-BR"/>
          </a:p>
        </p:txBody>
      </p:sp>
      <p:pic>
        <p:nvPicPr>
          <p:cNvPr id="22" name="Picture 21" descr="Quebra-cabeça branco com uma peça vermelha">
            <a:extLst>
              <a:ext uri="{FF2B5EF4-FFF2-40B4-BE49-F238E27FC236}">
                <a16:creationId xmlns:a16="http://schemas.microsoft.com/office/drawing/2014/main" id="{FE4CD389-B968-BC81-45C5-D25B7D71E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26" r="2476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138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270E06-720C-9698-89A4-75A05189DD6F}"/>
              </a:ext>
            </a:extLst>
          </p:cNvPr>
          <p:cNvSpPr txBox="1"/>
          <p:nvPr/>
        </p:nvSpPr>
        <p:spPr>
          <a:xfrm>
            <a:off x="838201" y="365125"/>
            <a:ext cx="5251316" cy="1807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Como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76AB75-346C-44CB-F967-12C109AE5176}"/>
              </a:ext>
            </a:extLst>
          </p:cNvPr>
          <p:cNvSpPr txBox="1"/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/>
              <a:t>Adotando</a:t>
            </a:r>
            <a:r>
              <a:rPr lang="en-US" sz="1400" dirty="0"/>
              <a:t> </a:t>
            </a:r>
            <a:r>
              <a:rPr lang="en-US" sz="1400" err="1"/>
              <a:t>Planejamento</a:t>
            </a:r>
            <a:r>
              <a:rPr lang="en-US" sz="1400" dirty="0"/>
              <a:t> </a:t>
            </a:r>
            <a:r>
              <a:rPr lang="en-US" sz="1400" err="1"/>
              <a:t>Inicial</a:t>
            </a:r>
            <a:r>
              <a:rPr lang="en-US" sz="1400" dirty="0"/>
              <a:t> </a:t>
            </a:r>
            <a:r>
              <a:rPr lang="en-US" sz="1400" err="1"/>
              <a:t>Tradicional</a:t>
            </a:r>
            <a:endParaRPr lang="en-US" sz="14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/>
              <a:t>Identificando</a:t>
            </a:r>
            <a:r>
              <a:rPr lang="en-US" sz="1400" dirty="0"/>
              <a:t> </a:t>
            </a:r>
            <a:r>
              <a:rPr lang="en-US" sz="1400" err="1"/>
              <a:t>marcos</a:t>
            </a:r>
            <a:r>
              <a:rPr lang="en-US" sz="1400" dirty="0"/>
              <a:t> </a:t>
            </a:r>
            <a:r>
              <a:rPr lang="en-US" sz="1400" err="1"/>
              <a:t>significativos</a:t>
            </a:r>
            <a:r>
              <a:rPr lang="en-US" sz="1400" dirty="0"/>
              <a:t>, </a:t>
            </a:r>
            <a:r>
              <a:rPr lang="en-US" sz="1400" err="1"/>
              <a:t>entregáveis</a:t>
            </a:r>
            <a:r>
              <a:rPr lang="en-US" sz="1400" dirty="0"/>
              <a:t> e </a:t>
            </a:r>
            <a:r>
              <a:rPr lang="en-US" sz="1400" err="1"/>
              <a:t>datas</a:t>
            </a:r>
            <a:r>
              <a:rPr lang="en-US" sz="1400" dirty="0"/>
              <a:t> </a:t>
            </a:r>
            <a:r>
              <a:rPr lang="en-US" sz="1400" err="1"/>
              <a:t>chaves</a:t>
            </a:r>
            <a:endParaRPr lang="en-US" sz="1400" dirty="0"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Estimando</a:t>
            </a:r>
            <a:r>
              <a:rPr lang="en-US" sz="1400" dirty="0"/>
              <a:t> </a:t>
            </a:r>
            <a:r>
              <a:rPr lang="en-US" sz="1400" dirty="0" err="1"/>
              <a:t>recursos</a:t>
            </a:r>
            <a:r>
              <a:rPr lang="en-US" sz="1400" dirty="0"/>
              <a:t> </a:t>
            </a:r>
            <a:r>
              <a:rPr lang="en-US" sz="1400" dirty="0" err="1"/>
              <a:t>necessários</a:t>
            </a:r>
            <a:r>
              <a:rPr lang="en-US" sz="1400" dirty="0"/>
              <a:t> e custos </a:t>
            </a:r>
            <a:r>
              <a:rPr lang="en-US" sz="1400" dirty="0" err="1"/>
              <a:t>associados</a:t>
            </a:r>
            <a:r>
              <a:rPr lang="en-US" sz="1400" dirty="0"/>
              <a:t> a esses </a:t>
            </a:r>
            <a:r>
              <a:rPr lang="en-US" sz="1400" dirty="0" err="1"/>
              <a:t>marcos</a:t>
            </a:r>
            <a:endParaRPr lang="en-US" sz="1400" dirty="0"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/>
              <a:t>Elaborando</a:t>
            </a:r>
            <a:r>
              <a:rPr lang="en-US" sz="1400" dirty="0"/>
              <a:t> um </a:t>
            </a:r>
            <a:r>
              <a:rPr lang="en-US" sz="1400" err="1"/>
              <a:t>cronograma</a:t>
            </a:r>
            <a:r>
              <a:rPr lang="en-US" sz="1400" dirty="0"/>
              <a:t> </a:t>
            </a:r>
            <a:r>
              <a:rPr lang="en-US" sz="1400" err="1"/>
              <a:t>inicial</a:t>
            </a:r>
            <a:r>
              <a:rPr lang="en-US" sz="1400" dirty="0"/>
              <a:t> </a:t>
            </a:r>
            <a:r>
              <a:rPr lang="en-US" sz="1400" err="1"/>
              <a:t>baseado</a:t>
            </a:r>
            <a:r>
              <a:rPr lang="en-US" sz="1400" dirty="0"/>
              <a:t> </a:t>
            </a:r>
            <a:r>
              <a:rPr lang="en-US" sz="1400" err="1"/>
              <a:t>nas</a:t>
            </a:r>
            <a:r>
              <a:rPr lang="en-US" sz="1400" dirty="0"/>
              <a:t> </a:t>
            </a:r>
            <a:r>
              <a:rPr lang="en-US" sz="1400" err="1"/>
              <a:t>atividades</a:t>
            </a:r>
            <a:r>
              <a:rPr lang="en-US" sz="1400" dirty="0"/>
              <a:t> </a:t>
            </a:r>
            <a:r>
              <a:rPr lang="en-US" sz="1400" err="1"/>
              <a:t>conhecidas</a:t>
            </a:r>
            <a:r>
              <a:rPr lang="en-US" sz="1400" dirty="0"/>
              <a:t> </a:t>
            </a:r>
            <a:r>
              <a:rPr lang="en-US" sz="1400" err="1"/>
              <a:t>ou</a:t>
            </a:r>
            <a:r>
              <a:rPr lang="en-US" sz="1400" dirty="0"/>
              <a:t> </a:t>
            </a:r>
            <a:r>
              <a:rPr lang="en-US" sz="1400" err="1"/>
              <a:t>mais</a:t>
            </a:r>
            <a:r>
              <a:rPr lang="en-US" sz="1400" dirty="0"/>
              <a:t> </a:t>
            </a:r>
            <a:r>
              <a:rPr lang="en-US" sz="1400" err="1"/>
              <a:t>críticas</a:t>
            </a:r>
            <a:r>
              <a:rPr lang="en-US" sz="1400" dirty="0"/>
              <a:t>.</a:t>
            </a:r>
            <a:endParaRPr lang="en-US" sz="1400" dirty="0"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/>
              <a:t>Dividindo</a:t>
            </a:r>
            <a:r>
              <a:rPr lang="en-US" sz="1400" dirty="0"/>
              <a:t> o </a:t>
            </a:r>
            <a:r>
              <a:rPr lang="en-US" sz="1400" err="1"/>
              <a:t>Projeto</a:t>
            </a:r>
            <a:r>
              <a:rPr lang="en-US" sz="1400" dirty="0"/>
              <a:t> </a:t>
            </a:r>
            <a:r>
              <a:rPr lang="en-US" sz="1400" err="1"/>
              <a:t>em</a:t>
            </a:r>
            <a:r>
              <a:rPr lang="en-US" sz="1400" dirty="0"/>
              <a:t> </a:t>
            </a:r>
            <a:r>
              <a:rPr lang="en-US" sz="1400" err="1"/>
              <a:t>Fases</a:t>
            </a:r>
            <a:r>
              <a:rPr lang="en-US" sz="1400" dirty="0"/>
              <a:t> </a:t>
            </a:r>
            <a:r>
              <a:rPr lang="en-US" sz="1400" err="1"/>
              <a:t>ou</a:t>
            </a:r>
            <a:r>
              <a:rPr lang="en-US" sz="1400" dirty="0"/>
              <a:t> </a:t>
            </a:r>
            <a:r>
              <a:rPr lang="en-US" sz="1400" err="1"/>
              <a:t>Iterações</a:t>
            </a:r>
            <a:endParaRPr lang="en-US" sz="14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/>
              <a:t>Divida</a:t>
            </a:r>
            <a:r>
              <a:rPr lang="en-US" sz="1400" dirty="0"/>
              <a:t> o </a:t>
            </a:r>
            <a:r>
              <a:rPr lang="en-US" sz="1400" err="1"/>
              <a:t>projeto</a:t>
            </a:r>
            <a:r>
              <a:rPr lang="en-US" sz="1400" dirty="0"/>
              <a:t> </a:t>
            </a:r>
            <a:r>
              <a:rPr lang="en-US" sz="1400" err="1"/>
              <a:t>em</a:t>
            </a:r>
            <a:r>
              <a:rPr lang="en-US" sz="1400" dirty="0"/>
              <a:t> </a:t>
            </a:r>
            <a:r>
              <a:rPr lang="en-US" sz="1400" err="1"/>
              <a:t>fases</a:t>
            </a:r>
            <a:r>
              <a:rPr lang="en-US" sz="1400" dirty="0"/>
              <a:t> </a:t>
            </a:r>
            <a:r>
              <a:rPr lang="en-US" sz="1400" err="1"/>
              <a:t>ou</a:t>
            </a:r>
            <a:r>
              <a:rPr lang="en-US" sz="1400" dirty="0"/>
              <a:t> </a:t>
            </a:r>
            <a:r>
              <a:rPr lang="en-US" sz="1400" err="1"/>
              <a:t>iterações</a:t>
            </a:r>
            <a:r>
              <a:rPr lang="en-US" sz="1400" dirty="0"/>
              <a:t> que </a:t>
            </a:r>
            <a:r>
              <a:rPr lang="en-US" sz="1400" err="1"/>
              <a:t>podem</a:t>
            </a:r>
            <a:r>
              <a:rPr lang="en-US" sz="1400" dirty="0"/>
              <a:t> ser </a:t>
            </a:r>
            <a:r>
              <a:rPr lang="en-US" sz="1400" err="1"/>
              <a:t>gerenciadas</a:t>
            </a:r>
            <a:r>
              <a:rPr lang="en-US" sz="1400" dirty="0"/>
              <a:t> de </a:t>
            </a:r>
            <a:r>
              <a:rPr lang="en-US" sz="1400" err="1"/>
              <a:t>maneira</a:t>
            </a:r>
            <a:r>
              <a:rPr lang="en-US" sz="1400" dirty="0"/>
              <a:t> </a:t>
            </a:r>
            <a:r>
              <a:rPr lang="en-US" sz="1400" err="1"/>
              <a:t>mais</a:t>
            </a:r>
            <a:r>
              <a:rPr lang="en-US" sz="1400" dirty="0"/>
              <a:t> </a:t>
            </a:r>
            <a:r>
              <a:rPr lang="en-US" sz="1400" err="1"/>
              <a:t>ágil</a:t>
            </a:r>
            <a:r>
              <a:rPr lang="en-US" sz="1400" dirty="0"/>
              <a:t>. Cada </a:t>
            </a:r>
            <a:r>
              <a:rPr lang="en-US" sz="1400" err="1"/>
              <a:t>fase</a:t>
            </a:r>
            <a:r>
              <a:rPr lang="en-US" sz="1400" dirty="0"/>
              <a:t> </a:t>
            </a:r>
            <a:r>
              <a:rPr lang="en-US" sz="1400" err="1"/>
              <a:t>ou</a:t>
            </a:r>
            <a:r>
              <a:rPr lang="en-US" sz="1400" dirty="0"/>
              <a:t> </a:t>
            </a:r>
            <a:r>
              <a:rPr lang="en-US" sz="1400" err="1"/>
              <a:t>iteração</a:t>
            </a:r>
            <a:r>
              <a:rPr lang="en-US" sz="1400" dirty="0"/>
              <a:t> </a:t>
            </a:r>
            <a:r>
              <a:rPr lang="en-US" sz="1400" err="1"/>
              <a:t>pode</a:t>
            </a:r>
            <a:r>
              <a:rPr lang="en-US" sz="1400" dirty="0"/>
              <a:t> ser </a:t>
            </a:r>
            <a:r>
              <a:rPr lang="en-US" sz="1400" err="1"/>
              <a:t>tratada</a:t>
            </a:r>
            <a:r>
              <a:rPr lang="en-US" sz="1400" dirty="0"/>
              <a:t> </a:t>
            </a:r>
            <a:r>
              <a:rPr lang="en-US" sz="1400" err="1"/>
              <a:t>como</a:t>
            </a:r>
            <a:r>
              <a:rPr lang="en-US" sz="1400" dirty="0"/>
              <a:t> um </a:t>
            </a:r>
            <a:r>
              <a:rPr lang="en-US" sz="1400" err="1"/>
              <a:t>miniprojeto</a:t>
            </a:r>
            <a:r>
              <a:rPr lang="en-US" sz="1400" dirty="0"/>
              <a:t> com </a:t>
            </a:r>
            <a:r>
              <a:rPr lang="en-US" sz="1400" err="1"/>
              <a:t>seu</a:t>
            </a:r>
            <a:r>
              <a:rPr lang="en-US" sz="1400" dirty="0"/>
              <a:t> </a:t>
            </a:r>
            <a:r>
              <a:rPr lang="en-US" sz="1400" err="1"/>
              <a:t>próprio</a:t>
            </a:r>
            <a:r>
              <a:rPr lang="en-US" sz="1400" dirty="0"/>
              <a:t> </a:t>
            </a:r>
            <a:r>
              <a:rPr lang="en-US" sz="1400" err="1"/>
              <a:t>ciclo</a:t>
            </a:r>
            <a:r>
              <a:rPr lang="en-US" sz="1400" dirty="0"/>
              <a:t> de </a:t>
            </a:r>
            <a:r>
              <a:rPr lang="en-US" sz="1400" err="1"/>
              <a:t>planejamento</a:t>
            </a:r>
            <a:r>
              <a:rPr lang="en-US" sz="1400" dirty="0"/>
              <a:t>, </a:t>
            </a:r>
            <a:r>
              <a:rPr lang="en-US" sz="1400" err="1"/>
              <a:t>desenvolvimento</a:t>
            </a:r>
            <a:r>
              <a:rPr lang="en-US" sz="1400" dirty="0"/>
              <a:t> e </a:t>
            </a:r>
            <a:r>
              <a:rPr lang="en-US" sz="1400" err="1"/>
              <a:t>entrega</a:t>
            </a:r>
            <a:r>
              <a:rPr lang="en-US" sz="1400" dirty="0"/>
              <a:t>.</a:t>
            </a:r>
            <a:endParaRPr lang="en-US" sz="1400" dirty="0"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12" name="Picture 4" descr="Foto inclinada de caneta em um gráfico">
            <a:extLst>
              <a:ext uri="{FF2B5EF4-FFF2-40B4-BE49-F238E27FC236}">
                <a16:creationId xmlns:a16="http://schemas.microsoft.com/office/drawing/2014/main" id="{FFDEAEC2-1ACF-27FD-23E4-871A1806E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048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607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1D517D-5DFF-73E7-28FC-C3E05CDE4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28C7866-4043-87A9-469B-9A047C1C32D0}"/>
              </a:ext>
            </a:extLst>
          </p:cNvPr>
          <p:cNvSpPr txBox="1"/>
          <p:nvPr/>
        </p:nvSpPr>
        <p:spPr>
          <a:xfrm>
            <a:off x="838201" y="365125"/>
            <a:ext cx="5251316" cy="1807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Como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223DF7-E54F-FAB2-DC20-18726DA24041}"/>
              </a:ext>
            </a:extLst>
          </p:cNvPr>
          <p:cNvSpPr txBox="1"/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/>
              <a:t>Incluindo</a:t>
            </a:r>
            <a:r>
              <a:rPr lang="en-US" sz="1400" dirty="0"/>
              <a:t> </a:t>
            </a:r>
            <a:r>
              <a:rPr lang="en-US" sz="1400" dirty="0" err="1"/>
              <a:t>Estimativas</a:t>
            </a:r>
            <a:r>
              <a:rPr lang="en-US" sz="1400" dirty="0"/>
              <a:t> de </a:t>
            </a:r>
            <a:r>
              <a:rPr lang="en-US" sz="1400" dirty="0" err="1"/>
              <a:t>Contingência</a:t>
            </a:r>
            <a:endParaRPr lang="pt-BR" dirty="0" err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1400" err="1"/>
              <a:t>Inclua</a:t>
            </a:r>
            <a:r>
              <a:rPr lang="en-US" sz="1400" dirty="0"/>
              <a:t> </a:t>
            </a:r>
            <a:r>
              <a:rPr lang="en-US" sz="1400" err="1"/>
              <a:t>estimativas</a:t>
            </a:r>
            <a:r>
              <a:rPr lang="en-US" sz="1400" dirty="0"/>
              <a:t> </a:t>
            </a:r>
            <a:r>
              <a:rPr lang="en-US" sz="1400" err="1"/>
              <a:t>contingencias</a:t>
            </a:r>
            <a:r>
              <a:rPr lang="en-US" sz="1400" dirty="0"/>
              <a:t> no </a:t>
            </a:r>
            <a:r>
              <a:rPr lang="en-US" sz="1400" err="1"/>
              <a:t>cronograma</a:t>
            </a:r>
            <a:r>
              <a:rPr lang="en-US" sz="1400" dirty="0"/>
              <a:t> e no </a:t>
            </a:r>
            <a:r>
              <a:rPr lang="en-US" sz="1400" err="1"/>
              <a:t>orçamento</a:t>
            </a:r>
            <a:r>
              <a:rPr lang="en-US" sz="1400" dirty="0"/>
              <a:t> para lidar com a </a:t>
            </a:r>
            <a:r>
              <a:rPr lang="en-US" sz="1400" err="1"/>
              <a:t>incerteza</a:t>
            </a:r>
            <a:r>
              <a:rPr lang="en-US" sz="1400" dirty="0"/>
              <a:t> </a:t>
            </a:r>
            <a:r>
              <a:rPr lang="en-US" sz="1400" err="1"/>
              <a:t>inerente</a:t>
            </a:r>
            <a:r>
              <a:rPr lang="en-US" sz="1400" dirty="0"/>
              <a:t> </a:t>
            </a:r>
            <a:r>
              <a:rPr lang="en-US" sz="1400" err="1"/>
              <a:t>aos</a:t>
            </a:r>
            <a:r>
              <a:rPr lang="en-US" sz="1400" dirty="0"/>
              <a:t> </a:t>
            </a:r>
            <a:r>
              <a:rPr lang="en-US" sz="1400" err="1"/>
              <a:t>projetos</a:t>
            </a:r>
            <a:r>
              <a:rPr lang="en-US" sz="1400" dirty="0"/>
              <a:t> </a:t>
            </a:r>
            <a:r>
              <a:rPr lang="en-US" sz="1400" err="1"/>
              <a:t>ágeis</a:t>
            </a:r>
            <a:r>
              <a:rPr lang="en-US" sz="1400" dirty="0"/>
              <a:t>. </a:t>
            </a:r>
            <a:r>
              <a:rPr lang="en-US" sz="1400" err="1"/>
              <a:t>Essas</a:t>
            </a:r>
            <a:r>
              <a:rPr lang="en-US" sz="1400" dirty="0"/>
              <a:t> </a:t>
            </a:r>
            <a:r>
              <a:rPr lang="en-US" sz="1400" err="1"/>
              <a:t>contingências</a:t>
            </a:r>
            <a:r>
              <a:rPr lang="en-US" sz="1400" dirty="0"/>
              <a:t> </a:t>
            </a:r>
            <a:r>
              <a:rPr lang="en-US" sz="1400" err="1"/>
              <a:t>podem</a:t>
            </a:r>
            <a:r>
              <a:rPr lang="en-US" sz="1400" dirty="0"/>
              <a:t> ser </a:t>
            </a:r>
            <a:r>
              <a:rPr lang="en-US" sz="1400" err="1"/>
              <a:t>usadas</a:t>
            </a:r>
            <a:r>
              <a:rPr lang="en-US" sz="1400" dirty="0"/>
              <a:t> para </a:t>
            </a:r>
            <a:r>
              <a:rPr lang="en-US" sz="1400" err="1"/>
              <a:t>ajustar</a:t>
            </a:r>
            <a:r>
              <a:rPr lang="en-US" sz="1400" dirty="0"/>
              <a:t> </a:t>
            </a:r>
            <a:r>
              <a:rPr lang="en-US" sz="1400" err="1"/>
              <a:t>prazos</a:t>
            </a:r>
            <a:r>
              <a:rPr lang="en-US" sz="1400" dirty="0"/>
              <a:t> e custos </a:t>
            </a:r>
            <a:r>
              <a:rPr lang="en-US" sz="1400" err="1"/>
              <a:t>conforme</a:t>
            </a:r>
            <a:r>
              <a:rPr lang="en-US" sz="1400" dirty="0"/>
              <a:t> </a:t>
            </a:r>
            <a:r>
              <a:rPr lang="en-US" sz="1400" err="1"/>
              <a:t>evolução</a:t>
            </a:r>
            <a:r>
              <a:rPr lang="en-US" sz="1400" dirty="0"/>
              <a:t> do </a:t>
            </a:r>
            <a:r>
              <a:rPr lang="en-US" sz="1400" err="1"/>
              <a:t>projeto</a:t>
            </a:r>
            <a:r>
              <a:rPr lang="en-US" sz="1400" dirty="0"/>
              <a:t>.</a:t>
            </a:r>
            <a:endParaRPr lang="en-US" sz="1400" dirty="0"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/>
              <a:t>Realizando</a:t>
            </a:r>
            <a:r>
              <a:rPr lang="en-US" sz="1400" dirty="0"/>
              <a:t> </a:t>
            </a:r>
            <a:r>
              <a:rPr lang="en-US" sz="1400" dirty="0" err="1"/>
              <a:t>Revisões</a:t>
            </a:r>
            <a:r>
              <a:rPr lang="en-US" sz="1400" dirty="0"/>
              <a:t> e </a:t>
            </a:r>
            <a:r>
              <a:rPr lang="en-US" sz="1400" dirty="0" err="1"/>
              <a:t>Ajustes</a:t>
            </a:r>
            <a:r>
              <a:rPr lang="en-US" sz="1400" dirty="0"/>
              <a:t> </a:t>
            </a:r>
            <a:r>
              <a:rPr lang="en-US" sz="1400" dirty="0" err="1"/>
              <a:t>Contínuos</a:t>
            </a:r>
            <a:endParaRPr lang="en-US" sz="1400" dirty="0" err="1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Realize </a:t>
            </a:r>
            <a:r>
              <a:rPr lang="en-US" sz="1400" err="1"/>
              <a:t>revisões</a:t>
            </a:r>
            <a:r>
              <a:rPr lang="en-US" sz="1400" dirty="0"/>
              <a:t> </a:t>
            </a:r>
            <a:r>
              <a:rPr lang="en-US" sz="1400" err="1"/>
              <a:t>regulares</a:t>
            </a:r>
            <a:r>
              <a:rPr lang="en-US" sz="1400" dirty="0"/>
              <a:t> do </a:t>
            </a:r>
            <a:r>
              <a:rPr lang="en-US" sz="1400" err="1"/>
              <a:t>progresso</a:t>
            </a:r>
            <a:r>
              <a:rPr lang="en-US" sz="1400" dirty="0"/>
              <a:t> e </a:t>
            </a:r>
            <a:r>
              <a:rPr lang="en-US" sz="1400" err="1"/>
              <a:t>ajuste</a:t>
            </a:r>
            <a:r>
              <a:rPr lang="en-US" sz="1400" dirty="0"/>
              <a:t> o plano </a:t>
            </a:r>
            <a:r>
              <a:rPr lang="en-US" sz="1400" err="1"/>
              <a:t>conforme</a:t>
            </a:r>
            <a:r>
              <a:rPr lang="en-US" sz="1400" dirty="0"/>
              <a:t> </a:t>
            </a:r>
            <a:r>
              <a:rPr lang="en-US" sz="1400" err="1"/>
              <a:t>necessário</a:t>
            </a:r>
            <a:r>
              <a:rPr lang="en-US" sz="1400" dirty="0"/>
              <a:t>. </a:t>
            </a:r>
            <a:r>
              <a:rPr lang="en-US" sz="1400" err="1"/>
              <a:t>Isso</a:t>
            </a:r>
            <a:r>
              <a:rPr lang="en-US" sz="1400" dirty="0"/>
              <a:t> </a:t>
            </a:r>
            <a:r>
              <a:rPr lang="en-US" sz="1400" err="1"/>
              <a:t>inclui</a:t>
            </a:r>
            <a:r>
              <a:rPr lang="en-US" sz="1400" dirty="0"/>
              <a:t> a </a:t>
            </a:r>
            <a:r>
              <a:rPr lang="en-US" sz="1400" err="1"/>
              <a:t>incorporação</a:t>
            </a:r>
            <a:r>
              <a:rPr lang="en-US" sz="1400" dirty="0"/>
              <a:t> de feedback continuo de </a:t>
            </a:r>
            <a:r>
              <a:rPr lang="en-US" sz="1400" err="1"/>
              <a:t>cliente</a:t>
            </a:r>
            <a:r>
              <a:rPr lang="en-US" sz="1400" dirty="0"/>
              <a:t> e </a:t>
            </a:r>
            <a:r>
              <a:rPr lang="en-US" sz="1400" err="1"/>
              <a:t>demais</a:t>
            </a:r>
            <a:r>
              <a:rPr lang="en-US" sz="1400" dirty="0"/>
              <a:t> </a:t>
            </a:r>
            <a:r>
              <a:rPr lang="en-US" sz="1400" err="1"/>
              <a:t>interessados</a:t>
            </a:r>
            <a:r>
              <a:rPr lang="en-US" sz="1400" dirty="0"/>
              <a:t> e a </a:t>
            </a:r>
            <a:r>
              <a:rPr lang="en-US" sz="1400" err="1"/>
              <a:t>possibilidade</a:t>
            </a:r>
            <a:r>
              <a:rPr lang="en-US" sz="1400" dirty="0"/>
              <a:t> de </a:t>
            </a:r>
            <a:r>
              <a:rPr lang="en-US" sz="1400" err="1"/>
              <a:t>ajustes</a:t>
            </a:r>
            <a:r>
              <a:rPr lang="en-US" sz="1400" dirty="0"/>
              <a:t> no </a:t>
            </a:r>
            <a:r>
              <a:rPr lang="en-US" sz="1400" err="1"/>
              <a:t>escopo</a:t>
            </a:r>
            <a:r>
              <a:rPr lang="en-US" sz="1400" dirty="0"/>
              <a:t>, </a:t>
            </a:r>
            <a:r>
              <a:rPr lang="en-US" sz="1400" err="1"/>
              <a:t>prazos</a:t>
            </a:r>
            <a:r>
              <a:rPr lang="en-US" sz="1400" dirty="0"/>
              <a:t> e custos </a:t>
            </a:r>
            <a:r>
              <a:rPr lang="en-US" sz="1400" err="1"/>
              <a:t>durante</a:t>
            </a:r>
            <a:r>
              <a:rPr lang="en-US" sz="1400" dirty="0"/>
              <a:t> o </a:t>
            </a:r>
            <a:r>
              <a:rPr lang="en-US" sz="1400" err="1"/>
              <a:t>projeto</a:t>
            </a:r>
            <a:r>
              <a:rPr lang="en-US" sz="1400" dirty="0"/>
              <a:t>.</a:t>
            </a:r>
            <a:endParaRPr lang="en-US" sz="1400" dirty="0"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 descr="Calculadora, caneta, bússola, dinheiro e um papel com gráficos impressos">
            <a:extLst>
              <a:ext uri="{FF2B5EF4-FFF2-40B4-BE49-F238E27FC236}">
                <a16:creationId xmlns:a16="http://schemas.microsoft.com/office/drawing/2014/main" id="{5D745D08-4BCC-E0D3-D3FA-B62F0B978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4" r="23117" b="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667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93E570-2D42-C87B-6D4E-D8BBADE8F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7B01CF-B447-9FCB-4318-BCA6D458E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r="-2" b="127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3B63D6C-E808-0DCA-4D84-910743CE05D5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Como</a:t>
            </a:r>
          </a:p>
        </p:txBody>
      </p:sp>
      <p:graphicFrame>
        <p:nvGraphicFramePr>
          <p:cNvPr id="5" name="CaixaDeTexto 2">
            <a:extLst>
              <a:ext uri="{FF2B5EF4-FFF2-40B4-BE49-F238E27FC236}">
                <a16:creationId xmlns:a16="http://schemas.microsoft.com/office/drawing/2014/main" id="{F7170286-2B5B-27E5-25D4-4F925E98F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1152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0605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A839CA-4F3D-DAD8-0E46-076C7289B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teriais escolares e de escritório">
            <a:extLst>
              <a:ext uri="{FF2B5EF4-FFF2-40B4-BE49-F238E27FC236}">
                <a16:creationId xmlns:a16="http://schemas.microsoft.com/office/drawing/2014/main" id="{2A147153-D15F-AE23-9166-B35310656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666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A51596A-FF12-3B69-7BC9-ABC737BF10D8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EEF4D1-D821-E2B0-4DDB-9D3B036C9125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err="1">
                <a:solidFill>
                  <a:srgbClr val="FFFFFF"/>
                </a:solidFill>
              </a:rPr>
              <a:t>Utilizando</a:t>
            </a:r>
            <a:r>
              <a:rPr lang="en-US">
                <a:solidFill>
                  <a:srgbClr val="FFFFFF"/>
                </a:solidFill>
              </a:rPr>
              <a:t> Ferramentas </a:t>
            </a:r>
            <a:r>
              <a:rPr lang="en-US" err="1">
                <a:solidFill>
                  <a:srgbClr val="FFFFFF"/>
                </a:solidFill>
              </a:rPr>
              <a:t>Integradas</a:t>
            </a:r>
            <a:endParaRPr lang="pt-BR" err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Utilize ferramentas de </a:t>
            </a:r>
            <a:r>
              <a:rPr lang="en-US" err="1">
                <a:solidFill>
                  <a:srgbClr val="FFFFFF"/>
                </a:solidFill>
              </a:rPr>
              <a:t>projetos</a:t>
            </a:r>
            <a:r>
              <a:rPr lang="en-US">
                <a:solidFill>
                  <a:srgbClr val="FFFFFF"/>
                </a:solidFill>
              </a:rPr>
              <a:t> que </a:t>
            </a:r>
            <a:r>
              <a:rPr lang="en-US" err="1">
                <a:solidFill>
                  <a:srgbClr val="FFFFFF"/>
                </a:solidFill>
              </a:rPr>
              <a:t>possam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suportar</a:t>
            </a:r>
            <a:r>
              <a:rPr lang="en-US">
                <a:solidFill>
                  <a:srgbClr val="FFFFFF"/>
                </a:solidFill>
              </a:rPr>
              <a:t> tanto a </a:t>
            </a:r>
            <a:r>
              <a:rPr lang="en-US" err="1">
                <a:solidFill>
                  <a:srgbClr val="FFFFFF"/>
                </a:solidFill>
              </a:rPr>
              <a:t>abordagem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tradicional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quanto</a:t>
            </a:r>
            <a:r>
              <a:rPr lang="en-US">
                <a:solidFill>
                  <a:srgbClr val="FFFFFF"/>
                </a:solidFill>
              </a:rPr>
              <a:t> a </a:t>
            </a:r>
            <a:r>
              <a:rPr lang="en-US" err="1">
                <a:solidFill>
                  <a:srgbClr val="FFFFFF"/>
                </a:solidFill>
              </a:rPr>
              <a:t>ágil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facilitando</a:t>
            </a:r>
            <a:r>
              <a:rPr lang="en-US">
                <a:solidFill>
                  <a:srgbClr val="FFFFFF"/>
                </a:solidFill>
              </a:rPr>
              <a:t> a </a:t>
            </a:r>
            <a:r>
              <a:rPr lang="en-US" err="1">
                <a:solidFill>
                  <a:srgbClr val="FFFFFF"/>
                </a:solidFill>
              </a:rPr>
              <a:t>comunicação</a:t>
            </a:r>
            <a:r>
              <a:rPr lang="en-US">
                <a:solidFill>
                  <a:srgbClr val="FFFFFF"/>
                </a:solidFill>
              </a:rPr>
              <a:t> e a </a:t>
            </a:r>
            <a:r>
              <a:rPr lang="en-US" err="1">
                <a:solidFill>
                  <a:srgbClr val="FFFFFF"/>
                </a:solidFill>
              </a:rPr>
              <a:t>transição</a:t>
            </a:r>
            <a:r>
              <a:rPr lang="en-US">
                <a:solidFill>
                  <a:srgbClr val="FFFFFF"/>
                </a:solidFill>
              </a:rPr>
              <a:t> entre </a:t>
            </a:r>
            <a:r>
              <a:rPr lang="en-US" err="1">
                <a:solidFill>
                  <a:srgbClr val="FFFFFF"/>
                </a:solidFill>
              </a:rPr>
              <a:t>diferentes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modos</a:t>
            </a:r>
            <a:r>
              <a:rPr lang="en-US">
                <a:solidFill>
                  <a:srgbClr val="FFFFFF"/>
                </a:solidFill>
              </a:rPr>
              <a:t> de </a:t>
            </a:r>
            <a:r>
              <a:rPr lang="en-US" err="1">
                <a:solidFill>
                  <a:srgbClr val="FFFFFF"/>
                </a:solidFill>
              </a:rPr>
              <a:t>gerenciamento</a:t>
            </a:r>
            <a:r>
              <a:rPr lang="en-US">
                <a:solidFill>
                  <a:srgbClr val="FFFFFF"/>
                </a:solidFill>
              </a:rPr>
              <a:t>.</a:t>
            </a:r>
            <a:endParaRPr lang="en-US">
              <a:solidFill>
                <a:srgbClr val="FFFFFF"/>
              </a:solidFill>
              <a:cs typeface="Calibri" panose="020F0502020204030204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3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D9C0D2-A59F-23BE-2180-2310B9C4B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enhos em papel colorido">
            <a:extLst>
              <a:ext uri="{FF2B5EF4-FFF2-40B4-BE49-F238E27FC236}">
                <a16:creationId xmlns:a16="http://schemas.microsoft.com/office/drawing/2014/main" id="{63434F15-7827-B9E4-1F22-10C691CDD0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r="-2" b="15603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93F3023-3E62-78AE-45AF-E9EFD4E72750}"/>
              </a:ext>
            </a:extLst>
          </p:cNvPr>
          <p:cNvSpPr txBox="1"/>
          <p:nvPr/>
        </p:nvSpPr>
        <p:spPr>
          <a:xfrm>
            <a:off x="838200" y="2140021"/>
            <a:ext cx="6696445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Responsabilidades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083CFE-F26B-F3CF-A24C-2F4D9DCBE222}"/>
              </a:ext>
            </a:extLst>
          </p:cNvPr>
          <p:cNvSpPr txBox="1"/>
          <p:nvPr/>
        </p:nvSpPr>
        <p:spPr>
          <a:xfrm>
            <a:off x="838200" y="3590600"/>
            <a:ext cx="6696452" cy="24337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</a:rPr>
              <a:t>Na </a:t>
            </a:r>
            <a:r>
              <a:rPr lang="en-US" sz="2000" err="1">
                <a:solidFill>
                  <a:srgbClr val="FFFFFF"/>
                </a:solidFill>
              </a:rPr>
              <a:t>abordagem</a:t>
            </a:r>
            <a:r>
              <a:rPr lang="en-US" sz="200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hibrida</a:t>
            </a:r>
            <a:r>
              <a:rPr lang="en-US" sz="2000">
                <a:solidFill>
                  <a:srgbClr val="FFFFFF"/>
                </a:solidFill>
              </a:rPr>
              <a:t> as </a:t>
            </a:r>
            <a:r>
              <a:rPr lang="en-US" sz="2000" err="1">
                <a:solidFill>
                  <a:srgbClr val="FFFFFF"/>
                </a:solidFill>
              </a:rPr>
              <a:t>responsabilidades</a:t>
            </a:r>
            <a:r>
              <a:rPr lang="en-US" sz="200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devem</a:t>
            </a:r>
            <a:r>
              <a:rPr lang="en-US" sz="2000">
                <a:solidFill>
                  <a:srgbClr val="FFFFFF"/>
                </a:solidFill>
              </a:rPr>
              <a:t> ser </a:t>
            </a:r>
            <a:r>
              <a:rPr lang="en-US" sz="2000" err="1">
                <a:solidFill>
                  <a:srgbClr val="FFFFFF"/>
                </a:solidFill>
              </a:rPr>
              <a:t>ajustadas</a:t>
            </a:r>
            <a:r>
              <a:rPr lang="en-US" sz="2000">
                <a:solidFill>
                  <a:srgbClr val="FFFFFF"/>
                </a:solidFill>
              </a:rPr>
              <a:t> para </a:t>
            </a:r>
            <a:r>
              <a:rPr lang="en-US" sz="2000" err="1">
                <a:solidFill>
                  <a:srgbClr val="FFFFFF"/>
                </a:solidFill>
              </a:rPr>
              <a:t>acomodar</a:t>
            </a:r>
            <a:r>
              <a:rPr lang="en-US" sz="2000">
                <a:solidFill>
                  <a:srgbClr val="FFFFFF"/>
                </a:solidFill>
              </a:rPr>
              <a:t> tanto </a:t>
            </a:r>
            <a:r>
              <a:rPr lang="en-US" sz="2000" err="1">
                <a:solidFill>
                  <a:srgbClr val="FFFFFF"/>
                </a:solidFill>
              </a:rPr>
              <a:t>atividades</a:t>
            </a:r>
            <a:r>
              <a:rPr lang="en-US" sz="200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tradicionais</a:t>
            </a:r>
            <a:r>
              <a:rPr lang="en-US" sz="200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como</a:t>
            </a:r>
            <a:r>
              <a:rPr lang="en-US" sz="200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ágeis</a:t>
            </a:r>
            <a:r>
              <a:rPr lang="en-US" sz="2000">
                <a:solidFill>
                  <a:srgbClr val="FFFFFF"/>
                </a:solidFill>
              </a:rPr>
              <a:t>. Nos </a:t>
            </a:r>
            <a:r>
              <a:rPr lang="en-US" sz="2000" err="1">
                <a:solidFill>
                  <a:srgbClr val="FFFFFF"/>
                </a:solidFill>
              </a:rPr>
              <a:t>próximos</a:t>
            </a:r>
            <a:r>
              <a:rPr lang="en-US" sz="2000">
                <a:solidFill>
                  <a:srgbClr val="FFFFFF"/>
                </a:solidFill>
              </a:rPr>
              <a:t> slides é </a:t>
            </a:r>
            <a:r>
              <a:rPr lang="en-US" sz="2000" err="1">
                <a:solidFill>
                  <a:srgbClr val="FFFFFF"/>
                </a:solidFill>
              </a:rPr>
              <a:t>apresentada</a:t>
            </a:r>
            <a:r>
              <a:rPr lang="en-US" sz="200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uma</a:t>
            </a:r>
            <a:r>
              <a:rPr lang="en-US" sz="200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sugestão</a:t>
            </a:r>
            <a:r>
              <a:rPr lang="en-US" sz="2000">
                <a:solidFill>
                  <a:srgbClr val="FFFFFF"/>
                </a:solidFill>
              </a:rPr>
              <a:t> para </a:t>
            </a:r>
            <a:r>
              <a:rPr lang="en-US" sz="2000" err="1">
                <a:solidFill>
                  <a:srgbClr val="FFFFFF"/>
                </a:solidFill>
              </a:rPr>
              <a:t>gerenciar</a:t>
            </a:r>
            <a:r>
              <a:rPr lang="en-US" sz="2000">
                <a:solidFill>
                  <a:srgbClr val="FFFFFF"/>
                </a:solidFill>
              </a:rPr>
              <a:t> as </a:t>
            </a:r>
            <a:r>
              <a:rPr lang="en-US" sz="2000" err="1">
                <a:solidFill>
                  <a:srgbClr val="FFFFFF"/>
                </a:solidFill>
              </a:rPr>
              <a:t>responsabilidades</a:t>
            </a:r>
            <a:r>
              <a:rPr lang="en-US" sz="200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dentro</a:t>
            </a:r>
            <a:r>
              <a:rPr lang="en-US" sz="2000">
                <a:solidFill>
                  <a:srgbClr val="FFFFFF"/>
                </a:solidFill>
              </a:rPr>
              <a:t> de um </a:t>
            </a:r>
            <a:r>
              <a:rPr lang="en-US" sz="2000" err="1">
                <a:solidFill>
                  <a:srgbClr val="FFFFFF"/>
                </a:solidFill>
              </a:rPr>
              <a:t>modelo</a:t>
            </a:r>
            <a:r>
              <a:rPr lang="en-US" sz="200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hibrido</a:t>
            </a:r>
            <a:r>
              <a:rPr lang="en-US" sz="2000">
                <a:solidFill>
                  <a:srgbClr val="FFFFFF"/>
                </a:solidFill>
              </a:rPr>
              <a:t>.</a:t>
            </a:r>
            <a:endParaRPr lang="pt-BR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31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3CDF64-09F1-74F2-F4BA-0BE5066A9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526B38-B642-CA10-2BD3-E131F8270619}"/>
              </a:ext>
            </a:extLst>
          </p:cNvPr>
          <p:cNvSpPr txBox="1"/>
          <p:nvPr/>
        </p:nvSpPr>
        <p:spPr>
          <a:xfrm>
            <a:off x="838201" y="365125"/>
            <a:ext cx="5251316" cy="1807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Responsabilidades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14832BA-5E03-14FF-57B3-A1528016F9A1}"/>
              </a:ext>
            </a:extLst>
          </p:cNvPr>
          <p:cNvSpPr txBox="1"/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/>
              <a:t>Gerente</a:t>
            </a:r>
            <a:r>
              <a:rPr lang="en-US" sz="2000" b="1" dirty="0"/>
              <a:t> de </a:t>
            </a:r>
            <a:r>
              <a:rPr lang="en-US" sz="2000" b="1" dirty="0" err="1"/>
              <a:t>Projeto</a:t>
            </a:r>
            <a:r>
              <a:rPr lang="en-US" sz="2000" b="1" dirty="0"/>
              <a:t> </a:t>
            </a:r>
            <a:r>
              <a:rPr lang="en-US" sz="2000" b="1" dirty="0" err="1"/>
              <a:t>Tradicional</a:t>
            </a:r>
            <a:endParaRPr lang="pt-BR" dirty="0" err="1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O </a:t>
            </a:r>
            <a:r>
              <a:rPr lang="en-US" sz="2000" dirty="0" err="1"/>
              <a:t>Gerente</a:t>
            </a:r>
            <a:r>
              <a:rPr lang="en-US" sz="2000" dirty="0"/>
              <a:t> de </a:t>
            </a:r>
            <a:r>
              <a:rPr lang="en-US" sz="2000" dirty="0" err="1"/>
              <a:t>Projeto</a:t>
            </a:r>
            <a:r>
              <a:rPr lang="en-US" sz="2000" dirty="0"/>
              <a:t> </a:t>
            </a:r>
            <a:r>
              <a:rPr lang="en-US" sz="2000" dirty="0" err="1"/>
              <a:t>tradicional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responsável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atividades</a:t>
            </a:r>
            <a:r>
              <a:rPr lang="en-US" sz="2000" dirty="0"/>
              <a:t> </a:t>
            </a:r>
            <a:r>
              <a:rPr lang="en-US" sz="2000" dirty="0" err="1"/>
              <a:t>tradicionais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elaboração</a:t>
            </a:r>
            <a:r>
              <a:rPr lang="en-US" sz="2000" dirty="0"/>
              <a:t> de </a:t>
            </a:r>
            <a:r>
              <a:rPr lang="en-US" sz="2000" dirty="0" err="1"/>
              <a:t>relatório</a:t>
            </a:r>
            <a:r>
              <a:rPr lang="en-US" sz="2000" dirty="0"/>
              <a:t> de status, </a:t>
            </a:r>
            <a:r>
              <a:rPr lang="en-US" sz="2000" dirty="0" err="1"/>
              <a:t>comunicação</a:t>
            </a:r>
            <a:r>
              <a:rPr lang="en-US" sz="2000" dirty="0"/>
              <a:t> com </a:t>
            </a:r>
            <a:r>
              <a:rPr lang="en-US" sz="2000" dirty="0" err="1"/>
              <a:t>stackholders</a:t>
            </a:r>
            <a:r>
              <a:rPr lang="en-US" sz="2000" dirty="0"/>
              <a:t>, </a:t>
            </a:r>
            <a:r>
              <a:rPr lang="en-US" sz="2000" dirty="0" err="1"/>
              <a:t>gerenciamento</a:t>
            </a:r>
            <a:r>
              <a:rPr lang="en-US" sz="2000" dirty="0"/>
              <a:t> de </a:t>
            </a:r>
            <a:r>
              <a:rPr lang="en-US" sz="2000" dirty="0" err="1"/>
              <a:t>riscos</a:t>
            </a:r>
            <a:r>
              <a:rPr lang="en-US" sz="2000" dirty="0"/>
              <a:t> e </a:t>
            </a:r>
            <a:r>
              <a:rPr lang="en-US" sz="2000" dirty="0" err="1"/>
              <a:t>coordenação</a:t>
            </a:r>
            <a:r>
              <a:rPr lang="en-US" sz="2000" dirty="0"/>
              <a:t> </a:t>
            </a:r>
            <a:r>
              <a:rPr lang="en-US" sz="2000" dirty="0" err="1"/>
              <a:t>geral</a:t>
            </a:r>
            <a:r>
              <a:rPr lang="en-US" sz="2000" dirty="0"/>
              <a:t> do </a:t>
            </a:r>
            <a:r>
              <a:rPr lang="en-US" sz="2000" dirty="0" err="1"/>
              <a:t>projeto</a:t>
            </a:r>
            <a:r>
              <a:rPr lang="en-US" sz="2000" dirty="0"/>
              <a:t>. </a:t>
            </a:r>
            <a:r>
              <a:rPr lang="en-US" sz="2000" dirty="0" err="1"/>
              <a:t>Exercendo</a:t>
            </a:r>
            <a:r>
              <a:rPr lang="en-US" sz="2000" dirty="0"/>
              <a:t>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papel</a:t>
            </a:r>
            <a:r>
              <a:rPr lang="en-US" sz="2000" dirty="0"/>
              <a:t> </a:t>
            </a:r>
            <a:r>
              <a:rPr lang="en-US" sz="2000" dirty="0" err="1"/>
              <a:t>essencial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integração</a:t>
            </a:r>
            <a:r>
              <a:rPr lang="en-US" sz="2000" dirty="0"/>
              <a:t> de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componentes</a:t>
            </a:r>
            <a:r>
              <a:rPr lang="en-US" sz="2000" dirty="0"/>
              <a:t> do </a:t>
            </a:r>
            <a:r>
              <a:rPr lang="en-US" sz="2000" dirty="0" err="1"/>
              <a:t>projeto</a:t>
            </a:r>
            <a:r>
              <a:rPr lang="en-US" sz="2000" dirty="0"/>
              <a:t>.</a:t>
            </a:r>
            <a:endParaRPr lang="en-US" sz="2000" dirty="0">
              <a:cs typeface="Calibri" panose="020F0502020204030204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4" descr="Grupo grande de paraquedismo no ar">
            <a:extLst>
              <a:ext uri="{FF2B5EF4-FFF2-40B4-BE49-F238E27FC236}">
                <a16:creationId xmlns:a16="http://schemas.microsoft.com/office/drawing/2014/main" id="{E28FA316-60CA-6120-194E-C53CC778E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6" r="20208" b="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9829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Office Theme</vt:lpstr>
      <vt:lpstr>Abordagem Hibrida Em Projetos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749</cp:revision>
  <dcterms:created xsi:type="dcterms:W3CDTF">2024-01-03T19:19:53Z</dcterms:created>
  <dcterms:modified xsi:type="dcterms:W3CDTF">2024-01-05T23:21:20Z</dcterms:modified>
</cp:coreProperties>
</file>