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7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2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5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57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37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316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87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375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2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50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1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1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3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3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7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8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1DDF04-F232-41D3-BA3B-CB8CDDAE158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D4AE78-31A1-4B14-A0BA-9F23F7322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6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23720" y="2358887"/>
            <a:ext cx="9544280" cy="170994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Cálculo de Probabilidades com o Software R</a:t>
            </a:r>
          </a:p>
          <a:p>
            <a:endParaRPr lang="pt-BR" dirty="0">
              <a:latin typeface="+mn-lt"/>
            </a:endParaRPr>
          </a:p>
          <a:p>
            <a:r>
              <a:rPr lang="pt-BR" dirty="0">
                <a:latin typeface="+mn-lt"/>
              </a:rPr>
              <a:t>Distribuições de probabilidades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16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757637" y="2612687"/>
                <a:ext cx="10519962" cy="751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dpois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k,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BR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para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=0,1,2,… 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caso contrário. Se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é um vetor numérico, o comando devolve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cada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7" y="2612687"/>
                <a:ext cx="10519962" cy="751103"/>
              </a:xfrm>
              <a:prstGeom prst="rect">
                <a:avLst/>
              </a:prstGeom>
              <a:blipFill>
                <a:blip r:embed="rId2"/>
                <a:stretch>
                  <a:fillRect l="-579" t="-2439" b="-13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638" y="1832577"/>
                <a:ext cx="10519962" cy="48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Manejando a Distribuição de Poisson (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pt-BR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no R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8" y="1832577"/>
                <a:ext cx="10519962" cy="487506"/>
              </a:xfrm>
              <a:prstGeom prst="rect">
                <a:avLst/>
              </a:prstGeom>
              <a:blipFill>
                <a:blip r:embed="rId3"/>
                <a:stretch>
                  <a:fillRect l="-869" t="-8750" b="-23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7638" y="3546831"/>
                <a:ext cx="10519962" cy="751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ppois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k,</a:t>
                </a:r>
                <a:r>
                  <a:rPr lang="pt-BR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é um vetor numérico, o comando devolve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cada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8" y="3546831"/>
                <a:ext cx="10519962" cy="751168"/>
              </a:xfrm>
              <a:prstGeom prst="rect">
                <a:avLst/>
              </a:prstGeom>
              <a:blipFill>
                <a:blip r:embed="rId4"/>
                <a:stretch>
                  <a:fillRect l="-579" t="-65041" r="-637" b="-52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757637" y="4480975"/>
                <a:ext cx="1051996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qpois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o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quantil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ordem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 distribuição de Poisson (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7" y="4480975"/>
                <a:ext cx="10519962" cy="421654"/>
              </a:xfrm>
              <a:prstGeom prst="rect">
                <a:avLst/>
              </a:prstGeom>
              <a:blipFill>
                <a:blip r:embed="rId5"/>
                <a:stretch>
                  <a:fillRect l="-579" t="-5797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757637" y="5025782"/>
                <a:ext cx="1051996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rpois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m,</a:t>
                </a:r>
                <a:r>
                  <a:rPr lang="pt-BR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uma amostra casual simples de tamanho m da distribuição de Poisson (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7" y="5025782"/>
                <a:ext cx="10519962" cy="421654"/>
              </a:xfrm>
              <a:prstGeom prst="rect">
                <a:avLst/>
              </a:prstGeom>
              <a:blipFill>
                <a:blip r:embed="rId6"/>
                <a:stretch>
                  <a:fillRect l="-579" t="-5714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8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085004" y="1731869"/>
                <a:ext cx="91701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Exercício 3: Seja X uma variável aleatória discreta que segue a distribuição de Poisson com parâmetro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2000" dirty="0"/>
                  <a:t> = 2. Determine:</a:t>
                </a:r>
              </a:p>
              <a:p>
                <a:endParaRPr lang="pt-BR" sz="2000" dirty="0"/>
              </a:p>
              <a:p>
                <a:pPr marL="342900" indent="-342900">
                  <a:buAutoNum type="alphaLcParenR"/>
                </a:pPr>
                <a:r>
                  <a:rPr lang="pt-BR" sz="2000" dirty="0"/>
                  <a:t>P( X &gt;1) </a:t>
                </a:r>
              </a:p>
              <a:p>
                <a:pPr marL="342900" indent="-342900">
                  <a:buAutoNum type="alphaLcParenR"/>
                </a:pPr>
                <a:r>
                  <a:rPr lang="pt-BR" sz="2000" dirty="0"/>
                  <a:t>P( 2 &lt; X ≤ 4) </a:t>
                </a:r>
              </a:p>
              <a:p>
                <a:pPr marL="342900" indent="-342900">
                  <a:buAutoNum type="alphaLcParenR"/>
                </a:pPr>
                <a:r>
                  <a:rPr lang="pt-BR" sz="2000" dirty="0"/>
                  <a:t>P( X = 2)</a:t>
                </a: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4" y="1731869"/>
                <a:ext cx="9170126" cy="1938992"/>
              </a:xfrm>
              <a:prstGeom prst="rect">
                <a:avLst/>
              </a:prstGeom>
              <a:blipFill>
                <a:blip r:embed="rId2"/>
                <a:stretch>
                  <a:fillRect l="-731" t="-1572" b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1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71C987-F9A2-4DF9-BEC2-75CB2A9BBB01}"/>
              </a:ext>
            </a:extLst>
          </p:cNvPr>
          <p:cNvSpPr/>
          <p:nvPr/>
        </p:nvSpPr>
        <p:spPr>
          <a:xfrm>
            <a:off x="978908" y="1703230"/>
            <a:ext cx="10324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4: Qual a probabilidade de obtermos um resultado maior ou igual a 5 em um arremesso de um dado desonesto em que a chance de ocorrência de cada resultado possível é diretamente proporcional a esse resultado?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971C987-F9A2-4DF9-BEC2-75CB2A9BBB01}"/>
              </a:ext>
            </a:extLst>
          </p:cNvPr>
          <p:cNvSpPr/>
          <p:nvPr/>
        </p:nvSpPr>
        <p:spPr>
          <a:xfrm>
            <a:off x="978907" y="2835093"/>
            <a:ext cx="10324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Solução: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&gt; C=c(1,2,2,3,3,3,4,4,4,4,5,5,5,5,5,6,6,6,6,6,6)</a:t>
            </a:r>
          </a:p>
          <a:p>
            <a:pPr algn="just"/>
            <a:r>
              <a:rPr lang="pt-BR" sz="2000" dirty="0"/>
              <a:t>&gt; r=</a:t>
            </a:r>
            <a:r>
              <a:rPr lang="pt-BR" sz="2000" dirty="0" err="1"/>
              <a:t>sample</a:t>
            </a:r>
            <a:r>
              <a:rPr lang="pt-BR" sz="2000" dirty="0"/>
              <a:t>(C,1000,replace=TRUE)</a:t>
            </a:r>
          </a:p>
          <a:p>
            <a:pPr algn="just"/>
            <a:r>
              <a:rPr lang="pt-BR" sz="2000" dirty="0"/>
              <a:t>&gt; </a:t>
            </a:r>
            <a:r>
              <a:rPr lang="pt-BR" sz="2000" dirty="0" err="1"/>
              <a:t>length</a:t>
            </a:r>
            <a:r>
              <a:rPr lang="pt-BR" sz="2000" dirty="0"/>
              <a:t>(r[r&gt;=5])/1000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71C987-F9A2-4DF9-BEC2-75CB2A9BBB01}"/>
              </a:ext>
            </a:extLst>
          </p:cNvPr>
          <p:cNvSpPr/>
          <p:nvPr/>
        </p:nvSpPr>
        <p:spPr>
          <a:xfrm>
            <a:off x="978908" y="4698709"/>
            <a:ext cx="10324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Obtenha a função de probabilidade da variável aleatória discreta</a:t>
            </a:r>
          </a:p>
          <a:p>
            <a:pPr algn="ctr"/>
            <a:r>
              <a:rPr lang="pt-BR" sz="2000" dirty="0"/>
              <a:t>X: “o número de pontos obtidos”</a:t>
            </a:r>
          </a:p>
        </p:txBody>
      </p:sp>
    </p:spTree>
    <p:extLst>
      <p:ext uri="{BB962C8B-B14F-4D97-AF65-F5344CB8AC3E}">
        <p14:creationId xmlns:p14="http://schemas.microsoft.com/office/powerpoint/2010/main" val="38306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34CBDE-CC65-43EC-8AB3-F8236DA780CB}"/>
              </a:ext>
            </a:extLst>
          </p:cNvPr>
          <p:cNvSpPr/>
          <p:nvPr/>
        </p:nvSpPr>
        <p:spPr>
          <a:xfrm>
            <a:off x="978908" y="1595451"/>
            <a:ext cx="10324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5: No exercício 2, se 3 bolas são retiradas da urna, ao acaso e sem reposição, qual a probabilidade de que o número de bolas vermelhas entre as 3 seja igual a 2?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71C987-F9A2-4DF9-BEC2-75CB2A9BBB01}"/>
              </a:ext>
            </a:extLst>
          </p:cNvPr>
          <p:cNvSpPr/>
          <p:nvPr/>
        </p:nvSpPr>
        <p:spPr>
          <a:xfrm>
            <a:off x="978907" y="2504155"/>
            <a:ext cx="103248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Solução: Script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&gt; S=c("</a:t>
            </a:r>
            <a:r>
              <a:rPr lang="pt-BR" sz="2000" dirty="0" err="1"/>
              <a:t>Br</a:t>
            </a:r>
            <a:r>
              <a:rPr lang="pt-BR" sz="2000" dirty="0"/>
              <a:t>","</a:t>
            </a:r>
            <a:r>
              <a:rPr lang="pt-BR" sz="2000" dirty="0" err="1"/>
              <a:t>Br</a:t>
            </a:r>
            <a:r>
              <a:rPr lang="pt-BR" sz="2000" dirty="0"/>
              <a:t>","</a:t>
            </a:r>
            <a:r>
              <a:rPr lang="pt-BR" sz="2000" dirty="0" err="1"/>
              <a:t>Vd</a:t>
            </a:r>
            <a:r>
              <a:rPr lang="pt-BR" sz="2000" dirty="0"/>
              <a:t>","</a:t>
            </a:r>
            <a:r>
              <a:rPr lang="pt-BR" sz="2000" dirty="0" err="1"/>
              <a:t>Vd</a:t>
            </a:r>
            <a:r>
              <a:rPr lang="pt-BR" sz="2000" dirty="0"/>
              <a:t>","</a:t>
            </a:r>
            <a:r>
              <a:rPr lang="pt-BR" sz="2000" dirty="0" err="1"/>
              <a:t>Vd</a:t>
            </a:r>
            <a:r>
              <a:rPr lang="pt-BR" sz="2000" dirty="0"/>
              <a:t>","</a:t>
            </a:r>
            <a:r>
              <a:rPr lang="pt-BR" sz="2000" dirty="0" err="1"/>
              <a:t>Vm</a:t>
            </a:r>
            <a:r>
              <a:rPr lang="pt-BR" sz="2000" dirty="0"/>
              <a:t>","</a:t>
            </a:r>
            <a:r>
              <a:rPr lang="pt-BR" sz="2000" dirty="0" err="1"/>
              <a:t>Vm</a:t>
            </a:r>
            <a:r>
              <a:rPr lang="pt-BR" sz="2000" dirty="0"/>
              <a:t>","</a:t>
            </a:r>
            <a:r>
              <a:rPr lang="pt-BR" sz="2000" dirty="0" err="1"/>
              <a:t>Vm</a:t>
            </a:r>
            <a:r>
              <a:rPr lang="pt-BR" sz="2000" dirty="0"/>
              <a:t>","</a:t>
            </a:r>
            <a:r>
              <a:rPr lang="pt-BR" sz="2000" dirty="0" err="1"/>
              <a:t>Vm</a:t>
            </a:r>
            <a:r>
              <a:rPr lang="pt-BR" sz="2000" dirty="0"/>
              <a:t>","</a:t>
            </a:r>
            <a:r>
              <a:rPr lang="pt-BR" sz="2000" dirty="0" err="1"/>
              <a:t>Pr</a:t>
            </a:r>
            <a:r>
              <a:rPr lang="pt-BR" sz="2000" dirty="0"/>
              <a:t>","</a:t>
            </a:r>
            <a:r>
              <a:rPr lang="pt-BR" sz="2000" dirty="0" err="1"/>
              <a:t>Pr</a:t>
            </a:r>
            <a:r>
              <a:rPr lang="pt-BR" sz="2000" dirty="0"/>
              <a:t>","</a:t>
            </a:r>
            <a:r>
              <a:rPr lang="pt-BR" sz="2000" dirty="0" err="1"/>
              <a:t>Pr</a:t>
            </a:r>
            <a:r>
              <a:rPr lang="pt-BR" sz="2000" dirty="0"/>
              <a:t>")</a:t>
            </a:r>
          </a:p>
          <a:p>
            <a:pPr algn="just"/>
            <a:r>
              <a:rPr lang="pt-BR" sz="2000" dirty="0"/>
              <a:t>&gt; s=1:1000</a:t>
            </a:r>
          </a:p>
          <a:p>
            <a:pPr algn="just"/>
            <a:r>
              <a:rPr lang="pt-BR" sz="2000" dirty="0"/>
              <a:t>&gt; for (i in 1:1000){</a:t>
            </a:r>
          </a:p>
          <a:p>
            <a:pPr algn="just"/>
            <a:r>
              <a:rPr lang="pt-BR" sz="2000" dirty="0"/>
              <a:t>&gt;         r=</a:t>
            </a:r>
            <a:r>
              <a:rPr lang="pt-BR" sz="2000" dirty="0" err="1"/>
              <a:t>sample</a:t>
            </a:r>
            <a:r>
              <a:rPr lang="pt-BR" sz="2000" dirty="0"/>
              <a:t>(S,3)</a:t>
            </a:r>
          </a:p>
          <a:p>
            <a:pPr algn="just"/>
            <a:r>
              <a:rPr lang="pt-BR" sz="2000" dirty="0"/>
              <a:t>&gt;         s[i]=</a:t>
            </a:r>
            <a:r>
              <a:rPr lang="pt-BR" sz="2000" dirty="0" err="1"/>
              <a:t>length</a:t>
            </a:r>
            <a:r>
              <a:rPr lang="pt-BR" sz="2000" dirty="0"/>
              <a:t>(r[r==“</a:t>
            </a:r>
            <a:r>
              <a:rPr lang="pt-BR" sz="2000" dirty="0" err="1"/>
              <a:t>Vm</a:t>
            </a:r>
            <a:r>
              <a:rPr lang="pt-BR" sz="2000" dirty="0"/>
              <a:t>”])</a:t>
            </a:r>
          </a:p>
          <a:p>
            <a:pPr algn="just"/>
            <a:r>
              <a:rPr lang="pt-BR" sz="2000" dirty="0"/>
              <a:t>&gt;         }</a:t>
            </a:r>
          </a:p>
          <a:p>
            <a:pPr algn="just"/>
            <a:r>
              <a:rPr lang="pt-BR" sz="2000" dirty="0"/>
              <a:t>&gt; p=</a:t>
            </a:r>
            <a:r>
              <a:rPr lang="pt-BR" sz="2000" dirty="0" err="1"/>
              <a:t>length</a:t>
            </a:r>
            <a:r>
              <a:rPr lang="pt-BR" sz="2000" dirty="0"/>
              <a:t>(s[s==2])/1000</a:t>
            </a:r>
          </a:p>
          <a:p>
            <a:pPr algn="just"/>
            <a:r>
              <a:rPr lang="pt-BR" sz="2000" dirty="0"/>
              <a:t>&gt; p</a:t>
            </a:r>
          </a:p>
        </p:txBody>
      </p:sp>
    </p:spTree>
    <p:extLst>
      <p:ext uri="{BB962C8B-B14F-4D97-AF65-F5344CB8AC3E}">
        <p14:creationId xmlns:p14="http://schemas.microsoft.com/office/powerpoint/2010/main" val="35970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23109" y="2628076"/>
            <a:ext cx="10154193" cy="247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manejar distribuições de probabilidades no R, 4 funções são utilizadas e referenciadas pelas  letras d, p, q e r, que precedem os codinomes das distribuições. Temos, portanto, 4 comandos: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especificações): maneja a função de probabilidade da distribuição referenciada por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especificações): maneja a função de distribuição da distribuição referenciada por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especificações): maneja os quantís da distribuição referenciada por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especificações): simula observações da distribuição referenciada por </a:t>
            </a:r>
            <a:r>
              <a:rPr lang="pt-BR" sz="2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923109" y="1832577"/>
            <a:ext cx="10154193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Manejando Distribuições de Probabilidade no R</a:t>
            </a:r>
          </a:p>
        </p:txBody>
      </p:sp>
    </p:spTree>
    <p:extLst>
      <p:ext uri="{BB962C8B-B14F-4D97-AF65-F5344CB8AC3E}">
        <p14:creationId xmlns:p14="http://schemas.microsoft.com/office/powerpoint/2010/main" val="199029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44334"/>
              </p:ext>
            </p:extLst>
          </p:nvPr>
        </p:nvGraphicFramePr>
        <p:xfrm>
          <a:off x="2725783" y="2151016"/>
          <a:ext cx="6435633" cy="2376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3166">
                  <a:extLst>
                    <a:ext uri="{9D8B030D-6E8A-4147-A177-3AD203B41FA5}">
                      <a16:colId xmlns:a16="http://schemas.microsoft.com/office/drawing/2014/main" val="4244792067"/>
                    </a:ext>
                  </a:extLst>
                </a:gridCol>
                <a:gridCol w="3422467">
                  <a:extLst>
                    <a:ext uri="{9D8B030D-6E8A-4147-A177-3AD203B41FA5}">
                      <a16:colId xmlns:a16="http://schemas.microsoft.com/office/drawing/2014/main" val="2086198479"/>
                    </a:ext>
                  </a:extLst>
                </a:gridCol>
              </a:tblGrid>
              <a:tr h="475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Distribuição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effectLst/>
                        </a:rPr>
                        <a:t>cod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971618"/>
                  </a:ext>
                </a:extLst>
              </a:tr>
              <a:tr h="475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Binomial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effectLst/>
                        </a:rPr>
                        <a:t>binom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224536"/>
                  </a:ext>
                </a:extLst>
              </a:tr>
              <a:tr h="475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effectLst/>
                        </a:rPr>
                        <a:t>Geometric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effectLst/>
                        </a:rPr>
                        <a:t>geom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699661"/>
                  </a:ext>
                </a:extLst>
              </a:tr>
              <a:tr h="475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Hipergeométrica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>
                          <a:effectLst/>
                        </a:rPr>
                        <a:t>hyper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165712"/>
                  </a:ext>
                </a:extLst>
              </a:tr>
              <a:tr h="475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Poisson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pois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71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6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757637" y="2612687"/>
                <a:ext cx="10519962" cy="810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dbinom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k,n,p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para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=0,1,2,…,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caso contrário. Se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é um vetor numérico, o comando devolve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cada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7" y="2612687"/>
                <a:ext cx="10519962" cy="810991"/>
              </a:xfrm>
              <a:prstGeom prst="rect">
                <a:avLst/>
              </a:prstGeom>
              <a:blipFill>
                <a:blip r:embed="rId2"/>
                <a:stretch>
                  <a:fillRect l="-579" r="-637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757638" y="1832577"/>
            <a:ext cx="1051996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Manejando a Distribuição Binomial (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n,p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no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7638" y="3546831"/>
                <a:ext cx="10519962" cy="751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pbinom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k,n,p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é um vetor numérico, o comando devolve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cada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8" y="3546831"/>
                <a:ext cx="10519962" cy="751168"/>
              </a:xfrm>
              <a:prstGeom prst="rect">
                <a:avLst/>
              </a:prstGeom>
              <a:blipFill>
                <a:blip r:embed="rId3"/>
                <a:stretch>
                  <a:fillRect l="-579" t="-65041" r="-637" b="-52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757637" y="4480975"/>
                <a:ext cx="1051996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qbinom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n,p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o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quantil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ordem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 distribuição binomial 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n,p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7" y="4480975"/>
                <a:ext cx="10519962" cy="421654"/>
              </a:xfrm>
              <a:prstGeom prst="rect">
                <a:avLst/>
              </a:prstGeom>
              <a:blipFill>
                <a:blip r:embed="rId4"/>
                <a:stretch>
                  <a:fillRect l="-579" t="-5797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757637" y="5025782"/>
            <a:ext cx="1051996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rbinom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m,n,p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devolve uma amostra casual simples de tamanho m da distribuição binomial (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n,p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2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1939851"/>
            <a:ext cx="10324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1: Se 25 dados honestos são arremessados simultaneamente, calcule a probabilidade de que os resultados 2 ou 3: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5" y="2736686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(a) apareçam exatamente 5 vezes;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3160757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(b) apareçam no máximo 6 vezes;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3584828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(c) apareçam pelo menos 3 vezes;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4008899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(d) apareçam no mínimo 1 e no máximo 6 vezes;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4432970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(e) apareçam no máximo 5 ou no mínimo 15 vezes;</a:t>
            </a:r>
          </a:p>
        </p:txBody>
      </p:sp>
    </p:spTree>
    <p:extLst>
      <p:ext uri="{BB962C8B-B14F-4D97-AF65-F5344CB8AC3E}">
        <p14:creationId xmlns:p14="http://schemas.microsoft.com/office/powerpoint/2010/main" val="15319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757637" y="2612687"/>
                <a:ext cx="10519962" cy="804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dhyper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k,M,N,n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para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=0,1,2,…,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caso contrário. Se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é um vetor numérico, o comando devolve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cada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7" y="2612687"/>
                <a:ext cx="10519962" cy="804259"/>
              </a:xfrm>
              <a:prstGeom prst="rect">
                <a:avLst/>
              </a:prstGeom>
              <a:blipFill>
                <a:blip r:embed="rId2"/>
                <a:stretch>
                  <a:fillRect l="-579" b="-128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757638" y="1832577"/>
            <a:ext cx="1051996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Manejando a Distribuição Hipergeométrica (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M,N,n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no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7638" y="3546831"/>
                <a:ext cx="10519962" cy="751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phyper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k,M,N,n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: devolve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Se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é um vetor numérico, o comando devolve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 cada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8" y="3546831"/>
                <a:ext cx="10519962" cy="751168"/>
              </a:xfrm>
              <a:prstGeom prst="rect">
                <a:avLst/>
              </a:prstGeom>
              <a:blipFill>
                <a:blip r:embed="rId3"/>
                <a:stretch>
                  <a:fillRect l="-579" t="-65041" r="-637" b="-52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757637" y="4480975"/>
                <a:ext cx="1051996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qhyper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M,N,n) : devolve o 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quantil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ordem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 distribuição hipergeométrica (</a:t>
                </a:r>
                <a:r>
                  <a:rPr lang="pt-BR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M,N,n</a:t>
                </a:r>
                <a:r>
                  <a:rPr lang="pt-B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37" y="4480975"/>
                <a:ext cx="10519962" cy="421654"/>
              </a:xfrm>
              <a:prstGeom prst="rect">
                <a:avLst/>
              </a:prstGeom>
              <a:blipFill>
                <a:blip r:embed="rId4"/>
                <a:stretch>
                  <a:fillRect l="-579" t="-5797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757637" y="5025782"/>
            <a:ext cx="1051996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rhyper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m,M,N,n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devolve uma amostra casual simples de tamanho m da distribuição hipergeométrica (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m,M,N,n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10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1697062"/>
            <a:ext cx="10324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Exercício 2: Se 8 bolas são selecionadas ao acaso e sem reposição de uma caixa contendo 20 bolas brancas e 10 bolas vermelhas, calcule a probabilidade de que o número de bolas brancas retiradas seja: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5" y="2736686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(a) exatamente 5;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3160757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(b) no máximo 6;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3584828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(c) pelo menos 3;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4008899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(d) no mínimo 1 e no máximo 6;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7C63-7EC6-4731-A77C-2A14A4C212D7}"/>
              </a:ext>
            </a:extLst>
          </p:cNvPr>
          <p:cNvSpPr/>
          <p:nvPr/>
        </p:nvSpPr>
        <p:spPr>
          <a:xfrm>
            <a:off x="935364" y="4432970"/>
            <a:ext cx="10324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(e) no máximo 2 ou no mínimo 6 vezes;</a:t>
            </a:r>
          </a:p>
        </p:txBody>
      </p:sp>
    </p:spTree>
    <p:extLst>
      <p:ext uri="{BB962C8B-B14F-4D97-AF65-F5344CB8AC3E}">
        <p14:creationId xmlns:p14="http://schemas.microsoft.com/office/powerpoint/2010/main" val="41072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Gotícula</Template>
  <TotalTime>374</TotalTime>
  <Words>963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Tw Cen MT</vt:lpstr>
      <vt:lpstr>Gotícula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S. Borges</dc:creator>
  <cp:lastModifiedBy>Pericles do Prado Turnes Junior</cp:lastModifiedBy>
  <cp:revision>25</cp:revision>
  <dcterms:created xsi:type="dcterms:W3CDTF">2018-09-04T19:11:23Z</dcterms:created>
  <dcterms:modified xsi:type="dcterms:W3CDTF">2019-09-11T10:53:46Z</dcterms:modified>
</cp:coreProperties>
</file>