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5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65088-58D4-4D54-896A-A8CC4BEA6BB3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F7A8E-74A9-47C4-B7F3-CAA1DA64E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Mariner</a:t>
            </a:r>
            <a:r>
              <a:rPr lang="pt-BR" dirty="0" smtClean="0"/>
              <a:t> I – 1962</a:t>
            </a:r>
          </a:p>
          <a:p>
            <a:r>
              <a:rPr lang="pt-BR" dirty="0" smtClean="0"/>
              <a:t>Therac-25 – 1985/1987</a:t>
            </a:r>
          </a:p>
          <a:p>
            <a:r>
              <a:rPr lang="pt-BR" dirty="0" smtClean="0"/>
              <a:t>Divisão de pontos flutuantes nos processadores Pentium da Intel – 1993</a:t>
            </a:r>
          </a:p>
          <a:p>
            <a:r>
              <a:rPr lang="pt-BR" dirty="0" smtClean="0"/>
              <a:t>Ariane 5 </a:t>
            </a:r>
            <a:r>
              <a:rPr lang="pt-BR" dirty="0" err="1" smtClean="0"/>
              <a:t>vôo</a:t>
            </a:r>
            <a:r>
              <a:rPr lang="pt-BR" dirty="0" smtClean="0"/>
              <a:t> 501 – 1996</a:t>
            </a:r>
          </a:p>
          <a:p>
            <a:r>
              <a:rPr lang="pt-BR" dirty="0" smtClean="0"/>
              <a:t>Bug do milênio (Y2K) – 2000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F7A8E-74A9-47C4-B7F3-CAA1DA64E1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0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7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0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5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B013-F27E-4F7D-85A7-4A970977F0A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6B47-20E3-40C6-88B4-38E07C2A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01: 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Profa. Ana Grasielle Dionísio Corrêa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47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Escalabilidade</a:t>
            </a:r>
            <a:endParaRPr lang="pt-BR" dirty="0"/>
          </a:p>
          <a:p>
            <a:pPr lvl="0"/>
            <a:r>
              <a:rPr lang="pt-BR" dirty="0"/>
              <a:t>Cada vez mais somos obrigados a construir “em escala Internet” serviços que devem lidar com variações muito grandes e rápidas de novos recursos. </a:t>
            </a:r>
          </a:p>
          <a:p>
            <a:pPr lvl="0"/>
            <a:r>
              <a:rPr lang="pt-BR" dirty="0"/>
              <a:t>O sistema é colocado em produção e “arrumado” toda vez que cai.</a:t>
            </a:r>
          </a:p>
          <a:p>
            <a:pPr lvl="0"/>
            <a:r>
              <a:rPr lang="pt-BR" dirty="0"/>
              <a:t>Arruma-se um código, coloca-se mais memória, um novo servidor, enfim como muitos dizem: as coisas “vão acontecendo”. </a:t>
            </a:r>
          </a:p>
          <a:p>
            <a:r>
              <a:rPr lang="pt-BR" dirty="0"/>
              <a:t>Obviamente isso sai muito mais caro do que planejar o sistema, sua carga e projeção de crescimento.</a:t>
            </a:r>
          </a:p>
        </p:txBody>
      </p:sp>
    </p:spTree>
    <p:extLst>
      <p:ext uri="{BB962C8B-B14F-4D97-AF65-F5344CB8AC3E}">
        <p14:creationId xmlns:p14="http://schemas.microsoft.com/office/powerpoint/2010/main" val="249250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pt-BR" b="1" dirty="0"/>
              <a:t>Estimativas confiáveis</a:t>
            </a:r>
            <a:endParaRPr lang="pt-BR" dirty="0"/>
          </a:p>
          <a:p>
            <a:pPr lvl="0"/>
            <a:r>
              <a:rPr lang="pt-BR" dirty="0"/>
              <a:t>A questão financeira está ligada ao tamanho do software e é por isso que precisa ser totalmente repensado.</a:t>
            </a:r>
          </a:p>
          <a:p>
            <a:pPr lvl="0"/>
            <a:r>
              <a:rPr lang="pt-BR" dirty="0"/>
              <a:t>Somos péssimos quando respondemos a primeira pergunta de nossos clientes: “quanto isto vai me custar”. </a:t>
            </a:r>
          </a:p>
          <a:p>
            <a:pPr lvl="0"/>
            <a:r>
              <a:rPr lang="pt-BR" dirty="0"/>
              <a:t>A engenharia de software já resolveu este assunto há muito tempo, mas não nos sentimos seguros em passar uma estimativa de custo e prazo.</a:t>
            </a:r>
          </a:p>
          <a:p>
            <a:pPr lvl="0"/>
            <a:r>
              <a:rPr lang="pt-BR" dirty="0"/>
              <a:t>Podemos fazer uma estimativa caso tenhamos desenvolvido projetos similares, mas quando é diferente as estimativas normalmente falham.</a:t>
            </a:r>
          </a:p>
          <a:p>
            <a:pPr lvl="0"/>
            <a:r>
              <a:rPr lang="pt-BR" dirty="0"/>
              <a:t>A análise de pontos por função ainda é pouco usada. </a:t>
            </a:r>
          </a:p>
          <a:p>
            <a:r>
              <a:rPr lang="pt-BR" dirty="0"/>
              <a:t>Integrar a gerencia de custos a engenharia de software possibilita definir um novo padrão.</a:t>
            </a:r>
          </a:p>
        </p:txBody>
      </p:sp>
    </p:spTree>
    <p:extLst>
      <p:ext uri="{BB962C8B-B14F-4D97-AF65-F5344CB8AC3E}">
        <p14:creationId xmlns:p14="http://schemas.microsoft.com/office/powerpoint/2010/main" val="22240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Engenharia de software na nuvem</a:t>
            </a:r>
            <a:endParaRPr lang="pt-BR" dirty="0"/>
          </a:p>
          <a:p>
            <a:pPr lvl="0"/>
            <a:r>
              <a:rPr lang="pt-BR" dirty="0"/>
              <a:t>Sabemos como construir “Software como Serviço (Software-as-a-Service - SaaS).</a:t>
            </a:r>
          </a:p>
          <a:p>
            <a:pPr lvl="0"/>
            <a:r>
              <a:rPr lang="pt-BR" dirty="0"/>
              <a:t>No entanto, não sabemos como: comprar, gerenciar </a:t>
            </a:r>
            <a:r>
              <a:rPr lang="pt-BR" dirty="0" err="1"/>
              <a:t>QoS</a:t>
            </a:r>
            <a:r>
              <a:rPr lang="pt-BR" dirty="0"/>
              <a:t> (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Service) ou alcançar a interoperabilidade entre as ofertas de SaaS.</a:t>
            </a:r>
          </a:p>
          <a:p>
            <a:r>
              <a:rPr lang="pt-BR" dirty="0"/>
              <a:t>SaaS está vinculada a um novo conjunto de modelos de negócio e exige uma abordagem diferente da engenharia.</a:t>
            </a:r>
          </a:p>
        </p:txBody>
      </p:sp>
    </p:spTree>
    <p:extLst>
      <p:ext uri="{BB962C8B-B14F-4D97-AF65-F5344CB8AC3E}">
        <p14:creationId xmlns:p14="http://schemas.microsoft.com/office/powerpoint/2010/main" val="10663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Criação de “</a:t>
            </a:r>
            <a:r>
              <a:rPr lang="pt-BR" b="1" dirty="0" err="1"/>
              <a:t>Apps</a:t>
            </a:r>
            <a:r>
              <a:rPr lang="pt-BR" b="1" dirty="0"/>
              <a:t>”</a:t>
            </a:r>
            <a:endParaRPr lang="pt-BR" dirty="0"/>
          </a:p>
          <a:p>
            <a:pPr lvl="0"/>
            <a:r>
              <a:rPr lang="pt-BR" dirty="0"/>
              <a:t>A mobilidade já é uma realidade e a engenharia de software.</a:t>
            </a:r>
          </a:p>
          <a:p>
            <a:pPr lvl="0"/>
            <a:r>
              <a:rPr lang="pt-BR" dirty="0"/>
              <a:t>Não se vendem mais celulares e sim smartphones demandando por </a:t>
            </a:r>
            <a:r>
              <a:rPr lang="pt-BR" dirty="0" err="1"/>
              <a:t>Apps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Os smartphones provocaram uma mudança significativa no jeito com que os serviços são consumidos (ubiquidade).</a:t>
            </a:r>
          </a:p>
        </p:txBody>
      </p:sp>
    </p:spTree>
    <p:extLst>
      <p:ext uri="{BB962C8B-B14F-4D97-AF65-F5344CB8AC3E}">
        <p14:creationId xmlns:p14="http://schemas.microsoft.com/office/powerpoint/2010/main" val="370249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Desenvolver sistemas “adaptáveis”</a:t>
            </a:r>
            <a:endParaRPr lang="pt-BR" dirty="0"/>
          </a:p>
          <a:p>
            <a:pPr lvl="0"/>
            <a:r>
              <a:rPr lang="pt-BR" dirty="0"/>
              <a:t>É difícil desenvolver sistemas robustos em um ambiente de constante mudança (permitir a abertura para scripts, plug-ins e componentes externos por exemplo).</a:t>
            </a:r>
          </a:p>
          <a:p>
            <a:r>
              <a:rPr lang="pt-BR" dirty="0"/>
              <a:t>Nossa engenharia precisa desenvolver modelos e métodos para a montagem de sistemas que possam se adaptar dinamicamente ao contexto.</a:t>
            </a:r>
          </a:p>
        </p:txBody>
      </p:sp>
    </p:spTree>
    <p:extLst>
      <p:ext uri="{BB962C8B-B14F-4D97-AF65-F5344CB8AC3E}">
        <p14:creationId xmlns:p14="http://schemas.microsoft.com/office/powerpoint/2010/main" val="41075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Reconstruindo Governança</a:t>
            </a:r>
            <a:endParaRPr lang="pt-BR" dirty="0"/>
          </a:p>
          <a:p>
            <a:pPr lvl="0"/>
            <a:r>
              <a:rPr lang="pt-BR" dirty="0"/>
              <a:t>Governança é a gestão da gestão.</a:t>
            </a:r>
          </a:p>
          <a:p>
            <a:pPr lvl="0"/>
            <a:r>
              <a:rPr lang="pt-BR" dirty="0"/>
              <a:t>É garantir que estamos fazendo aquilo que dissemos que iriamos fazer </a:t>
            </a:r>
          </a:p>
          <a:p>
            <a:pPr lvl="0"/>
            <a:r>
              <a:rPr lang="pt-BR" dirty="0"/>
              <a:t>Temos a tendência de repetir os mesmos erros do passado.</a:t>
            </a:r>
          </a:p>
        </p:txBody>
      </p:sp>
    </p:spTree>
    <p:extLst>
      <p:ext uri="{BB962C8B-B14F-4D97-AF65-F5344CB8AC3E}">
        <p14:creationId xmlns:p14="http://schemas.microsoft.com/office/powerpoint/2010/main" val="2209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Repensar a produção de software</a:t>
            </a:r>
            <a:endParaRPr lang="pt-BR" dirty="0"/>
          </a:p>
          <a:p>
            <a:pPr lvl="0"/>
            <a:r>
              <a:rPr lang="pt-BR" dirty="0"/>
              <a:t>O desenvolvimento de software não é mais uma coisa amadora (pelo menos não deveria ser) onde o usuário fala “quero isso” e você já sai programando. </a:t>
            </a:r>
          </a:p>
          <a:p>
            <a:pPr lvl="0"/>
            <a:r>
              <a:rPr lang="pt-BR" dirty="0"/>
              <a:t>Deve-se levar em conta que o sistema será uma parte de um “ecossistema” e para isso é necessário planejamento e estruturação.</a:t>
            </a:r>
          </a:p>
          <a:p>
            <a:r>
              <a:rPr lang="pt-BR" dirty="0"/>
              <a:t>Repensar o desenvolvimento de software requer uma nova disciplina que enderece o relacionamento entre o modelo de negócios e a engenharia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289814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Atividade 1 (dupla)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pt-BR" dirty="0" smtClean="0"/>
              <a:t>Pesquisar </a:t>
            </a:r>
            <a:r>
              <a:rPr lang="pt-BR" dirty="0" smtClean="0"/>
              <a:t>sobre a “lei </a:t>
            </a:r>
            <a:r>
              <a:rPr lang="pt-BR" dirty="0"/>
              <a:t>das consequências </a:t>
            </a:r>
            <a:r>
              <a:rPr lang="pt-BR" dirty="0" smtClean="0"/>
              <a:t>não pretendidas”.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Dê dois exemplos de como a “leia das consequências </a:t>
            </a:r>
            <a:r>
              <a:rPr lang="pt-BR" dirty="0" smtClean="0"/>
              <a:t>não pretendias </a:t>
            </a:r>
            <a:r>
              <a:rPr lang="pt-BR" dirty="0"/>
              <a:t>se </a:t>
            </a:r>
            <a:r>
              <a:rPr lang="pt-BR" dirty="0" smtClean="0"/>
              <a:t>aplicam </a:t>
            </a:r>
            <a:r>
              <a:rPr lang="pt-BR" dirty="0"/>
              <a:t>aos softwares de computador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20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Atividade 1 (dupla)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Pesquisa quais são os bugs históricos da Engenharia de software?</a:t>
            </a:r>
          </a:p>
          <a:p>
            <a:pPr lvl="1" fontAlgn="base"/>
            <a:r>
              <a:rPr lang="pt-BR" dirty="0" smtClean="0"/>
              <a:t>Para cada bug, procure descrever: 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pt-BR" dirty="0" smtClean="0"/>
              <a:t>O problema de software (bug)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pt-BR" dirty="0" smtClean="0"/>
              <a:t>A consequência para a sociedade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pt-BR" dirty="0" smtClean="0"/>
              <a:t>Os prejuízos financeiros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86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Profa. Ana Grasielle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E-mail: ana.correa@mackenzie.br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0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o que nos rodeia envolve software: </a:t>
            </a:r>
          </a:p>
          <a:p>
            <a:pPr lvl="1"/>
            <a:r>
              <a:rPr lang="pt-BR" dirty="0" smtClean="0"/>
              <a:t>Produtos eletrônicos,</a:t>
            </a:r>
          </a:p>
          <a:p>
            <a:pPr lvl="1"/>
            <a:r>
              <a:rPr lang="pt-BR" dirty="0" smtClean="0"/>
              <a:t>Serviços de transporte, 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édicos, </a:t>
            </a:r>
          </a:p>
          <a:p>
            <a:pPr lvl="1"/>
            <a:r>
              <a:rPr lang="pt-BR" dirty="0" smtClean="0"/>
              <a:t>Telecomunicações, </a:t>
            </a:r>
          </a:p>
          <a:p>
            <a:pPr lvl="1"/>
            <a:r>
              <a:rPr lang="pt-BR" dirty="0" smtClean="0"/>
              <a:t>Militar, </a:t>
            </a:r>
          </a:p>
          <a:p>
            <a:pPr lvl="1"/>
            <a:r>
              <a:rPr lang="pt-BR" dirty="0" smtClean="0"/>
              <a:t>Industrial,</a:t>
            </a:r>
          </a:p>
          <a:p>
            <a:pPr lvl="1"/>
            <a:r>
              <a:rPr lang="pt-BR" dirty="0" smtClean="0"/>
              <a:t>Financeiro, </a:t>
            </a:r>
          </a:p>
          <a:p>
            <a:pPr lvl="1"/>
            <a:r>
              <a:rPr lang="pt-BR" dirty="0" smtClean="0"/>
              <a:t>Entretenimento, </a:t>
            </a:r>
          </a:p>
          <a:p>
            <a:pPr lvl="1"/>
            <a:r>
              <a:rPr lang="pt-BR" dirty="0" smtClean="0"/>
              <a:t>Educação,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do que programas-fonte e executáveis: </a:t>
            </a:r>
          </a:p>
          <a:p>
            <a:pPr lvl="1"/>
            <a:r>
              <a:rPr lang="pt-BR" dirty="0" smtClean="0"/>
              <a:t>Compreende também a documentação associada a ele, </a:t>
            </a:r>
          </a:p>
          <a:p>
            <a:pPr lvl="1"/>
            <a:r>
              <a:rPr lang="pt-BR" dirty="0" smtClean="0"/>
              <a:t>Dados e configuração. </a:t>
            </a:r>
          </a:p>
          <a:p>
            <a:pPr lvl="1"/>
            <a:endParaRPr lang="pt-BR" dirty="0"/>
          </a:p>
          <a:p>
            <a:r>
              <a:rPr lang="pt-BR" dirty="0" smtClean="0"/>
              <a:t>Tudo isso impacta a futura evolução e manutenção do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9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FF0000"/>
                </a:solidFill>
              </a:rPr>
              <a:t>Lei das “consequências não pretendidas” (Pressman, 2006) </a:t>
            </a:r>
          </a:p>
          <a:p>
            <a:pPr lvl="1"/>
            <a:r>
              <a:rPr lang="pt-BR" i="1" dirty="0" err="1" smtClean="0">
                <a:solidFill>
                  <a:srgbClr val="FF0000"/>
                </a:solidFill>
              </a:rPr>
              <a:t>Ex</a:t>
            </a:r>
            <a:r>
              <a:rPr lang="pt-BR" i="1" dirty="0" smtClean="0">
                <a:solidFill>
                  <a:srgbClr val="FF0000"/>
                </a:solidFill>
              </a:rPr>
              <a:t>: isopor, penicilina, </a:t>
            </a:r>
            <a:r>
              <a:rPr lang="pt-BR" i="1" dirty="0" err="1" smtClean="0">
                <a:solidFill>
                  <a:srgbClr val="FF0000"/>
                </a:solidFill>
              </a:rPr>
              <a:t>microondas</a:t>
            </a:r>
            <a:r>
              <a:rPr lang="pt-BR" i="1" dirty="0" smtClean="0">
                <a:solidFill>
                  <a:srgbClr val="FF0000"/>
                </a:solidFill>
              </a:rPr>
              <a:t>, </a:t>
            </a:r>
            <a:r>
              <a:rPr lang="pt-BR" i="1" dirty="0" err="1" smtClean="0">
                <a:solidFill>
                  <a:srgbClr val="FF0000"/>
                </a:solidFill>
              </a:rPr>
              <a:t>facebook</a:t>
            </a:r>
            <a:r>
              <a:rPr lang="pt-BR" i="1" dirty="0" smtClean="0">
                <a:solidFill>
                  <a:srgbClr val="FF0000"/>
                </a:solidFill>
              </a:rPr>
              <a:t>...</a:t>
            </a:r>
          </a:p>
          <a:p>
            <a:pPr lvl="1"/>
            <a:endParaRPr lang="pt-BR" dirty="0"/>
          </a:p>
          <a:p>
            <a:r>
              <a:rPr lang="pt-BR" dirty="0" smtClean="0"/>
              <a:t>Na década de 50 não era esperado que o software tomasse as proporções atuais  </a:t>
            </a:r>
          </a:p>
          <a:p>
            <a:endParaRPr lang="pt-BR" dirty="0"/>
          </a:p>
          <a:p>
            <a:r>
              <a:rPr lang="pt-BR" dirty="0" smtClean="0"/>
              <a:t>Quais as consequências disso?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4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que não </a:t>
            </a:r>
            <a:r>
              <a:rPr lang="pt-BR" dirty="0" smtClean="0"/>
              <a:t>funciona. </a:t>
            </a:r>
            <a:endParaRPr lang="pt-BR" dirty="0" smtClean="0"/>
          </a:p>
          <a:p>
            <a:r>
              <a:rPr lang="pt-BR" dirty="0" smtClean="0"/>
              <a:t>Altos </a:t>
            </a:r>
            <a:r>
              <a:rPr lang="pt-BR" dirty="0" smtClean="0"/>
              <a:t>custos. </a:t>
            </a:r>
            <a:endParaRPr lang="pt-BR" dirty="0" smtClean="0"/>
          </a:p>
          <a:p>
            <a:r>
              <a:rPr lang="pt-BR" dirty="0" smtClean="0"/>
              <a:t>Prazos não </a:t>
            </a:r>
            <a:r>
              <a:rPr lang="pt-BR" dirty="0" smtClean="0"/>
              <a:t>cumpridos. </a:t>
            </a:r>
            <a:endParaRPr lang="pt-BR" dirty="0" smtClean="0"/>
          </a:p>
          <a:p>
            <a:r>
              <a:rPr lang="pt-BR" dirty="0" smtClean="0"/>
              <a:t>Baixa qualidade: 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heios </a:t>
            </a:r>
            <a:r>
              <a:rPr lang="pt-BR" dirty="0" smtClean="0"/>
              <a:t>de </a:t>
            </a:r>
            <a:r>
              <a:rPr lang="pt-BR" dirty="0" smtClean="0"/>
              <a:t>defeitos. </a:t>
            </a:r>
            <a:endParaRPr lang="pt-BR" dirty="0" smtClean="0"/>
          </a:p>
          <a:p>
            <a:pPr lvl="1"/>
            <a:r>
              <a:rPr lang="pt-BR" dirty="0"/>
              <a:t>C</a:t>
            </a:r>
            <a:r>
              <a:rPr lang="pt-BR" dirty="0" smtClean="0"/>
              <a:t>onfiabilidade duvidosa (dados). </a:t>
            </a:r>
            <a:endParaRPr lang="pt-BR" dirty="0" smtClean="0"/>
          </a:p>
          <a:p>
            <a:pPr lvl="1"/>
            <a:r>
              <a:rPr lang="pt-BR" dirty="0" smtClean="0"/>
              <a:t>Difíceis </a:t>
            </a:r>
            <a:r>
              <a:rPr lang="pt-BR" dirty="0" smtClean="0"/>
              <a:t>de </a:t>
            </a:r>
            <a:r>
              <a:rPr lang="pt-BR" dirty="0" smtClean="0"/>
              <a:t>usar. </a:t>
            </a:r>
            <a:endParaRPr lang="pt-BR" dirty="0" smtClean="0"/>
          </a:p>
          <a:p>
            <a:pPr lvl="1"/>
            <a:r>
              <a:rPr lang="pt-BR" dirty="0" smtClean="0"/>
              <a:t>L</a:t>
            </a:r>
            <a:r>
              <a:rPr lang="pt-BR" dirty="0" smtClean="0"/>
              <a:t>entos. </a:t>
            </a:r>
            <a:endParaRPr lang="pt-BR" dirty="0" smtClean="0"/>
          </a:p>
          <a:p>
            <a:pPr lvl="1"/>
            <a:r>
              <a:rPr lang="pt-BR" dirty="0" smtClean="0"/>
              <a:t>Não </a:t>
            </a:r>
            <a:r>
              <a:rPr lang="pt-BR" dirty="0" smtClean="0"/>
              <a:t>portáveis,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Software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5" y="1824708"/>
            <a:ext cx="6629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 smtClean="0"/>
              <a:t>Relacionar </a:t>
            </a:r>
            <a:r>
              <a:rPr lang="pt-BR" dirty="0"/>
              <a:t>requisitos e </a:t>
            </a:r>
            <a:r>
              <a:rPr lang="pt-BR" dirty="0" smtClean="0"/>
              <a:t>arquiteturas</a:t>
            </a:r>
          </a:p>
          <a:p>
            <a:pPr fontAlgn="base"/>
            <a:r>
              <a:rPr lang="pt-BR" dirty="0"/>
              <a:t>Aprender a evidenciar as coisas</a:t>
            </a:r>
          </a:p>
          <a:p>
            <a:pPr fontAlgn="base"/>
            <a:r>
              <a:rPr lang="pt-BR" dirty="0"/>
              <a:t>Escalabilidade</a:t>
            </a:r>
          </a:p>
          <a:p>
            <a:pPr fontAlgn="base"/>
            <a:r>
              <a:rPr lang="pt-BR" dirty="0" smtClean="0"/>
              <a:t>Estimativas </a:t>
            </a:r>
            <a:r>
              <a:rPr lang="pt-BR" dirty="0"/>
              <a:t>confiáveis</a:t>
            </a:r>
          </a:p>
          <a:p>
            <a:pPr fontAlgn="base"/>
            <a:r>
              <a:rPr lang="pt-BR" dirty="0"/>
              <a:t>Engenharia de software na nuvem</a:t>
            </a:r>
          </a:p>
          <a:p>
            <a:pPr fontAlgn="base"/>
            <a:r>
              <a:rPr lang="pt-BR" dirty="0"/>
              <a:t>Criação de “</a:t>
            </a:r>
            <a:r>
              <a:rPr lang="pt-BR" dirty="0" err="1"/>
              <a:t>Apps</a:t>
            </a:r>
            <a:r>
              <a:rPr lang="pt-BR" dirty="0"/>
              <a:t>”</a:t>
            </a:r>
          </a:p>
          <a:p>
            <a:pPr fontAlgn="base"/>
            <a:r>
              <a:rPr lang="pt-BR" dirty="0"/>
              <a:t>Desenvolver sistemas “adaptáveis”</a:t>
            </a:r>
          </a:p>
          <a:p>
            <a:pPr fontAlgn="base"/>
            <a:r>
              <a:rPr lang="pt-BR" dirty="0" smtClean="0"/>
              <a:t>Reconstruir </a:t>
            </a:r>
            <a:r>
              <a:rPr lang="pt-BR" dirty="0"/>
              <a:t>Governança</a:t>
            </a:r>
          </a:p>
          <a:p>
            <a:pPr fontAlgn="base"/>
            <a:r>
              <a:rPr lang="pt-BR" dirty="0"/>
              <a:t>Repensar a produção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51738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 smtClean="0"/>
              <a:t>Relacionando </a:t>
            </a:r>
            <a:r>
              <a:rPr lang="pt-BR" b="1" dirty="0"/>
              <a:t>requisitos e arquiteturas</a:t>
            </a:r>
            <a:endParaRPr lang="pt-BR" dirty="0"/>
          </a:p>
          <a:p>
            <a:pPr lvl="0"/>
            <a:r>
              <a:rPr lang="pt-BR" dirty="0"/>
              <a:t>Este é o primeiro grande desafio para a engenharia de software.</a:t>
            </a:r>
          </a:p>
          <a:p>
            <a:pPr lvl="0"/>
            <a:r>
              <a:rPr lang="pt-BR" dirty="0"/>
              <a:t>A arquitetura não pode ser derivada (por refinamento) a partir de uma especificação de requisitos.</a:t>
            </a:r>
          </a:p>
          <a:p>
            <a:pPr lvl="0"/>
            <a:r>
              <a:rPr lang="pt-BR" dirty="0"/>
              <a:t>A identificação e preparação de uma arquitetura adequada não é independente das necessidades dos requisitos.</a:t>
            </a:r>
          </a:p>
          <a:p>
            <a:r>
              <a:rPr lang="pt-BR" dirty="0"/>
              <a:t>Esse complexo e entrelaçado desenvolvimento de arquitetura e requisitos está no cerne do desenvolvimento de software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26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Desafios </a:t>
            </a:r>
            <a:r>
              <a:rPr lang="pt-BR" dirty="0"/>
              <a:t>na </a:t>
            </a:r>
            <a:r>
              <a:rPr lang="pt-BR" dirty="0" smtClean="0"/>
              <a:t>Engenharia </a:t>
            </a:r>
            <a:r>
              <a:rPr lang="pt-BR" dirty="0"/>
              <a:t>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Aprender a evidenciar as coisas</a:t>
            </a:r>
            <a:endParaRPr lang="pt-BR" dirty="0"/>
          </a:p>
          <a:p>
            <a:pPr lvl="0"/>
            <a:r>
              <a:rPr lang="pt-BR" dirty="0"/>
              <a:t>As pessoas lembram-se das “evidências” apenas na hora dos problemas como “eu não pedi isso que você fez” ou “pra mim isso estava </a:t>
            </a:r>
            <a:r>
              <a:rPr lang="pt-BR" dirty="0" err="1"/>
              <a:t>pré</a:t>
            </a:r>
            <a:r>
              <a:rPr lang="pt-BR" dirty="0"/>
              <a:t>-entendido”.</a:t>
            </a:r>
          </a:p>
          <a:p>
            <a:pPr lvl="0"/>
            <a:r>
              <a:rPr lang="pt-BR" dirty="0"/>
              <a:t>Não há muita cultura em documentar e aprovar na engenharia de software. </a:t>
            </a:r>
          </a:p>
        </p:txBody>
      </p:sp>
    </p:spTree>
    <p:extLst>
      <p:ext uri="{BB962C8B-B14F-4D97-AF65-F5344CB8AC3E}">
        <p14:creationId xmlns:p14="http://schemas.microsoft.com/office/powerpoint/2010/main" val="427053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767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Aula 01: Engenharia de Software</vt:lpstr>
      <vt:lpstr>Introdução</vt:lpstr>
      <vt:lpstr>O que é Software?</vt:lpstr>
      <vt:lpstr>O que é Software?</vt:lpstr>
      <vt:lpstr>Problemas com Software</vt:lpstr>
      <vt:lpstr>Problemas com Software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Desafios na Engenharia de Software </vt:lpstr>
      <vt:lpstr>Atividade 1 (dupla)</vt:lpstr>
      <vt:lpstr>Atividade 1 (dupla)</vt:lpstr>
      <vt:lpstr>Profa. Ana Grasielle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01: Engenharia de Software</dc:title>
  <dc:creator>Ana Grasielle Dionisio Correa</dc:creator>
  <cp:lastModifiedBy>Ana Grasielle Dionisio Correa</cp:lastModifiedBy>
  <cp:revision>8</cp:revision>
  <dcterms:created xsi:type="dcterms:W3CDTF">2020-02-04T21:36:37Z</dcterms:created>
  <dcterms:modified xsi:type="dcterms:W3CDTF">2020-02-05T23:12:30Z</dcterms:modified>
</cp:coreProperties>
</file>