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1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343" autoAdjust="0"/>
  </p:normalViewPr>
  <p:slideViewPr>
    <p:cSldViewPr snapToGrid="0" snapToObjects="1">
      <p:cViewPr varScale="1">
        <p:scale>
          <a:sx n="108" d="100"/>
          <a:sy n="108" d="100"/>
        </p:scale>
        <p:origin x="1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9513-8BA1-4EB9-BAC2-CB421FE1A0C1}" type="datetimeFigureOut">
              <a:rPr lang="pt-BR" smtClean="0"/>
              <a:pPr/>
              <a:t>28/03/2017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1AC17-D80F-448B-82A7-F43CAE0AA3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641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19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948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170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9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30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229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45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09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21F91D-F8E2-ED47-8719-3424F4661261}" type="datetimeFigureOut">
              <a:rPr lang="pt-BR" smtClean="0"/>
              <a:pPr/>
              <a:t>28/03/2017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da Aula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01F66031-B04F-F746-94EA-266F703513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pt-BR" sz="3556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Universidade Presbiteriana Mackenzie</a:t>
            </a:r>
            <a:endParaRPr lang="pt-BR" dirty="0"/>
          </a:p>
        </p:txBody>
      </p:sp>
      <p:pic>
        <p:nvPicPr>
          <p:cNvPr id="4" name="Picture 25" descr="brasao_M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28575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22600" y="2820615"/>
            <a:ext cx="61214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pt-BR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Introdução ao </a:t>
            </a:r>
            <a:r>
              <a:rPr lang="pt-BR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PyGame</a:t>
            </a:r>
            <a:endParaRPr lang="pt-BR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pt-BR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Imagens e Transformações</a:t>
            </a:r>
            <a:endParaRPr lang="pt-BR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98681" y="3577366"/>
            <a:ext cx="4508938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latin typeface="Verdana" pitchFamily="34" charset="0"/>
              </a:rPr>
              <a:t/>
            </a:r>
            <a:br>
              <a:rPr lang="en-US" dirty="0">
                <a:latin typeface="Verdana" pitchFamily="34" charset="0"/>
              </a:rPr>
            </a:br>
            <a:endParaRPr lang="en-US" dirty="0">
              <a:latin typeface="Verdana" pitchFamily="34" charset="0"/>
            </a:endParaRPr>
          </a:p>
          <a:p>
            <a:pPr algn="ctr" eaLnBrk="0" hangingPunct="0">
              <a:defRPr/>
            </a:pP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Profa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. Ana </a:t>
            </a: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Grasielle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95513" y="6021388"/>
            <a:ext cx="541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b="1" dirty="0">
                <a:cs typeface="Arial" pitchFamily="34" charset="0"/>
              </a:rPr>
              <a:t>Faculdade de Computação e Informática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30664" y="6456251"/>
            <a:ext cx="6882671" cy="338554"/>
          </a:xfrm>
          <a:prstGeom prst="rect">
            <a:avLst/>
          </a:prstGeom>
          <a:solidFill>
            <a:srgbClr val="9E1D0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sz="1600" b="1" dirty="0">
                <a:solidFill>
                  <a:schemeClr val="bg1"/>
                </a:solidFill>
                <a:cs typeface="Arial" pitchFamily="34" charset="0"/>
              </a:rPr>
              <a:t>São Paulo, Setembro de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8" name="Picture 2" descr="Resultado de imagem para py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16317"/>
            <a:ext cx="2376487" cy="9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214311" y="1290305"/>
            <a:ext cx="8715375" cy="44428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atin typeface="Arial" charset="0"/>
              </a:rPr>
              <a:t>Modifique seu código para que a imagem da bola se movimente na </a:t>
            </a:r>
            <a:r>
              <a:rPr lang="pt-BR" sz="2400" dirty="0" smtClean="0">
                <a:latin typeface="Arial" charset="0"/>
              </a:rPr>
              <a:t>diagonal.</a:t>
            </a:r>
            <a:endParaRPr lang="pt-BR" sz="2400" dirty="0" smtClean="0">
              <a:latin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Arial" charset="0"/>
              </a:rPr>
              <a:t>Dado a imagem abaixo tente fazer uma animação com o </a:t>
            </a:r>
            <a:r>
              <a:rPr lang="pt-BR" sz="2400" dirty="0" smtClean="0">
                <a:latin typeface="Arial" charset="0"/>
              </a:rPr>
              <a:t>personagem homem palito. Para isso, recorte a </a:t>
            </a:r>
            <a:r>
              <a:rPr lang="pt-BR" sz="2400" dirty="0">
                <a:latin typeface="Arial" charset="0"/>
              </a:rPr>
              <a:t>imagem </a:t>
            </a:r>
            <a:r>
              <a:rPr lang="pt-BR" sz="2400" dirty="0" smtClean="0">
                <a:latin typeface="Arial" charset="0"/>
              </a:rPr>
              <a:t>em quatro partes e </a:t>
            </a:r>
            <a:r>
              <a:rPr lang="pt-BR" sz="2400" dirty="0">
                <a:latin typeface="Arial" charset="0"/>
              </a:rPr>
              <a:t>depois </a:t>
            </a:r>
            <a:r>
              <a:rPr lang="pt-BR" sz="2400" dirty="0" smtClean="0">
                <a:latin typeface="Arial" charset="0"/>
              </a:rPr>
              <a:t>troque rapidamente </a:t>
            </a:r>
            <a:r>
              <a:rPr lang="pt-BR" sz="2400" dirty="0">
                <a:latin typeface="Arial" charset="0"/>
              </a:rPr>
              <a:t>os quadros da imagem.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>
              <a:latin typeface="Arial" charset="0"/>
            </a:endParaRPr>
          </a:p>
          <a:p>
            <a:pPr marL="0" indent="0">
              <a:buNone/>
            </a:pPr>
            <a:r>
              <a:rPr lang="pt-BR" sz="2000" dirty="0">
                <a:latin typeface="Arial" charset="0"/>
              </a:rPr>
              <a:t>    </a:t>
            </a:r>
          </a:p>
          <a:p>
            <a:endParaRPr lang="pt-BR" sz="2000" dirty="0" smtClean="0">
              <a:latin typeface="Arial" charset="0"/>
            </a:endParaRPr>
          </a:p>
          <a:p>
            <a:endParaRPr lang="pt-BR" sz="2400" dirty="0" smtClean="0">
              <a:latin typeface="Arial" charset="0"/>
            </a:endParaRPr>
          </a:p>
          <a:p>
            <a:pPr marL="0" indent="0">
              <a:buNone/>
            </a:pPr>
            <a:endParaRPr lang="pt-BR" sz="1800" dirty="0">
              <a:latin typeface="Arial" charset="0"/>
            </a:endParaRPr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14312" y="695414"/>
            <a:ext cx="8715375" cy="59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b="1" dirty="0" smtClean="0"/>
              <a:t>Movimento em linha reta</a:t>
            </a:r>
          </a:p>
        </p:txBody>
      </p:sp>
      <p:pic>
        <p:nvPicPr>
          <p:cNvPr id="7" name="Picture 4" descr="desenh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6" y="4014040"/>
            <a:ext cx="24384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2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8" name="Picture 2" descr="Resultado de imagem para py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16317"/>
            <a:ext cx="2376487" cy="9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214311" y="1290305"/>
            <a:ext cx="8715375" cy="444286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Arial" charset="0"/>
              </a:rPr>
              <a:t>A </a:t>
            </a:r>
            <a:r>
              <a:rPr lang="en-US" dirty="0" err="1">
                <a:latin typeface="Arial" charset="0"/>
              </a:rPr>
              <a:t>função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pygame.image.load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carrega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uma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imagem</a:t>
            </a:r>
            <a:r>
              <a:rPr lang="en-US" dirty="0">
                <a:latin typeface="Arial" charset="0"/>
              </a:rPr>
              <a:t> (jpg, </a:t>
            </a:r>
            <a:r>
              <a:rPr lang="en-US" dirty="0" err="1">
                <a:latin typeface="Arial" charset="0"/>
              </a:rPr>
              <a:t>png</a:t>
            </a:r>
            <a:r>
              <a:rPr lang="en-US" dirty="0">
                <a:latin typeface="Arial" charset="0"/>
              </a:rPr>
              <a:t>, gif) e </a:t>
            </a:r>
            <a:r>
              <a:rPr lang="en-US" dirty="0" err="1">
                <a:latin typeface="Arial" charset="0"/>
              </a:rPr>
              <a:t>retorna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uma</a:t>
            </a:r>
            <a:r>
              <a:rPr lang="en-US" dirty="0">
                <a:latin typeface="Arial" charset="0"/>
              </a:rPr>
              <a:t> s</a:t>
            </a:r>
            <a:r>
              <a:rPr lang="pt-BR" dirty="0" err="1">
                <a:latin typeface="Arial" charset="0"/>
              </a:rPr>
              <a:t>urface</a:t>
            </a:r>
            <a:r>
              <a:rPr lang="pt-BR" dirty="0">
                <a:latin typeface="Arial" charset="0"/>
              </a:rPr>
              <a:t> (superfície)</a:t>
            </a:r>
            <a:r>
              <a:rPr lang="en-US" dirty="0">
                <a:latin typeface="Arial" charset="0"/>
              </a:rPr>
              <a:t> com a </a:t>
            </a:r>
            <a:r>
              <a:rPr lang="en-US" dirty="0" err="1">
                <a:latin typeface="Arial" charset="0"/>
              </a:rPr>
              <a:t>imagem</a:t>
            </a:r>
            <a:r>
              <a:rPr lang="en-US" dirty="0">
                <a:latin typeface="Arial" charset="0"/>
              </a:rPr>
              <a:t>.</a:t>
            </a:r>
            <a:endParaRPr lang="pt-BR" dirty="0">
              <a:latin typeface="Arial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dirty="0">
                <a:latin typeface="Arial" charset="0"/>
              </a:rPr>
              <a:t>	</a:t>
            </a:r>
            <a:endParaRPr lang="pt-BR" dirty="0" smtClean="0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pt-BR" dirty="0" smtClean="0">
                <a:latin typeface="Arial" charset="0"/>
              </a:rPr>
              <a:t>Após </a:t>
            </a:r>
            <a:r>
              <a:rPr lang="pt-BR" dirty="0">
                <a:latin typeface="Arial" charset="0"/>
              </a:rPr>
              <a:t>carregarmos a imagem precisamos desenhá-la na </a:t>
            </a:r>
            <a:r>
              <a:rPr lang="pt-BR" dirty="0" err="1">
                <a:latin typeface="Arial" charset="0"/>
              </a:rPr>
              <a:t>surface</a:t>
            </a:r>
            <a:r>
              <a:rPr lang="pt-BR" dirty="0">
                <a:latin typeface="Arial" charset="0"/>
              </a:rPr>
              <a:t> principal, para isso utilizaremos a função de </a:t>
            </a:r>
            <a:r>
              <a:rPr lang="pt-BR" i="1" dirty="0" err="1">
                <a:latin typeface="Arial" charset="0"/>
              </a:rPr>
              <a:t>blit</a:t>
            </a:r>
            <a:r>
              <a:rPr lang="pt-BR" dirty="0">
                <a:latin typeface="Arial" charset="0"/>
              </a:rPr>
              <a:t> do </a:t>
            </a:r>
            <a:r>
              <a:rPr lang="pt-BR" dirty="0" err="1">
                <a:latin typeface="Arial" charset="0"/>
              </a:rPr>
              <a:t>pygame</a:t>
            </a:r>
            <a:r>
              <a:rPr lang="pt-BR" dirty="0">
                <a:latin typeface="Arial" charset="0"/>
              </a:rPr>
              <a:t>. </a:t>
            </a:r>
          </a:p>
          <a:p>
            <a:pPr>
              <a:spcBef>
                <a:spcPct val="0"/>
              </a:spcBef>
              <a:buNone/>
            </a:pPr>
            <a:endParaRPr lang="pt-BR" dirty="0">
              <a:latin typeface="Arial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dirty="0">
                <a:latin typeface="Arial" charset="0"/>
              </a:rPr>
              <a:t>Exemplo para carregar uma imagem:</a:t>
            </a:r>
          </a:p>
          <a:p>
            <a:pPr>
              <a:spcBef>
                <a:spcPct val="0"/>
              </a:spcBef>
              <a:buNone/>
            </a:pPr>
            <a:endParaRPr lang="pt-BR" dirty="0">
              <a:latin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dirty="0">
                <a:latin typeface="Courier New" charset="0"/>
                <a:cs typeface="Courier New" charset="0"/>
              </a:rPr>
              <a:t>imagem = </a:t>
            </a:r>
            <a:r>
              <a:rPr lang="pt-BR" dirty="0" err="1">
                <a:latin typeface="Courier New" charset="0"/>
                <a:cs typeface="Courier New" charset="0"/>
              </a:rPr>
              <a:t>pygame.image.load</a:t>
            </a:r>
            <a:r>
              <a:rPr lang="pt-BR" dirty="0">
                <a:latin typeface="Courier New" charset="0"/>
                <a:cs typeface="Courier New" charset="0"/>
              </a:rPr>
              <a:t>("smiley.bmp")</a:t>
            </a:r>
          </a:p>
          <a:p>
            <a:pPr>
              <a:spcBef>
                <a:spcPct val="0"/>
              </a:spcBef>
              <a:buNone/>
            </a:pPr>
            <a:endParaRPr lang="pt-BR" dirty="0"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pt-BR" dirty="0">
                <a:latin typeface="Arial" charset="0"/>
              </a:rPr>
              <a:t>Mas o que é um </a:t>
            </a:r>
            <a:r>
              <a:rPr lang="pt-BR" dirty="0" err="1">
                <a:latin typeface="Arial" charset="0"/>
              </a:rPr>
              <a:t>blit</a:t>
            </a:r>
            <a:r>
              <a:rPr lang="pt-BR" dirty="0">
                <a:latin typeface="Arial" charset="0"/>
              </a:rPr>
              <a:t> ??</a:t>
            </a:r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14312" y="695414"/>
            <a:ext cx="8715375" cy="59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b="1" dirty="0" smtClean="0"/>
              <a:t>Carregando imagens (BMP)</a:t>
            </a:r>
          </a:p>
        </p:txBody>
      </p:sp>
    </p:spTree>
    <p:extLst>
      <p:ext uri="{BB962C8B-B14F-4D97-AF65-F5344CB8AC3E}">
        <p14:creationId xmlns:p14="http://schemas.microsoft.com/office/powerpoint/2010/main" val="24536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8" name="Picture 2" descr="Resultado de imagem para py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16317"/>
            <a:ext cx="2376487" cy="9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214311" y="1290305"/>
            <a:ext cx="8715375" cy="4442864"/>
          </a:xfrm>
        </p:spPr>
        <p:txBody>
          <a:bodyPr>
            <a:normAutofit lnSpcReduction="10000"/>
          </a:bodyPr>
          <a:lstStyle/>
          <a:p>
            <a:r>
              <a:rPr lang="en-US" sz="2400" i="1" dirty="0" err="1">
                <a:latin typeface="Arial" charset="0"/>
              </a:rPr>
              <a:t>blit</a:t>
            </a:r>
            <a:r>
              <a:rPr lang="en-US" sz="2400" dirty="0">
                <a:latin typeface="Arial" charset="0"/>
              </a:rPr>
              <a:t> é</a:t>
            </a:r>
            <a:r>
              <a:rPr lang="pt-BR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uma</a:t>
            </a:r>
            <a:r>
              <a:rPr lang="en-US" sz="2400" dirty="0">
                <a:latin typeface="Arial" charset="0"/>
              </a:rPr>
              <a:t> das </a:t>
            </a:r>
            <a:r>
              <a:rPr lang="en-US" sz="2400" dirty="0" err="1">
                <a:latin typeface="Arial" charset="0"/>
              </a:rPr>
              <a:t>operações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mais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importantes</a:t>
            </a:r>
            <a:r>
              <a:rPr lang="en-US" sz="2400" dirty="0">
                <a:latin typeface="Arial" charset="0"/>
              </a:rPr>
              <a:t> de </a:t>
            </a:r>
            <a:r>
              <a:rPr lang="en-US" sz="2400" dirty="0" err="1">
                <a:latin typeface="Arial" charset="0"/>
              </a:rPr>
              <a:t>uma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biblioteca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gráfica</a:t>
            </a:r>
            <a:r>
              <a:rPr lang="en-US" sz="2400" dirty="0">
                <a:latin typeface="Arial" charset="0"/>
              </a:rPr>
              <a:t>. </a:t>
            </a: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É </a:t>
            </a:r>
            <a:r>
              <a:rPr lang="en-US" sz="2400" dirty="0">
                <a:latin typeface="Arial" charset="0"/>
              </a:rPr>
              <a:t>com um </a:t>
            </a:r>
            <a:r>
              <a:rPr lang="en-US" sz="2400" i="1" dirty="0" err="1">
                <a:latin typeface="Arial" charset="0"/>
              </a:rPr>
              <a:t>blit</a:t>
            </a:r>
            <a:r>
              <a:rPr lang="en-US" sz="2400" dirty="0">
                <a:latin typeface="Arial" charset="0"/>
              </a:rPr>
              <a:t> que </a:t>
            </a:r>
            <a:r>
              <a:rPr lang="en-US" sz="2400" dirty="0" err="1">
                <a:latin typeface="Arial" charset="0"/>
              </a:rPr>
              <a:t>você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copia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uma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imagem</a:t>
            </a:r>
            <a:r>
              <a:rPr lang="en-US" sz="2400" dirty="0">
                <a:latin typeface="Arial" charset="0"/>
              </a:rPr>
              <a:t> de um </a:t>
            </a:r>
            <a:r>
              <a:rPr lang="en-US" sz="2400" dirty="0" err="1">
                <a:latin typeface="Arial" charset="0"/>
              </a:rPr>
              <a:t>lugar</a:t>
            </a:r>
            <a:r>
              <a:rPr lang="en-US" sz="2400" dirty="0">
                <a:latin typeface="Arial" charset="0"/>
              </a:rPr>
              <a:t> para </a:t>
            </a:r>
            <a:r>
              <a:rPr lang="en-US" sz="2400" dirty="0" smtClean="0">
                <a:latin typeface="Arial" charset="0"/>
              </a:rPr>
              <a:t>outro</a:t>
            </a:r>
            <a:r>
              <a:rPr lang="pt-BR" sz="2400" dirty="0" smtClean="0">
                <a:latin typeface="Arial" charset="0"/>
              </a:rPr>
              <a:t>.</a:t>
            </a:r>
            <a:endParaRPr lang="pt-BR" sz="2400" dirty="0">
              <a:latin typeface="Arial" charset="0"/>
            </a:endParaRPr>
          </a:p>
          <a:p>
            <a:pPr>
              <a:buNone/>
            </a:pPr>
            <a:endParaRPr lang="pt-BR" sz="2400" dirty="0">
              <a:latin typeface="Arial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1800" dirty="0">
                <a:latin typeface="Courier New" charset="0"/>
              </a:rPr>
              <a:t>&lt;surface principal&gt;.</a:t>
            </a:r>
            <a:r>
              <a:rPr lang="en-US" sz="1800" dirty="0" err="1">
                <a:latin typeface="Courier New" charset="0"/>
              </a:rPr>
              <a:t>blit</a:t>
            </a:r>
            <a:r>
              <a:rPr lang="pt-BR" sz="1800" dirty="0">
                <a:latin typeface="Courier New" charset="0"/>
                <a:cs typeface="Courier New" charset="0"/>
              </a:rPr>
              <a:t>(imagem, </a:t>
            </a:r>
            <a:r>
              <a:rPr lang="pt-BR" sz="1800" dirty="0" err="1">
                <a:latin typeface="Courier New" charset="0"/>
                <a:cs typeface="Courier New" charset="0"/>
              </a:rPr>
              <a:t>dest</a:t>
            </a:r>
            <a:r>
              <a:rPr lang="pt-BR" sz="1800" dirty="0">
                <a:latin typeface="Courier New" charset="0"/>
                <a:cs typeface="Courier New" charset="0"/>
              </a:rPr>
              <a:t>, </a:t>
            </a:r>
            <a:r>
              <a:rPr lang="pt-BR" sz="1800" dirty="0" err="1">
                <a:latin typeface="Courier New" charset="0"/>
                <a:cs typeface="Courier New" charset="0"/>
              </a:rPr>
              <a:t>area</a:t>
            </a:r>
            <a:r>
              <a:rPr lang="pt-BR" sz="1800" dirty="0">
                <a:latin typeface="Courier New" charset="0"/>
                <a:cs typeface="Courier New" charset="0"/>
              </a:rPr>
              <a:t>=</a:t>
            </a:r>
            <a:r>
              <a:rPr lang="pt-BR" sz="1800" dirty="0" err="1">
                <a:latin typeface="Courier New" charset="0"/>
                <a:cs typeface="Courier New" charset="0"/>
              </a:rPr>
              <a:t>None</a:t>
            </a:r>
            <a:r>
              <a:rPr lang="pt-BR" sz="1800" dirty="0">
                <a:latin typeface="Courier New" charset="0"/>
                <a:cs typeface="Courier New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pt-BR" sz="2000" dirty="0">
                <a:latin typeface="Arial" charset="0"/>
                <a:cs typeface="Courier New" charset="0"/>
              </a:rPr>
              <a:t>	</a:t>
            </a:r>
            <a:endParaRPr lang="pt-BR" sz="1800" dirty="0">
              <a:latin typeface="Arial" charset="0"/>
              <a:cs typeface="Courier New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sz="1800" dirty="0">
                <a:latin typeface="Arial" charset="0"/>
                <a:cs typeface="Courier New" charset="0"/>
              </a:rPr>
              <a:t>	onde:</a:t>
            </a:r>
          </a:p>
          <a:p>
            <a:pPr>
              <a:spcBef>
                <a:spcPct val="0"/>
              </a:spcBef>
              <a:buNone/>
            </a:pPr>
            <a:r>
              <a:rPr lang="pt-BR" sz="1800" dirty="0">
                <a:latin typeface="Courier New" charset="0"/>
                <a:cs typeface="Courier New" charset="0"/>
              </a:rPr>
              <a:t>	imagem = </a:t>
            </a:r>
            <a:r>
              <a:rPr lang="pt-BR" sz="1800" dirty="0" err="1">
                <a:latin typeface="Arial" charset="0"/>
                <a:cs typeface="Arial" charset="0"/>
              </a:rPr>
              <a:t>surface</a:t>
            </a:r>
            <a:r>
              <a:rPr lang="pt-BR" sz="1800" dirty="0">
                <a:latin typeface="Arial" charset="0"/>
                <a:cs typeface="Arial" charset="0"/>
              </a:rPr>
              <a:t> carrega do arquivo</a:t>
            </a:r>
          </a:p>
          <a:p>
            <a:pPr>
              <a:spcBef>
                <a:spcPct val="0"/>
              </a:spcBef>
              <a:buNone/>
            </a:pPr>
            <a:r>
              <a:rPr lang="pt-BR" sz="1800" dirty="0">
                <a:latin typeface="Courier New" charset="0"/>
                <a:cs typeface="Courier New" charset="0"/>
              </a:rPr>
              <a:t>	</a:t>
            </a:r>
            <a:r>
              <a:rPr lang="pt-BR" sz="1800" dirty="0" err="1">
                <a:latin typeface="Courier New" charset="0"/>
                <a:cs typeface="Courier New" charset="0"/>
              </a:rPr>
              <a:t>dest</a:t>
            </a:r>
            <a:r>
              <a:rPr lang="pt-BR" sz="1800" dirty="0">
                <a:latin typeface="Courier New" charset="0"/>
                <a:cs typeface="Courier New" charset="0"/>
              </a:rPr>
              <a:t>   = </a:t>
            </a:r>
            <a:r>
              <a:rPr lang="pt-BR" sz="1800" dirty="0">
                <a:latin typeface="Arial" charset="0"/>
                <a:cs typeface="Arial" charset="0"/>
              </a:rPr>
              <a:t>posição </a:t>
            </a:r>
            <a:r>
              <a:rPr lang="pt-BR" sz="1800" dirty="0" err="1">
                <a:latin typeface="Arial" charset="0"/>
                <a:cs typeface="Arial" charset="0"/>
              </a:rPr>
              <a:t>x,y</a:t>
            </a:r>
            <a:endParaRPr lang="pt-BR" sz="1800" dirty="0"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  <a:buNone/>
            </a:pPr>
            <a:r>
              <a:rPr lang="pt-BR" sz="1800" dirty="0">
                <a:latin typeface="Courier New" charset="0"/>
                <a:cs typeface="Courier New" charset="0"/>
              </a:rPr>
              <a:t>	</a:t>
            </a:r>
            <a:r>
              <a:rPr lang="pt-BR" sz="1800" dirty="0" err="1">
                <a:latin typeface="Courier New" charset="0"/>
                <a:cs typeface="Courier New" charset="0"/>
              </a:rPr>
              <a:t>area</a:t>
            </a:r>
            <a:r>
              <a:rPr lang="pt-BR" sz="1800" dirty="0">
                <a:latin typeface="Courier New" charset="0"/>
                <a:cs typeface="Courier New" charset="0"/>
              </a:rPr>
              <a:t>   = </a:t>
            </a:r>
            <a:r>
              <a:rPr lang="pt-BR" sz="1800" dirty="0">
                <a:latin typeface="Arial" charset="0"/>
                <a:cs typeface="Arial" charset="0"/>
              </a:rPr>
              <a:t>retângulo opcional, pode ser usado para recortar a imagem que </a:t>
            </a:r>
            <a:r>
              <a:rPr lang="pt-BR" sz="1800" dirty="0" smtClean="0">
                <a:latin typeface="Arial" charset="0"/>
                <a:cs typeface="Arial" charset="0"/>
              </a:rPr>
              <a:t>será </a:t>
            </a:r>
            <a:r>
              <a:rPr lang="pt-BR" sz="1800" dirty="0" err="1">
                <a:latin typeface="Arial" charset="0"/>
                <a:cs typeface="Arial" charset="0"/>
              </a:rPr>
              <a:t>blitada</a:t>
            </a:r>
            <a:r>
              <a:rPr lang="pt-BR" sz="1800" dirty="0">
                <a:latin typeface="Arial" charset="0"/>
                <a:cs typeface="Arial" charset="0"/>
              </a:rPr>
              <a:t>.</a:t>
            </a:r>
            <a:endParaRPr lang="pt-BR" sz="1800" dirty="0">
              <a:latin typeface="Arial" charset="0"/>
            </a:endParaRPr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14312" y="695414"/>
            <a:ext cx="8715375" cy="59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b="1" dirty="0" smtClean="0"/>
              <a:t>Carregando imagens (BMP)</a:t>
            </a:r>
          </a:p>
        </p:txBody>
      </p:sp>
    </p:spTree>
    <p:extLst>
      <p:ext uri="{BB962C8B-B14F-4D97-AF65-F5344CB8AC3E}">
        <p14:creationId xmlns:p14="http://schemas.microsoft.com/office/powerpoint/2010/main" val="28568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8" name="Picture 2" descr="Resultado de imagem para py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16317"/>
            <a:ext cx="2376487" cy="9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214311" y="1290305"/>
            <a:ext cx="8715375" cy="44428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Arial" charset="0"/>
              </a:rPr>
              <a:t>import </a:t>
            </a:r>
            <a:r>
              <a:rPr lang="en-US" sz="2400" dirty="0" err="1">
                <a:latin typeface="Arial" charset="0"/>
              </a:rPr>
              <a:t>pygame</a:t>
            </a:r>
            <a:endParaRPr lang="en-US" sz="2400" dirty="0">
              <a:latin typeface="Arial" charset="0"/>
            </a:endParaRPr>
          </a:p>
          <a:p>
            <a:pPr marL="0" indent="0">
              <a:buNone/>
            </a:pPr>
            <a:r>
              <a:rPr lang="en-US" sz="2400" dirty="0">
                <a:latin typeface="Arial" charset="0"/>
              </a:rPr>
              <a:t>import </a:t>
            </a:r>
            <a:r>
              <a:rPr lang="en-US" sz="2400" dirty="0" err="1">
                <a:latin typeface="Arial" charset="0"/>
              </a:rPr>
              <a:t>os</a:t>
            </a:r>
            <a:endParaRPr lang="en-US" sz="2400" dirty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Arial" charset="0"/>
              </a:rPr>
              <a:t>pygame.init</a:t>
            </a:r>
            <a:r>
              <a:rPr lang="en-US" sz="2400" dirty="0">
                <a:latin typeface="Arial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Arial" charset="0"/>
              </a:rPr>
              <a:t>screen = </a:t>
            </a:r>
            <a:r>
              <a:rPr lang="en-US" sz="2400" dirty="0" err="1">
                <a:latin typeface="Arial" charset="0"/>
              </a:rPr>
              <a:t>pygame.display.set_mode</a:t>
            </a:r>
            <a:r>
              <a:rPr lang="en-US" sz="2400" dirty="0">
                <a:latin typeface="Arial" charset="0"/>
              </a:rPr>
              <a:t>((600,400))</a:t>
            </a:r>
          </a:p>
          <a:p>
            <a:pPr marL="0" indent="0">
              <a:buNone/>
            </a:pPr>
            <a:r>
              <a:rPr lang="en-US" sz="2400" dirty="0" err="1">
                <a:latin typeface="Arial" charset="0"/>
              </a:rPr>
              <a:t>pygame.display.set_caption</a:t>
            </a:r>
            <a:r>
              <a:rPr lang="en-US" sz="2400" dirty="0">
                <a:latin typeface="Arial" charset="0"/>
              </a:rPr>
              <a:t>("</a:t>
            </a:r>
            <a:r>
              <a:rPr lang="en-US" sz="2400" dirty="0" err="1">
                <a:latin typeface="Arial" charset="0"/>
              </a:rPr>
              <a:t>Carregando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Imagem</a:t>
            </a:r>
            <a:r>
              <a:rPr lang="en-US" sz="2400" dirty="0">
                <a:latin typeface="Arial" charset="0"/>
              </a:rPr>
              <a:t>")</a:t>
            </a:r>
          </a:p>
          <a:p>
            <a:pPr marL="0" indent="0">
              <a:buNone/>
            </a:pPr>
            <a:r>
              <a:rPr lang="en-US" sz="2400" dirty="0" err="1">
                <a:latin typeface="Arial" charset="0"/>
              </a:rPr>
              <a:t>screen.fill</a:t>
            </a:r>
            <a:r>
              <a:rPr lang="en-US" sz="2400" dirty="0">
                <a:latin typeface="Arial" charset="0"/>
              </a:rPr>
              <a:t>((0, 0, 0))</a:t>
            </a:r>
          </a:p>
          <a:p>
            <a:pPr marL="0" indent="0"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folder </a:t>
            </a:r>
            <a:r>
              <a:rPr lang="en-US" sz="2400" dirty="0">
                <a:latin typeface="Arial" charset="0"/>
              </a:rPr>
              <a:t>= "</a:t>
            </a:r>
            <a:r>
              <a:rPr lang="en-US" sz="2400" dirty="0" err="1">
                <a:latin typeface="Arial" charset="0"/>
              </a:rPr>
              <a:t>img</a:t>
            </a:r>
            <a:r>
              <a:rPr lang="en-US" sz="2400" dirty="0">
                <a:latin typeface="Arial" charset="0"/>
              </a:rPr>
              <a:t>"</a:t>
            </a:r>
          </a:p>
          <a:p>
            <a:pPr marL="0" indent="0">
              <a:buNone/>
            </a:pPr>
            <a:r>
              <a:rPr lang="en-US" sz="2400" dirty="0">
                <a:latin typeface="Arial" charset="0"/>
              </a:rPr>
              <a:t>image = </a:t>
            </a:r>
            <a:r>
              <a:rPr lang="en-US" sz="2400" dirty="0" err="1">
                <a:latin typeface="Arial" charset="0"/>
              </a:rPr>
              <a:t>pygame.image.load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dirty="0" err="1">
                <a:latin typeface="Arial" charset="0"/>
              </a:rPr>
              <a:t>os.path.join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dirty="0" err="1">
                <a:latin typeface="Arial" charset="0"/>
              </a:rPr>
              <a:t>folder,“bola.bmp</a:t>
            </a:r>
            <a:r>
              <a:rPr lang="en-US" sz="2400" dirty="0">
                <a:latin typeface="Arial" charset="0"/>
              </a:rPr>
              <a:t>"))</a:t>
            </a: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x=1</a:t>
            </a:r>
            <a:endParaRPr lang="en-US" sz="2400" dirty="0">
              <a:latin typeface="Arial" charset="0"/>
            </a:endParaRPr>
          </a:p>
          <a:p>
            <a:pPr marL="0" indent="0">
              <a:buNone/>
            </a:pPr>
            <a:r>
              <a:rPr lang="en-US" sz="2400" dirty="0">
                <a:latin typeface="Arial" charset="0"/>
              </a:rPr>
              <a:t>y=1</a:t>
            </a:r>
          </a:p>
          <a:p>
            <a:pPr marL="0" indent="0">
              <a:buNone/>
            </a:pPr>
            <a:r>
              <a:rPr lang="en-US" sz="2400" dirty="0" err="1">
                <a:latin typeface="Arial" charset="0"/>
              </a:rPr>
              <a:t>screen.blit</a:t>
            </a:r>
            <a:r>
              <a:rPr lang="en-US" sz="2400" dirty="0">
                <a:latin typeface="Arial" charset="0"/>
              </a:rPr>
              <a:t>(image, (</a:t>
            </a:r>
            <a:r>
              <a:rPr lang="en-US" sz="2400" dirty="0" err="1">
                <a:latin typeface="Arial" charset="0"/>
              </a:rPr>
              <a:t>x,y</a:t>
            </a:r>
            <a:r>
              <a:rPr lang="en-US" sz="2400" dirty="0">
                <a:latin typeface="Arial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Arial" charset="0"/>
              </a:rPr>
              <a:t>pygame.display.flip</a:t>
            </a:r>
            <a:r>
              <a:rPr lang="en-US" sz="2400" dirty="0">
                <a:latin typeface="Arial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latin typeface="Arial" charset="0"/>
              </a:rPr>
              <a:t>pygame.time.delay</a:t>
            </a:r>
            <a:r>
              <a:rPr lang="en-US" sz="2400" dirty="0">
                <a:latin typeface="Arial" charset="0"/>
              </a:rPr>
              <a:t>(5000)</a:t>
            </a:r>
          </a:p>
          <a:p>
            <a:pPr marL="0" indent="0">
              <a:buNone/>
            </a:pPr>
            <a:r>
              <a:rPr lang="en-US" sz="2400" dirty="0" err="1">
                <a:latin typeface="Arial" charset="0"/>
              </a:rPr>
              <a:t>pygame.quit</a:t>
            </a:r>
            <a:r>
              <a:rPr lang="en-US" sz="2400" dirty="0">
                <a:latin typeface="Arial" charset="0"/>
              </a:rPr>
              <a:t>()</a:t>
            </a:r>
            <a:endParaRPr lang="pt-BR" sz="2400" dirty="0">
              <a:latin typeface="Arial" charset="0"/>
            </a:endParaRPr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14312" y="695414"/>
            <a:ext cx="8715375" cy="59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b="1" dirty="0" smtClean="0"/>
              <a:t>Carregando imagens (BMP)</a:t>
            </a:r>
          </a:p>
        </p:txBody>
      </p:sp>
    </p:spTree>
    <p:extLst>
      <p:ext uri="{BB962C8B-B14F-4D97-AF65-F5344CB8AC3E}">
        <p14:creationId xmlns:p14="http://schemas.microsoft.com/office/powerpoint/2010/main" val="18234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8" name="Picture 2" descr="Resultado de imagem para py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16317"/>
            <a:ext cx="2376487" cy="9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214311" y="1290305"/>
            <a:ext cx="8715375" cy="4442864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 smtClean="0">
                <a:latin typeface="Arial" charset="0"/>
              </a:rPr>
              <a:t>Você pode obter a largura e altura da imagem através do método </a:t>
            </a:r>
            <a:r>
              <a:rPr lang="pt-BR" sz="2400" b="1" dirty="0" err="1">
                <a:solidFill>
                  <a:srgbClr val="FF0000"/>
                </a:solidFill>
                <a:latin typeface="Arial" charset="0"/>
              </a:rPr>
              <a:t>get_rect</a:t>
            </a:r>
            <a:r>
              <a:rPr lang="pt-BR" sz="2400" b="1" dirty="0">
                <a:solidFill>
                  <a:srgbClr val="FF0000"/>
                </a:solidFill>
                <a:latin typeface="Arial" charset="0"/>
              </a:rPr>
              <a:t>().</a:t>
            </a:r>
            <a:r>
              <a:rPr lang="pt-BR" sz="2400" b="1" dirty="0" err="1" smtClean="0">
                <a:solidFill>
                  <a:srgbClr val="FF0000"/>
                </a:solidFill>
                <a:latin typeface="Arial" charset="0"/>
              </a:rPr>
              <a:t>size</a:t>
            </a:r>
            <a:r>
              <a:rPr lang="pt-BR" sz="24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400" dirty="0" smtClean="0">
                <a:latin typeface="Arial" charset="0"/>
              </a:rPr>
              <a:t>e, caso ela esteja com uma resolução muito grande, voc</a:t>
            </a:r>
            <a:r>
              <a:rPr lang="pt-BR" sz="2400" dirty="0">
                <a:latin typeface="Arial" charset="0"/>
              </a:rPr>
              <a:t>ê</a:t>
            </a:r>
            <a:r>
              <a:rPr lang="pt-BR" sz="2400" dirty="0" smtClean="0">
                <a:latin typeface="Arial" charset="0"/>
              </a:rPr>
              <a:t> pode reduzir o tamanho da imagem através do método </a:t>
            </a:r>
            <a:r>
              <a:rPr lang="pt-BR" sz="2400" b="1" dirty="0" err="1" smtClean="0">
                <a:solidFill>
                  <a:srgbClr val="FF0000"/>
                </a:solidFill>
                <a:latin typeface="Arial" charset="0"/>
              </a:rPr>
              <a:t>transform.scale</a:t>
            </a:r>
            <a:r>
              <a:rPr lang="pt-BR" sz="2400" dirty="0" smtClean="0">
                <a:latin typeface="Arial" charset="0"/>
              </a:rPr>
              <a:t>:</a:t>
            </a:r>
          </a:p>
          <a:p>
            <a:endParaRPr lang="pt-BR" sz="2400" dirty="0">
              <a:latin typeface="Arial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  <a:latin typeface="Arial" charset="0"/>
              </a:rPr>
              <a:t># obtém as dimensões da imagem</a:t>
            </a:r>
          </a:p>
          <a:p>
            <a:pPr marL="0" indent="0">
              <a:buNone/>
            </a:pPr>
            <a:r>
              <a:rPr lang="pt-BR" sz="1800" dirty="0" err="1">
                <a:latin typeface="Arial" charset="0"/>
              </a:rPr>
              <a:t>largura_imagem</a:t>
            </a:r>
            <a:r>
              <a:rPr lang="pt-BR" sz="1800" dirty="0">
                <a:latin typeface="Arial" charset="0"/>
              </a:rPr>
              <a:t>, </a:t>
            </a:r>
            <a:r>
              <a:rPr lang="pt-BR" sz="1800" dirty="0" err="1">
                <a:latin typeface="Arial" charset="0"/>
              </a:rPr>
              <a:t>altura_imagem</a:t>
            </a:r>
            <a:r>
              <a:rPr lang="pt-BR" sz="1800" dirty="0">
                <a:latin typeface="Arial" charset="0"/>
              </a:rPr>
              <a:t> = </a:t>
            </a:r>
            <a:r>
              <a:rPr lang="pt-BR" sz="1800" dirty="0" err="1">
                <a:latin typeface="Arial" charset="0"/>
              </a:rPr>
              <a:t>image.get_rect</a:t>
            </a:r>
            <a:r>
              <a:rPr lang="pt-BR" sz="1800" dirty="0">
                <a:latin typeface="Arial" charset="0"/>
              </a:rPr>
              <a:t>().</a:t>
            </a:r>
            <a:r>
              <a:rPr lang="pt-BR" sz="1800" dirty="0" err="1">
                <a:latin typeface="Arial" charset="0"/>
              </a:rPr>
              <a:t>size</a:t>
            </a:r>
            <a:endParaRPr lang="pt-BR" sz="1800" dirty="0">
              <a:latin typeface="Arial" charset="0"/>
            </a:endParaRPr>
          </a:p>
          <a:p>
            <a:pPr marL="0" indent="0">
              <a:buNone/>
            </a:pPr>
            <a:r>
              <a:rPr lang="pt-BR" sz="1800" u="sng" dirty="0" err="1">
                <a:latin typeface="Arial" charset="0"/>
              </a:rPr>
              <a:t>print</a:t>
            </a:r>
            <a:r>
              <a:rPr lang="pt-BR" sz="1800" u="sng" dirty="0">
                <a:latin typeface="Arial" charset="0"/>
              </a:rPr>
              <a:t>(</a:t>
            </a:r>
            <a:r>
              <a:rPr lang="pt-BR" sz="1800" u="sng" dirty="0" err="1">
                <a:latin typeface="Arial" charset="0"/>
              </a:rPr>
              <a:t>largura_imagem</a:t>
            </a:r>
            <a:r>
              <a:rPr lang="pt-BR" sz="1800" dirty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pt-BR" sz="1800" dirty="0" err="1">
                <a:latin typeface="Arial" charset="0"/>
              </a:rPr>
              <a:t>print</a:t>
            </a:r>
            <a:r>
              <a:rPr lang="pt-BR" sz="1800" dirty="0">
                <a:latin typeface="Arial" charset="0"/>
              </a:rPr>
              <a:t>(</a:t>
            </a:r>
            <a:r>
              <a:rPr lang="pt-BR" sz="1800" dirty="0" err="1">
                <a:latin typeface="Arial" charset="0"/>
              </a:rPr>
              <a:t>altura_imagem</a:t>
            </a:r>
            <a:r>
              <a:rPr lang="pt-BR" sz="1800" dirty="0">
                <a:latin typeface="Arial" charset="0"/>
              </a:rPr>
              <a:t>)</a:t>
            </a:r>
          </a:p>
          <a:p>
            <a:pPr marL="0" indent="0">
              <a:buNone/>
            </a:pPr>
            <a:endParaRPr lang="pt-BR" sz="1800" dirty="0">
              <a:latin typeface="Arial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  <a:latin typeface="Arial" charset="0"/>
              </a:rPr>
              <a:t># redimensiona a imagem para que fique com a metade da largura e da altura</a:t>
            </a:r>
          </a:p>
          <a:p>
            <a:pPr marL="0" indent="0">
              <a:buNone/>
            </a:pPr>
            <a:r>
              <a:rPr lang="pt-BR" sz="1800" dirty="0" err="1">
                <a:latin typeface="Arial" charset="0"/>
              </a:rPr>
              <a:t>image</a:t>
            </a:r>
            <a:r>
              <a:rPr lang="pt-BR" sz="1800" dirty="0">
                <a:latin typeface="Arial" charset="0"/>
              </a:rPr>
              <a:t> = </a:t>
            </a:r>
            <a:r>
              <a:rPr lang="pt-BR" sz="1800" dirty="0" err="1">
                <a:latin typeface="Arial" charset="0"/>
              </a:rPr>
              <a:t>pygame.transform.scale</a:t>
            </a:r>
            <a:r>
              <a:rPr lang="pt-BR" sz="1800" dirty="0">
                <a:latin typeface="Arial" charset="0"/>
              </a:rPr>
              <a:t>(</a:t>
            </a:r>
            <a:r>
              <a:rPr lang="pt-BR" sz="1800" dirty="0" err="1">
                <a:latin typeface="Arial" charset="0"/>
              </a:rPr>
              <a:t>image</a:t>
            </a:r>
            <a:r>
              <a:rPr lang="pt-BR" sz="1800" dirty="0">
                <a:latin typeface="Arial" charset="0"/>
              </a:rPr>
              <a:t>, (</a:t>
            </a:r>
            <a:r>
              <a:rPr lang="pt-BR" sz="1800" dirty="0" err="1">
                <a:latin typeface="Arial" charset="0"/>
              </a:rPr>
              <a:t>int</a:t>
            </a:r>
            <a:r>
              <a:rPr lang="pt-BR" sz="1800" dirty="0">
                <a:latin typeface="Arial" charset="0"/>
              </a:rPr>
              <a:t>(</a:t>
            </a:r>
            <a:r>
              <a:rPr lang="pt-BR" sz="1800" dirty="0" err="1">
                <a:latin typeface="Arial" charset="0"/>
              </a:rPr>
              <a:t>largura_imagem</a:t>
            </a:r>
            <a:r>
              <a:rPr lang="pt-BR" sz="1800" dirty="0">
                <a:latin typeface="Arial" charset="0"/>
              </a:rPr>
              <a:t>/2), </a:t>
            </a:r>
            <a:r>
              <a:rPr lang="pt-BR" sz="1800" dirty="0" err="1">
                <a:latin typeface="Arial" charset="0"/>
              </a:rPr>
              <a:t>int</a:t>
            </a:r>
            <a:r>
              <a:rPr lang="pt-BR" sz="1800" dirty="0">
                <a:latin typeface="Arial" charset="0"/>
              </a:rPr>
              <a:t>(</a:t>
            </a:r>
            <a:r>
              <a:rPr lang="pt-BR" sz="1800" dirty="0" err="1">
                <a:latin typeface="Arial" charset="0"/>
              </a:rPr>
              <a:t>altura_imagem</a:t>
            </a:r>
            <a:r>
              <a:rPr lang="pt-BR" sz="1800" dirty="0">
                <a:latin typeface="Arial" charset="0"/>
              </a:rPr>
              <a:t>/2)))</a:t>
            </a:r>
          </a:p>
          <a:p>
            <a:pPr marL="0" indent="0">
              <a:buNone/>
            </a:pPr>
            <a:r>
              <a:rPr lang="pt-BR" sz="1800" dirty="0" err="1">
                <a:latin typeface="Arial" charset="0"/>
              </a:rPr>
              <a:t>largura_imagem</a:t>
            </a:r>
            <a:r>
              <a:rPr lang="pt-BR" sz="1800" dirty="0">
                <a:latin typeface="Arial" charset="0"/>
              </a:rPr>
              <a:t>, </a:t>
            </a:r>
            <a:r>
              <a:rPr lang="pt-BR" sz="1800" dirty="0" err="1">
                <a:latin typeface="Arial" charset="0"/>
              </a:rPr>
              <a:t>altura_imagem</a:t>
            </a:r>
            <a:r>
              <a:rPr lang="pt-BR" sz="1800" dirty="0">
                <a:latin typeface="Arial" charset="0"/>
              </a:rPr>
              <a:t> = </a:t>
            </a:r>
            <a:r>
              <a:rPr lang="pt-BR" sz="1800" dirty="0" err="1">
                <a:latin typeface="Arial" charset="0"/>
              </a:rPr>
              <a:t>image.get_rect</a:t>
            </a:r>
            <a:r>
              <a:rPr lang="pt-BR" sz="1800" dirty="0">
                <a:latin typeface="Arial" charset="0"/>
              </a:rPr>
              <a:t>().</a:t>
            </a:r>
            <a:r>
              <a:rPr lang="pt-BR" sz="1800" dirty="0" err="1">
                <a:latin typeface="Arial" charset="0"/>
              </a:rPr>
              <a:t>size</a:t>
            </a:r>
            <a:endParaRPr lang="pt-BR" sz="1800" dirty="0">
              <a:latin typeface="Arial" charset="0"/>
            </a:endParaRPr>
          </a:p>
          <a:p>
            <a:pPr marL="0" indent="0">
              <a:buNone/>
            </a:pPr>
            <a:r>
              <a:rPr lang="pt-BR" sz="1800" dirty="0" err="1">
                <a:latin typeface="Arial" charset="0"/>
              </a:rPr>
              <a:t>print</a:t>
            </a:r>
            <a:r>
              <a:rPr lang="pt-BR" sz="1800" dirty="0">
                <a:latin typeface="Arial" charset="0"/>
              </a:rPr>
              <a:t>(</a:t>
            </a:r>
            <a:r>
              <a:rPr lang="pt-BR" sz="1800" dirty="0" err="1">
                <a:latin typeface="Arial" charset="0"/>
              </a:rPr>
              <a:t>largura_imagem</a:t>
            </a:r>
            <a:r>
              <a:rPr lang="pt-BR" sz="1800" dirty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pt-BR" sz="1800" dirty="0" err="1">
                <a:latin typeface="Arial" charset="0"/>
              </a:rPr>
              <a:t>print</a:t>
            </a:r>
            <a:r>
              <a:rPr lang="pt-BR" sz="1800" dirty="0">
                <a:latin typeface="Arial" charset="0"/>
              </a:rPr>
              <a:t>(</a:t>
            </a:r>
            <a:r>
              <a:rPr lang="pt-BR" sz="1800" dirty="0" err="1">
                <a:latin typeface="Arial" charset="0"/>
              </a:rPr>
              <a:t>altura_imagem</a:t>
            </a:r>
            <a:r>
              <a:rPr lang="pt-BR" sz="1800" dirty="0">
                <a:latin typeface="Arial" charset="0"/>
              </a:rPr>
              <a:t>)</a:t>
            </a:r>
          </a:p>
          <a:p>
            <a:endParaRPr lang="pt-BR" sz="1800" dirty="0">
              <a:latin typeface="Arial" charset="0"/>
            </a:endParaRPr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14312" y="695414"/>
            <a:ext cx="8715375" cy="59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b="1" dirty="0" smtClean="0"/>
              <a:t>Carregando imagens (BMP)</a:t>
            </a:r>
          </a:p>
        </p:txBody>
      </p:sp>
    </p:spTree>
    <p:extLst>
      <p:ext uri="{BB962C8B-B14F-4D97-AF65-F5344CB8AC3E}">
        <p14:creationId xmlns:p14="http://schemas.microsoft.com/office/powerpoint/2010/main" val="24390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8" name="Picture 2" descr="Resultado de imagem para py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16317"/>
            <a:ext cx="2376487" cy="9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214311" y="1290305"/>
            <a:ext cx="8715375" cy="4442864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charset="0"/>
              </a:rPr>
              <a:t>Para mover uma imagem na tela, precisamos deslocar a imagem de acordo com uma distância fixa a cada frame:</a:t>
            </a:r>
          </a:p>
          <a:p>
            <a:pPr lvl="1"/>
            <a:r>
              <a:rPr lang="pt-BR" sz="2000" dirty="0" smtClean="0">
                <a:latin typeface="Arial" charset="0"/>
              </a:rPr>
              <a:t>Para mover uma imagem horizontalmente, somamos um valor à coordenada x.</a:t>
            </a:r>
          </a:p>
          <a:p>
            <a:pPr lvl="1"/>
            <a:r>
              <a:rPr lang="pt-BR" sz="2000" dirty="0" smtClean="0">
                <a:latin typeface="Arial" charset="0"/>
              </a:rPr>
              <a:t>Para mover uma imagem verticalmente, somamos um valor à coordenada y.</a:t>
            </a:r>
          </a:p>
          <a:p>
            <a:endParaRPr lang="pt-BR" sz="2400" dirty="0" smtClean="0">
              <a:latin typeface="Arial" charset="0"/>
            </a:endParaRPr>
          </a:p>
          <a:p>
            <a:pPr marL="0" indent="0">
              <a:buNone/>
            </a:pPr>
            <a:endParaRPr lang="pt-BR" sz="1800" dirty="0">
              <a:latin typeface="Arial" charset="0"/>
            </a:endParaRPr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14312" y="695414"/>
            <a:ext cx="8715375" cy="59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b="1" dirty="0" smtClean="0"/>
              <a:t>Movimento em linha reta</a:t>
            </a:r>
          </a:p>
        </p:txBody>
      </p:sp>
    </p:spTree>
    <p:extLst>
      <p:ext uri="{BB962C8B-B14F-4D97-AF65-F5344CB8AC3E}">
        <p14:creationId xmlns:p14="http://schemas.microsoft.com/office/powerpoint/2010/main" val="34937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8" name="Picture 2" descr="Resultado de imagem para py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16317"/>
            <a:ext cx="2376487" cy="9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214311" y="1290305"/>
            <a:ext cx="8715375" cy="44428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  <a:latin typeface="Arial" charset="0"/>
              </a:rPr>
              <a:t>#movendo a imagem horizontalmente</a:t>
            </a:r>
          </a:p>
          <a:p>
            <a:pPr marL="0" indent="0">
              <a:buNone/>
            </a:pPr>
            <a:r>
              <a:rPr lang="pt-BR" sz="2400" dirty="0">
                <a:latin typeface="Arial" charset="0"/>
              </a:rPr>
              <a:t>x=0</a:t>
            </a:r>
          </a:p>
          <a:p>
            <a:pPr marL="0" indent="0">
              <a:buNone/>
            </a:pPr>
            <a:r>
              <a:rPr lang="pt-BR" sz="2400" dirty="0" err="1">
                <a:latin typeface="Arial" charset="0"/>
              </a:rPr>
              <a:t>while</a:t>
            </a:r>
            <a:r>
              <a:rPr lang="pt-BR" sz="2400" dirty="0">
                <a:latin typeface="Arial" charset="0"/>
              </a:rPr>
              <a:t> </a:t>
            </a:r>
            <a:r>
              <a:rPr lang="pt-BR" sz="2400" dirty="0" err="1">
                <a:latin typeface="Arial" charset="0"/>
              </a:rPr>
              <a:t>True</a:t>
            </a:r>
            <a:r>
              <a:rPr lang="pt-BR" sz="2400" dirty="0">
                <a:latin typeface="Arial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latin typeface="Arial" charset="0"/>
              </a:rPr>
              <a:t>    for </a:t>
            </a:r>
            <a:r>
              <a:rPr lang="pt-BR" sz="2400" dirty="0" err="1">
                <a:latin typeface="Arial" charset="0"/>
              </a:rPr>
              <a:t>event</a:t>
            </a:r>
            <a:r>
              <a:rPr lang="pt-BR" sz="2400" dirty="0">
                <a:latin typeface="Arial" charset="0"/>
              </a:rPr>
              <a:t> in </a:t>
            </a:r>
            <a:r>
              <a:rPr lang="pt-BR" sz="2400" dirty="0" err="1">
                <a:latin typeface="Arial" charset="0"/>
              </a:rPr>
              <a:t>pygame.event.get</a:t>
            </a:r>
            <a:r>
              <a:rPr lang="pt-BR" sz="2400" dirty="0">
                <a:latin typeface="Arial" charset="0"/>
              </a:rPr>
              <a:t>():</a:t>
            </a:r>
          </a:p>
          <a:p>
            <a:pPr marL="0" indent="0">
              <a:buNone/>
            </a:pPr>
            <a:r>
              <a:rPr lang="pt-BR" sz="2400" dirty="0">
                <a:latin typeface="Arial" charset="0"/>
              </a:rPr>
              <a:t>        </a:t>
            </a:r>
            <a:r>
              <a:rPr lang="pt-BR" sz="2400" dirty="0" err="1">
                <a:latin typeface="Arial" charset="0"/>
              </a:rPr>
              <a:t>if</a:t>
            </a:r>
            <a:r>
              <a:rPr lang="pt-BR" sz="2400" dirty="0">
                <a:latin typeface="Arial" charset="0"/>
              </a:rPr>
              <a:t> </a:t>
            </a:r>
            <a:r>
              <a:rPr lang="pt-BR" sz="2400" dirty="0" err="1">
                <a:latin typeface="Arial" charset="0"/>
              </a:rPr>
              <a:t>event.type</a:t>
            </a:r>
            <a:r>
              <a:rPr lang="pt-BR" sz="2400" dirty="0">
                <a:latin typeface="Arial" charset="0"/>
              </a:rPr>
              <a:t> == </a:t>
            </a:r>
            <a:r>
              <a:rPr lang="pt-BR" sz="2400" dirty="0" err="1">
                <a:latin typeface="Arial" charset="0"/>
              </a:rPr>
              <a:t>pygame.QUIT</a:t>
            </a:r>
            <a:r>
              <a:rPr lang="pt-BR" sz="2400" dirty="0">
                <a:latin typeface="Arial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latin typeface="Arial" charset="0"/>
              </a:rPr>
              <a:t>            </a:t>
            </a:r>
            <a:r>
              <a:rPr lang="pt-BR" sz="2400" dirty="0" err="1">
                <a:latin typeface="Arial" charset="0"/>
              </a:rPr>
              <a:t>pygame.quit</a:t>
            </a:r>
            <a:r>
              <a:rPr lang="pt-BR" sz="2400" dirty="0">
                <a:latin typeface="Arial" charset="0"/>
              </a:rPr>
              <a:t>()</a:t>
            </a:r>
          </a:p>
          <a:p>
            <a:pPr marL="0" indent="0">
              <a:buNone/>
            </a:pPr>
            <a:r>
              <a:rPr lang="pt-BR" sz="2400" dirty="0">
                <a:latin typeface="Arial" charset="0"/>
              </a:rPr>
              <a:t>            </a:t>
            </a:r>
            <a:r>
              <a:rPr lang="pt-BR" sz="2400" dirty="0" err="1">
                <a:latin typeface="Arial" charset="0"/>
              </a:rPr>
              <a:t>exit</a:t>
            </a:r>
            <a:r>
              <a:rPr lang="pt-BR" sz="2400" dirty="0" smtClean="0">
                <a:latin typeface="Arial" charset="0"/>
              </a:rPr>
              <a:t>()</a:t>
            </a:r>
          </a:p>
          <a:p>
            <a:pPr marL="0" indent="0">
              <a:buNone/>
            </a:pPr>
            <a:r>
              <a:rPr lang="pt-BR" sz="2400" dirty="0">
                <a:latin typeface="Arial" charset="0"/>
              </a:rPr>
              <a:t> </a:t>
            </a:r>
            <a:r>
              <a:rPr lang="pt-BR" sz="2400" dirty="0" smtClean="0">
                <a:latin typeface="Arial" charset="0"/>
              </a:rPr>
              <a:t>   </a:t>
            </a:r>
            <a:r>
              <a:rPr lang="pt-BR" sz="2400" dirty="0" err="1" smtClean="0">
                <a:latin typeface="Arial" charset="0"/>
              </a:rPr>
              <a:t>screen.blit</a:t>
            </a:r>
            <a:r>
              <a:rPr lang="pt-BR" sz="2400" dirty="0" smtClean="0">
                <a:latin typeface="Arial" charset="0"/>
              </a:rPr>
              <a:t>(</a:t>
            </a:r>
            <a:r>
              <a:rPr lang="pt-BR" sz="2400" dirty="0" err="1" smtClean="0">
                <a:latin typeface="Arial" charset="0"/>
              </a:rPr>
              <a:t>image</a:t>
            </a:r>
            <a:r>
              <a:rPr lang="pt-BR" sz="2400" dirty="0" smtClean="0">
                <a:latin typeface="Arial" charset="0"/>
              </a:rPr>
              <a:t>, (x,100))</a:t>
            </a:r>
          </a:p>
          <a:p>
            <a:pPr marL="0" indent="0">
              <a:buNone/>
            </a:pPr>
            <a:r>
              <a:rPr lang="pt-BR" sz="2400" dirty="0" smtClean="0">
                <a:latin typeface="Arial" charset="0"/>
              </a:rPr>
              <a:t>    </a:t>
            </a:r>
            <a:endParaRPr lang="pt-BR" sz="2400" dirty="0">
              <a:latin typeface="Arial" charset="0"/>
            </a:endParaRPr>
          </a:p>
          <a:p>
            <a:pPr marL="0" indent="0">
              <a:buNone/>
            </a:pPr>
            <a:r>
              <a:rPr lang="pt-BR" sz="2400" dirty="0">
                <a:latin typeface="Arial" charset="0"/>
              </a:rPr>
              <a:t>    x+=1</a:t>
            </a:r>
          </a:p>
          <a:p>
            <a:pPr marL="0" indent="0">
              <a:buNone/>
            </a:pPr>
            <a:r>
              <a:rPr lang="pt-BR" sz="2400" dirty="0">
                <a:latin typeface="Arial" charset="0"/>
              </a:rPr>
              <a:t>    </a:t>
            </a:r>
            <a:r>
              <a:rPr lang="pt-BR" sz="2400" dirty="0">
                <a:solidFill>
                  <a:srgbClr val="FF0000"/>
                </a:solidFill>
                <a:latin typeface="Arial" charset="0"/>
              </a:rPr>
              <a:t>#se a imagem ultrapassar a extremidade da tela, mova-se de </a:t>
            </a:r>
            <a:r>
              <a:rPr lang="pt-BR" sz="2400" dirty="0" smtClean="0">
                <a:solidFill>
                  <a:srgbClr val="FF0000"/>
                </a:solidFill>
                <a:latin typeface="Arial" charset="0"/>
              </a:rPr>
              <a:t>volta para o inicio.</a:t>
            </a:r>
            <a:endParaRPr lang="pt-BR" sz="24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pt-BR" sz="2400" dirty="0">
                <a:latin typeface="Arial" charset="0"/>
              </a:rPr>
              <a:t>    </a:t>
            </a:r>
            <a:r>
              <a:rPr lang="pt-BR" sz="2400" dirty="0" err="1">
                <a:latin typeface="Arial" charset="0"/>
              </a:rPr>
              <a:t>if</a:t>
            </a:r>
            <a:r>
              <a:rPr lang="pt-BR" sz="2400" dirty="0">
                <a:latin typeface="Arial" charset="0"/>
              </a:rPr>
              <a:t> x&gt;600:</a:t>
            </a:r>
          </a:p>
          <a:p>
            <a:pPr marL="0" indent="0">
              <a:buNone/>
            </a:pPr>
            <a:r>
              <a:rPr lang="pt-BR" sz="2400" dirty="0">
                <a:latin typeface="Arial" charset="0"/>
              </a:rPr>
              <a:t>        x -= 600</a:t>
            </a:r>
          </a:p>
          <a:p>
            <a:pPr marL="0" indent="0">
              <a:buNone/>
            </a:pPr>
            <a:r>
              <a:rPr lang="pt-BR" sz="2400" dirty="0">
                <a:latin typeface="Arial" charset="0"/>
              </a:rPr>
              <a:t>    </a:t>
            </a:r>
            <a:r>
              <a:rPr lang="pt-BR" sz="2400" dirty="0" err="1">
                <a:latin typeface="Arial" charset="0"/>
              </a:rPr>
              <a:t>pygame.display.update</a:t>
            </a:r>
            <a:r>
              <a:rPr lang="pt-BR" sz="2400" dirty="0">
                <a:latin typeface="Arial" charset="0"/>
              </a:rPr>
              <a:t>()</a:t>
            </a:r>
            <a:endParaRPr lang="pt-BR" sz="2400" dirty="0" smtClean="0">
              <a:latin typeface="Arial" charset="0"/>
            </a:endParaRPr>
          </a:p>
          <a:p>
            <a:pPr marL="0" indent="0">
              <a:buNone/>
            </a:pPr>
            <a:endParaRPr lang="pt-BR" sz="1800" dirty="0">
              <a:latin typeface="Arial" charset="0"/>
            </a:endParaRPr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14312" y="695414"/>
            <a:ext cx="8715375" cy="59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b="1" dirty="0" smtClean="0"/>
              <a:t>Movimento em linha reta</a:t>
            </a:r>
          </a:p>
        </p:txBody>
      </p:sp>
    </p:spTree>
    <p:extLst>
      <p:ext uri="{BB962C8B-B14F-4D97-AF65-F5344CB8AC3E}">
        <p14:creationId xmlns:p14="http://schemas.microsoft.com/office/powerpoint/2010/main" val="30086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8" name="Picture 2" descr="Resultado de imagem para py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16317"/>
            <a:ext cx="2376487" cy="9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214311" y="1290305"/>
            <a:ext cx="8715375" cy="4442864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charset="0"/>
              </a:rPr>
              <a:t>Você deve ter notado que a imagem deixa um rastro na tela:</a:t>
            </a:r>
            <a:endParaRPr lang="pt-BR" sz="2000" dirty="0" smtClean="0">
              <a:latin typeface="Arial" charset="0"/>
            </a:endParaRPr>
          </a:p>
          <a:p>
            <a:endParaRPr lang="pt-BR" sz="2400" dirty="0" smtClean="0">
              <a:latin typeface="Arial" charset="0"/>
            </a:endParaRPr>
          </a:p>
          <a:p>
            <a:pPr marL="0" indent="0">
              <a:buNone/>
            </a:pPr>
            <a:endParaRPr lang="pt-BR" sz="1800" dirty="0">
              <a:latin typeface="Arial" charset="0"/>
            </a:endParaRPr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14312" y="695414"/>
            <a:ext cx="8715375" cy="59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b="1" dirty="0" smtClean="0"/>
              <a:t>Movimento em linha reta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10" y="2243648"/>
            <a:ext cx="56673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8" name="Picture 2" descr="Resultado de imagem para py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16317"/>
            <a:ext cx="2376487" cy="9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214311" y="1290305"/>
            <a:ext cx="8715375" cy="4442864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latin typeface="Arial" charset="0"/>
              </a:rPr>
              <a:t>Isso porque, a cada frame, precisamos atualizar a cor de background, antes de descolar a imagem para o próximo frame: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  <a:latin typeface="Arial" charset="0"/>
              </a:rPr>
              <a:t>#movendo a imagem horizontalmente</a:t>
            </a:r>
          </a:p>
          <a:p>
            <a:pPr marL="0" indent="0">
              <a:buNone/>
            </a:pPr>
            <a:r>
              <a:rPr lang="pt-BR" sz="2000" dirty="0">
                <a:latin typeface="Arial" charset="0"/>
              </a:rPr>
              <a:t>x=0</a:t>
            </a:r>
          </a:p>
          <a:p>
            <a:pPr marL="0" indent="0">
              <a:buNone/>
            </a:pPr>
            <a:r>
              <a:rPr lang="pt-BR" sz="2000" dirty="0" err="1">
                <a:latin typeface="Arial" charset="0"/>
              </a:rPr>
              <a:t>while</a:t>
            </a:r>
            <a:r>
              <a:rPr lang="pt-BR" sz="2000" dirty="0">
                <a:latin typeface="Arial" charset="0"/>
              </a:rPr>
              <a:t> </a:t>
            </a:r>
            <a:r>
              <a:rPr lang="pt-BR" sz="2000" dirty="0" err="1">
                <a:latin typeface="Arial" charset="0"/>
              </a:rPr>
              <a:t>True</a:t>
            </a:r>
            <a:r>
              <a:rPr lang="pt-BR" sz="2000" dirty="0">
                <a:latin typeface="Arial" charset="0"/>
              </a:rPr>
              <a:t>:</a:t>
            </a:r>
          </a:p>
          <a:p>
            <a:pPr marL="0" indent="0">
              <a:buNone/>
            </a:pPr>
            <a:r>
              <a:rPr lang="pt-BR" sz="2000" dirty="0">
                <a:latin typeface="Arial" charset="0"/>
              </a:rPr>
              <a:t>    for </a:t>
            </a:r>
            <a:r>
              <a:rPr lang="pt-BR" sz="2000" dirty="0" err="1">
                <a:latin typeface="Arial" charset="0"/>
              </a:rPr>
              <a:t>event</a:t>
            </a:r>
            <a:r>
              <a:rPr lang="pt-BR" sz="2000" dirty="0">
                <a:latin typeface="Arial" charset="0"/>
              </a:rPr>
              <a:t> in </a:t>
            </a:r>
            <a:r>
              <a:rPr lang="pt-BR" sz="2000" dirty="0" err="1">
                <a:latin typeface="Arial" charset="0"/>
              </a:rPr>
              <a:t>pygame.event.get</a:t>
            </a:r>
            <a:r>
              <a:rPr lang="pt-BR" sz="2000" dirty="0">
                <a:latin typeface="Arial" charset="0"/>
              </a:rPr>
              <a:t>():</a:t>
            </a:r>
          </a:p>
          <a:p>
            <a:pPr marL="0" indent="0">
              <a:buNone/>
            </a:pPr>
            <a:r>
              <a:rPr lang="pt-BR" sz="2000" dirty="0">
                <a:latin typeface="Arial" charset="0"/>
              </a:rPr>
              <a:t>        </a:t>
            </a:r>
            <a:r>
              <a:rPr lang="pt-BR" sz="2000" dirty="0" err="1">
                <a:latin typeface="Arial" charset="0"/>
              </a:rPr>
              <a:t>if</a:t>
            </a:r>
            <a:r>
              <a:rPr lang="pt-BR" sz="2000" dirty="0">
                <a:latin typeface="Arial" charset="0"/>
              </a:rPr>
              <a:t> </a:t>
            </a:r>
            <a:r>
              <a:rPr lang="pt-BR" sz="2000" dirty="0" err="1">
                <a:latin typeface="Arial" charset="0"/>
              </a:rPr>
              <a:t>event.type</a:t>
            </a:r>
            <a:r>
              <a:rPr lang="pt-BR" sz="2000" dirty="0">
                <a:latin typeface="Arial" charset="0"/>
              </a:rPr>
              <a:t> == </a:t>
            </a:r>
            <a:r>
              <a:rPr lang="pt-BR" sz="2000" dirty="0" err="1">
                <a:latin typeface="Arial" charset="0"/>
              </a:rPr>
              <a:t>pygame.QUIT</a:t>
            </a:r>
            <a:r>
              <a:rPr lang="pt-BR" sz="2000" dirty="0">
                <a:latin typeface="Arial" charset="0"/>
              </a:rPr>
              <a:t>:</a:t>
            </a:r>
          </a:p>
          <a:p>
            <a:pPr marL="0" indent="0">
              <a:buNone/>
            </a:pPr>
            <a:r>
              <a:rPr lang="pt-BR" sz="2000" dirty="0">
                <a:latin typeface="Arial" charset="0"/>
              </a:rPr>
              <a:t>            </a:t>
            </a:r>
            <a:r>
              <a:rPr lang="pt-BR" sz="2000" dirty="0" err="1">
                <a:latin typeface="Arial" charset="0"/>
              </a:rPr>
              <a:t>pygame.quit</a:t>
            </a:r>
            <a:r>
              <a:rPr lang="pt-BR" sz="2000" dirty="0">
                <a:latin typeface="Arial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Arial" charset="0"/>
              </a:rPr>
              <a:t>            </a:t>
            </a:r>
            <a:r>
              <a:rPr lang="pt-BR" sz="2000" dirty="0" err="1">
                <a:latin typeface="Arial" charset="0"/>
              </a:rPr>
              <a:t>exit</a:t>
            </a:r>
            <a:r>
              <a:rPr lang="pt-BR" sz="2000" dirty="0">
                <a:latin typeface="Arial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Arial" charset="0"/>
              </a:rPr>
              <a:t>	</a:t>
            </a:r>
            <a:r>
              <a:rPr lang="pt-BR" sz="2000" dirty="0" err="1">
                <a:latin typeface="Arial" charset="0"/>
              </a:rPr>
              <a:t>screen.fill</a:t>
            </a:r>
            <a:r>
              <a:rPr lang="pt-BR" sz="2000" dirty="0">
                <a:latin typeface="Arial" charset="0"/>
              </a:rPr>
              <a:t>((0, 0, 0</a:t>
            </a:r>
            <a:r>
              <a:rPr lang="pt-BR" sz="2000" dirty="0" smtClean="0">
                <a:latin typeface="Arial" charset="0"/>
              </a:rPr>
              <a:t>)) 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smtClean="0">
                <a:solidFill>
                  <a:srgbClr val="FF0000"/>
                </a:solidFill>
                <a:latin typeface="Arial" charset="0"/>
              </a:rPr>
              <a:t>                        acrescentar essa linha</a:t>
            </a:r>
            <a:endParaRPr lang="pt-BR" sz="2000" dirty="0" smtClean="0">
              <a:latin typeface="Arial" charset="0"/>
            </a:endParaRPr>
          </a:p>
          <a:p>
            <a:pPr marL="0" indent="0">
              <a:buNone/>
            </a:pPr>
            <a:r>
              <a:rPr lang="pt-BR" sz="2000" dirty="0">
                <a:latin typeface="Arial" charset="0"/>
              </a:rPr>
              <a:t>	</a:t>
            </a:r>
            <a:r>
              <a:rPr lang="pt-BR" sz="2000" dirty="0" err="1" smtClean="0">
                <a:latin typeface="Arial" charset="0"/>
              </a:rPr>
              <a:t>screen.blit</a:t>
            </a:r>
            <a:r>
              <a:rPr lang="pt-BR" sz="2000" dirty="0" smtClean="0">
                <a:latin typeface="Arial" charset="0"/>
              </a:rPr>
              <a:t>(</a:t>
            </a:r>
            <a:r>
              <a:rPr lang="pt-BR" sz="2000" dirty="0" err="1" smtClean="0">
                <a:latin typeface="Arial" charset="0"/>
              </a:rPr>
              <a:t>image</a:t>
            </a:r>
            <a:r>
              <a:rPr lang="pt-BR" sz="2000" dirty="0">
                <a:latin typeface="Arial" charset="0"/>
              </a:rPr>
              <a:t>, (x,100))</a:t>
            </a:r>
          </a:p>
          <a:p>
            <a:pPr marL="0" indent="0">
              <a:buNone/>
            </a:pPr>
            <a:r>
              <a:rPr lang="pt-BR" sz="2000" dirty="0">
                <a:latin typeface="Arial" charset="0"/>
              </a:rPr>
              <a:t>    </a:t>
            </a:r>
          </a:p>
          <a:p>
            <a:endParaRPr lang="pt-BR" sz="2000" dirty="0" smtClean="0">
              <a:latin typeface="Arial" charset="0"/>
            </a:endParaRPr>
          </a:p>
          <a:p>
            <a:endParaRPr lang="pt-BR" sz="2400" dirty="0" smtClean="0">
              <a:latin typeface="Arial" charset="0"/>
            </a:endParaRPr>
          </a:p>
          <a:p>
            <a:pPr marL="0" indent="0">
              <a:buNone/>
            </a:pPr>
            <a:endParaRPr lang="pt-BR" sz="1800" dirty="0">
              <a:latin typeface="Arial" charset="0"/>
            </a:endParaRPr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  <a:p>
            <a:pPr eaLnBrk="1" hangingPunct="1">
              <a:defRPr/>
            </a:pPr>
            <a:endParaRPr lang="pt-BR" altLang="pt-BR" dirty="0" smtClean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14312" y="695414"/>
            <a:ext cx="8715375" cy="594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b="1" dirty="0" smtClean="0"/>
              <a:t>Movimento em linha reta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2975021" y="4868215"/>
            <a:ext cx="1558342" cy="12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496</Words>
  <Application>Microsoft Office PowerPoint</Application>
  <PresentationFormat>Apresentação na tela (4:3)</PresentationFormat>
  <Paragraphs>171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Tahoma</vt:lpstr>
      <vt:lpstr>Verdana</vt:lpstr>
      <vt:lpstr>Wingdings</vt:lpstr>
      <vt:lpstr>Office Theme</vt:lpstr>
      <vt:lpstr> Universidade Presbiteriana Mackenzie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>Universidade Presbiteriana Mackenzie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Mackenzie</dc:title>
  <dc:subject/>
  <dc:creator>Daniel Arndt Alves</dc:creator>
  <cp:keywords/>
  <dc:description/>
  <cp:lastModifiedBy>Perfil</cp:lastModifiedBy>
  <cp:revision>133</cp:revision>
  <dcterms:created xsi:type="dcterms:W3CDTF">2009-11-10T10:17:41Z</dcterms:created>
  <dcterms:modified xsi:type="dcterms:W3CDTF">2017-03-28T23:49:35Z</dcterms:modified>
  <cp:category/>
</cp:coreProperties>
</file>