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1" r:id="rId5"/>
    <p:sldId id="260" r:id="rId6"/>
    <p:sldId id="262" r:id="rId7"/>
    <p:sldId id="265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1FC226-B524-4173-AF3C-E6841C02592D}" type="datetimeFigureOut">
              <a:rPr lang="pt-BR" smtClean="0"/>
              <a:t>16/08/2018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2F7DD-E954-46EA-8D96-922489FEB7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1155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7588"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68350" indent="-295275" defTabSz="1017588"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84275" indent="-236538" defTabSz="1017588"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57350" indent="-236538" defTabSz="1017588"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132013" indent="-236538" defTabSz="1017588"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89213" indent="-236538" defTabSz="10175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3046413" indent="-236538" defTabSz="10175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503613" indent="-236538" defTabSz="10175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960813" indent="-236538" defTabSz="10175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824F48DE-7FF1-45A5-98B4-0D8CF363D41D}" type="slidenum">
              <a:rPr lang="pt-BR" altLang="pt-BR" sz="1500" b="0" smtClean="0">
                <a:solidFill>
                  <a:schemeClr val="tx1"/>
                </a:solidFill>
              </a:rPr>
              <a:pPr/>
              <a:t>1</a:t>
            </a:fld>
            <a:endParaRPr lang="pt-BR" altLang="pt-BR" sz="1500" b="0" smtClean="0">
              <a:solidFill>
                <a:schemeClr val="tx1"/>
              </a:solidFill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6" rIns="91433" bIns="45716"/>
          <a:lstStyle/>
          <a:p>
            <a:pPr eaLnBrk="1" hangingPunct="1"/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3026380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C827-6115-4563-8D3F-AC47665B922A}" type="datetimeFigureOut">
              <a:rPr lang="pt-BR" smtClean="0"/>
              <a:t>16/08/2018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6830-E694-467D-BEE5-5276695E5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0962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C827-6115-4563-8D3F-AC47665B922A}" type="datetimeFigureOut">
              <a:rPr lang="pt-BR" smtClean="0"/>
              <a:t>16/08/2018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6830-E694-467D-BEE5-5276695E5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9263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C827-6115-4563-8D3F-AC47665B922A}" type="datetimeFigureOut">
              <a:rPr lang="pt-BR" smtClean="0"/>
              <a:t>16/08/2018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6830-E694-467D-BEE5-5276695E5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5117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C827-6115-4563-8D3F-AC47665B922A}" type="datetimeFigureOut">
              <a:rPr lang="pt-BR" smtClean="0"/>
              <a:t>16/08/2018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6830-E694-467D-BEE5-5276695E5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7550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C827-6115-4563-8D3F-AC47665B922A}" type="datetimeFigureOut">
              <a:rPr lang="pt-BR" smtClean="0"/>
              <a:t>16/08/2018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6830-E694-467D-BEE5-5276695E5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7963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C827-6115-4563-8D3F-AC47665B922A}" type="datetimeFigureOut">
              <a:rPr lang="pt-BR" smtClean="0"/>
              <a:t>16/08/2018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6830-E694-467D-BEE5-5276695E5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1014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C827-6115-4563-8D3F-AC47665B922A}" type="datetimeFigureOut">
              <a:rPr lang="pt-BR" smtClean="0"/>
              <a:t>16/08/2018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6830-E694-467D-BEE5-5276695E5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1610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C827-6115-4563-8D3F-AC47665B922A}" type="datetimeFigureOut">
              <a:rPr lang="pt-BR" smtClean="0"/>
              <a:t>16/08/2018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6830-E694-467D-BEE5-5276695E5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3182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C827-6115-4563-8D3F-AC47665B922A}" type="datetimeFigureOut">
              <a:rPr lang="pt-BR" smtClean="0"/>
              <a:t>16/08/2018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6830-E694-467D-BEE5-5276695E5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906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C827-6115-4563-8D3F-AC47665B922A}" type="datetimeFigureOut">
              <a:rPr lang="pt-BR" smtClean="0"/>
              <a:t>16/08/2018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6830-E694-467D-BEE5-5276695E5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6857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C827-6115-4563-8D3F-AC47665B922A}" type="datetimeFigureOut">
              <a:rPr lang="pt-BR" smtClean="0"/>
              <a:t>16/08/2018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6830-E694-467D-BEE5-5276695E5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832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2C827-6115-4563-8D3F-AC47665B922A}" type="datetimeFigureOut">
              <a:rPr lang="pt-BR" smtClean="0"/>
              <a:t>16/08/2018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A6830-E694-467D-BEE5-5276695E5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20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altLang="pt-BR" smtClean="0"/>
              <a:t>Vetores em Python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pt-PT" altLang="pt-BR" smtClean="0"/>
          </a:p>
          <a:p>
            <a:pPr eaLnBrk="1" hangingPunct="1">
              <a:spcBef>
                <a:spcPct val="0"/>
              </a:spcBef>
            </a:pPr>
            <a:r>
              <a:rPr lang="pt-PT" altLang="pt-BR" smtClean="0"/>
              <a:t>Fabio Lubacheski</a:t>
            </a:r>
          </a:p>
          <a:p>
            <a:pPr eaLnBrk="1" hangingPunct="1">
              <a:spcBef>
                <a:spcPct val="0"/>
              </a:spcBef>
            </a:pPr>
            <a:r>
              <a:rPr lang="pt-PT" altLang="pt-BR" sz="2000"/>
              <a:t>fabio.lubacheski@mackenzie.br</a:t>
            </a:r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338111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38314" y="1"/>
            <a:ext cx="8715375" cy="1071563"/>
          </a:xfrm>
        </p:spPr>
        <p:txBody>
          <a:bodyPr/>
          <a:lstStyle/>
          <a:p>
            <a:pPr eaLnBrk="1" hangingPunct="1"/>
            <a:r>
              <a:rPr lang="pt-BR" altLang="pt-BR" smtClean="0"/>
              <a:t>Exercícios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738314" y="1071563"/>
            <a:ext cx="8715375" cy="5429250"/>
          </a:xfrm>
        </p:spPr>
        <p:txBody>
          <a:bodyPr/>
          <a:lstStyle/>
          <a:p>
            <a:pPr marL="514350" indent="-514350" algn="l" eaLnBrk="1" hangingPunct="1">
              <a:buFont typeface="Wingdings" panose="05000000000000000000" pitchFamily="2" charset="2"/>
              <a:buAutoNum type="arabicParenR"/>
              <a:defRPr/>
            </a:pPr>
            <a:r>
              <a:rPr lang="pt-BR" altLang="pt-BR" dirty="0" smtClean="0"/>
              <a:t>Escreva </a:t>
            </a:r>
            <a:r>
              <a:rPr lang="pt-BR" altLang="pt-BR" dirty="0"/>
              <a:t>uma função que recebe um vetor de número inteiros, e verifica se os elementos do vetor estão em ordem crescente, função retorna </a:t>
            </a:r>
            <a:r>
              <a:rPr lang="pt-BR" altLang="pt-BR" b="1" dirty="0" err="1" smtClean="0"/>
              <a:t>True</a:t>
            </a:r>
            <a:r>
              <a:rPr lang="pt-BR" altLang="pt-BR" dirty="0" smtClean="0"/>
              <a:t> </a:t>
            </a:r>
            <a:r>
              <a:rPr lang="pt-BR" altLang="pt-BR" dirty="0"/>
              <a:t>caso os elementos estejam em ordem decrescente e </a:t>
            </a:r>
            <a:r>
              <a:rPr lang="pt-BR" altLang="pt-BR" b="1" dirty="0"/>
              <a:t>F</a:t>
            </a:r>
            <a:r>
              <a:rPr lang="pt-BR" altLang="pt-BR" b="1" dirty="0" smtClean="0"/>
              <a:t>alse</a:t>
            </a:r>
            <a:r>
              <a:rPr lang="pt-BR" altLang="pt-BR" dirty="0" smtClean="0"/>
              <a:t> </a:t>
            </a:r>
            <a:r>
              <a:rPr lang="pt-BR" altLang="pt-BR" dirty="0"/>
              <a:t>caso contrário</a:t>
            </a:r>
            <a:r>
              <a:rPr lang="pt-BR" altLang="pt-BR" dirty="0" smtClean="0"/>
              <a:t>.</a:t>
            </a:r>
          </a:p>
          <a:p>
            <a:pPr lvl="1">
              <a:defRPr/>
            </a:pPr>
            <a:r>
              <a:rPr lang="pt-BR" altLang="pt-BR" dirty="0" smtClean="0"/>
              <a:t>Teste seu programa com um vetor de números inteiros em ordem crescente</a:t>
            </a:r>
          </a:p>
          <a:p>
            <a:pPr lvl="1">
              <a:defRPr/>
            </a:pPr>
            <a:r>
              <a:rPr lang="pt-BR" altLang="pt-BR" dirty="0" smtClean="0"/>
              <a:t>Teste seu programa com um vetor </a:t>
            </a:r>
            <a:r>
              <a:rPr lang="pt-BR" altLang="pt-BR" dirty="0"/>
              <a:t>de números inteiros </a:t>
            </a:r>
            <a:r>
              <a:rPr lang="pt-BR" altLang="pt-BR" dirty="0" smtClean="0"/>
              <a:t>em ordem decrescente</a:t>
            </a:r>
          </a:p>
          <a:p>
            <a:pPr algn="l" eaLnBrk="1" hangingPunct="1">
              <a:buFont typeface="Wingdings" panose="05000000000000000000" pitchFamily="2" charset="2"/>
              <a:buNone/>
              <a:defRPr/>
            </a:pPr>
            <a:endParaRPr lang="pt-BR" altLang="pt-BR" dirty="0" smtClean="0"/>
          </a:p>
          <a:p>
            <a:pPr algn="l" eaLnBrk="1" hangingPunct="1">
              <a:buFont typeface="Wingdings" panose="05000000000000000000" pitchFamily="2" charset="2"/>
              <a:buNone/>
              <a:defRPr/>
            </a:pPr>
            <a:endParaRPr lang="pt-BR" altLang="pt-BR" dirty="0"/>
          </a:p>
          <a:p>
            <a:pPr algn="l" eaLnBrk="1" hangingPunct="1">
              <a:buFont typeface="Wingdings" panose="05000000000000000000" pitchFamily="2" charset="2"/>
              <a:buNone/>
              <a:defRPr/>
            </a:pPr>
            <a:endParaRPr lang="pt-BR" altLang="pt-BR" dirty="0"/>
          </a:p>
          <a:p>
            <a:pPr algn="l" eaLnBrk="1" hangingPunct="1">
              <a:buFont typeface="Wingdings" panose="05000000000000000000" pitchFamily="2" charset="2"/>
              <a:buNone/>
              <a:defRPr/>
            </a:pPr>
            <a:endParaRPr lang="pt-BR" altLang="pt-BR" dirty="0"/>
          </a:p>
          <a:p>
            <a:pPr lvl="1" eaLnBrk="1" hangingPunct="1">
              <a:defRPr/>
            </a:pPr>
            <a:endParaRPr lang="pt-BR" altLang="pt-BR" dirty="0" smtClean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GB" altLang="pt-BR" dirty="0" smtClean="0">
              <a:solidFill>
                <a:srgbClr val="000000"/>
              </a:solidFill>
            </a:endParaRPr>
          </a:p>
          <a:p>
            <a:pPr lvl="1" eaLnBrk="1" hangingPunct="1">
              <a:defRPr/>
            </a:pPr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val="328381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38314" y="1"/>
            <a:ext cx="8715375" cy="1071563"/>
          </a:xfrm>
        </p:spPr>
        <p:txBody>
          <a:bodyPr/>
          <a:lstStyle/>
          <a:p>
            <a:pPr eaLnBrk="1" hangingPunct="1"/>
            <a:r>
              <a:rPr lang="pt-BR" altLang="pt-BR" smtClean="0"/>
              <a:t>Exercícios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4" y="1246634"/>
            <a:ext cx="5084250" cy="434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10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38314" y="1"/>
            <a:ext cx="8715375" cy="1071563"/>
          </a:xfrm>
        </p:spPr>
        <p:txBody>
          <a:bodyPr/>
          <a:lstStyle/>
          <a:p>
            <a:pPr eaLnBrk="1" hangingPunct="1"/>
            <a:r>
              <a:rPr lang="pt-BR" altLang="pt-BR" smtClean="0"/>
              <a:t>Exercícios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257" y="1581619"/>
            <a:ext cx="3923041" cy="154794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159" y="1581619"/>
            <a:ext cx="4855066" cy="401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40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38314" y="1"/>
            <a:ext cx="8715375" cy="1071563"/>
          </a:xfrm>
        </p:spPr>
        <p:txBody>
          <a:bodyPr/>
          <a:lstStyle/>
          <a:p>
            <a:pPr eaLnBrk="1" hangingPunct="1"/>
            <a:r>
              <a:rPr lang="pt-BR" altLang="pt-BR" smtClean="0"/>
              <a:t>Exercícios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738314" y="1071563"/>
            <a:ext cx="8715375" cy="5429250"/>
          </a:xfrm>
        </p:spPr>
        <p:txBody>
          <a:bodyPr/>
          <a:lstStyle/>
          <a:p>
            <a:pPr algn="l" eaLnBrk="1" hangingPunct="1">
              <a:buFont typeface="Wingdings" panose="05000000000000000000" pitchFamily="2" charset="2"/>
              <a:buNone/>
              <a:defRPr/>
            </a:pPr>
            <a:r>
              <a:rPr lang="pt-BR" altLang="pt-BR" dirty="0" smtClean="0"/>
              <a:t>2) </a:t>
            </a:r>
            <a:r>
              <a:rPr lang="pt-BR" altLang="pt-BR" dirty="0"/>
              <a:t>Escreva uma função que recebe </a:t>
            </a:r>
            <a:r>
              <a:rPr lang="pt-BR" altLang="pt-BR" dirty="0" smtClean="0"/>
              <a:t>um vetor </a:t>
            </a:r>
            <a:r>
              <a:rPr lang="pt-BR" altLang="pt-BR" dirty="0"/>
              <a:t>e retorna </a:t>
            </a:r>
            <a:r>
              <a:rPr lang="pt-BR" altLang="pt-BR" dirty="0" smtClean="0"/>
              <a:t>o vetor invertido, </a:t>
            </a:r>
            <a:r>
              <a:rPr lang="pt-BR" altLang="pt-BR" dirty="0"/>
              <a:t>para </a:t>
            </a:r>
            <a:r>
              <a:rPr lang="pt-BR" altLang="pt-BR" dirty="0" smtClean="0"/>
              <a:t>o vetor abaixo</a:t>
            </a:r>
            <a:r>
              <a:rPr lang="pt-BR" altLang="pt-BR" dirty="0"/>
              <a:t>:</a:t>
            </a:r>
          </a:p>
          <a:p>
            <a:pPr lvl="1" algn="l" eaLnBrk="1" hangingPunct="1">
              <a:buFont typeface="Wingdings" panose="05000000000000000000" pitchFamily="2" charset="2"/>
              <a:buNone/>
              <a:defRPr/>
            </a:pP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V = [ 4, 9, 10, 8, 6] o vetor V invertido é </a:t>
            </a:r>
          </a:p>
          <a:p>
            <a:pPr lvl="1" algn="l" eaLnBrk="1" hangingPunct="1">
              <a:buFont typeface="Wingdings" panose="05000000000000000000" pitchFamily="2" charset="2"/>
              <a:buNone/>
              <a:defRPr/>
            </a:pP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igual a [6, 8, 10, 9, 4] </a:t>
            </a:r>
          </a:p>
          <a:p>
            <a:pPr marL="358775" lvl="1" indent="0">
              <a:buNone/>
              <a:defRPr/>
            </a:pPr>
            <a:r>
              <a:rPr lang="pt-BR" altLang="pt-BR" dirty="0">
                <a:cs typeface="Courier New" panose="02070309020205020404" pitchFamily="49" charset="0"/>
              </a:rPr>
              <a:t>Resolva essa questão </a:t>
            </a:r>
            <a:r>
              <a:rPr lang="pt-BR" altLang="pt-BR" b="1" dirty="0">
                <a:cs typeface="Courier New" panose="02070309020205020404" pitchFamily="49" charset="0"/>
              </a:rPr>
              <a:t>sem utilizar o método </a:t>
            </a: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reverse()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dirty="0">
                <a:cs typeface="Courier New" panose="02070309020205020404" pitchFamily="49" charset="0"/>
              </a:rPr>
              <a:t>para listas e </a:t>
            </a:r>
            <a:r>
              <a:rPr lang="pt-BR" altLang="pt-BR" b="1" dirty="0">
                <a:cs typeface="Courier New" panose="02070309020205020404" pitchFamily="49" charset="0"/>
              </a:rPr>
              <a:t>sem usar um vetor auxiliar</a:t>
            </a:r>
            <a:r>
              <a:rPr lang="pt-BR" altLang="pt-BR" dirty="0">
                <a:cs typeface="Courier New" panose="02070309020205020404" pitchFamily="49" charset="0"/>
              </a:rPr>
              <a:t>.</a:t>
            </a:r>
          </a:p>
          <a:p>
            <a:pPr algn="l" eaLnBrk="1" hangingPunct="1">
              <a:buFont typeface="Wingdings" panose="05000000000000000000" pitchFamily="2" charset="2"/>
              <a:buNone/>
              <a:defRPr/>
            </a:pPr>
            <a:endParaRPr lang="pt-BR" altLang="pt-BR" dirty="0"/>
          </a:p>
          <a:p>
            <a:pPr algn="l" eaLnBrk="1" hangingPunct="1">
              <a:buFont typeface="Wingdings" panose="05000000000000000000" pitchFamily="2" charset="2"/>
              <a:buNone/>
              <a:defRPr/>
            </a:pPr>
            <a:endParaRPr lang="pt-BR" altLang="pt-BR" dirty="0"/>
          </a:p>
          <a:p>
            <a:pPr algn="l" eaLnBrk="1" hangingPunct="1">
              <a:buFont typeface="Wingdings" panose="05000000000000000000" pitchFamily="2" charset="2"/>
              <a:buNone/>
              <a:defRPr/>
            </a:pPr>
            <a:endParaRPr lang="pt-BR" altLang="pt-BR" dirty="0"/>
          </a:p>
          <a:p>
            <a:pPr lvl="1" eaLnBrk="1" hangingPunct="1">
              <a:defRPr/>
            </a:pPr>
            <a:endParaRPr lang="pt-BR" altLang="pt-BR" dirty="0" smtClean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GB" altLang="pt-BR" dirty="0" smtClean="0">
              <a:solidFill>
                <a:srgbClr val="000000"/>
              </a:solidFill>
            </a:endParaRPr>
          </a:p>
          <a:p>
            <a:pPr lvl="1" eaLnBrk="1" hangingPunct="1">
              <a:defRPr/>
            </a:pPr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val="253566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38314" y="1"/>
            <a:ext cx="8715375" cy="1071563"/>
          </a:xfrm>
        </p:spPr>
        <p:txBody>
          <a:bodyPr/>
          <a:lstStyle/>
          <a:p>
            <a:pPr eaLnBrk="1" hangingPunct="1"/>
            <a:r>
              <a:rPr lang="pt-BR" altLang="pt-BR" smtClean="0"/>
              <a:t>Exercícios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897" y="1506558"/>
            <a:ext cx="4806754" cy="3490443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7271804" y="1506558"/>
            <a:ext cx="272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b="1" dirty="0">
                <a:cs typeface="Courier New" panose="02070309020205020404" pitchFamily="49" charset="0"/>
              </a:rPr>
              <a:t>sem usar um vetor auxiliar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874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38314" y="1"/>
            <a:ext cx="8715375" cy="1071563"/>
          </a:xfrm>
        </p:spPr>
        <p:txBody>
          <a:bodyPr/>
          <a:lstStyle/>
          <a:p>
            <a:pPr eaLnBrk="1" hangingPunct="1"/>
            <a:r>
              <a:rPr lang="pt-BR" altLang="pt-BR" smtClean="0"/>
              <a:t>Exercícios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1" y="1561093"/>
            <a:ext cx="5293098" cy="3178332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7271804" y="1506558"/>
            <a:ext cx="2591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b="1" dirty="0" smtClean="0">
                <a:cs typeface="Courier New" panose="02070309020205020404" pitchFamily="49" charset="0"/>
              </a:rPr>
              <a:t>Usando um </a:t>
            </a:r>
            <a:r>
              <a:rPr lang="pt-BR" altLang="pt-BR" b="1" dirty="0">
                <a:cs typeface="Courier New" panose="02070309020205020404" pitchFamily="49" charset="0"/>
              </a:rPr>
              <a:t>vetor auxiliar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968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38314" y="1"/>
            <a:ext cx="8715375" cy="1071563"/>
          </a:xfrm>
        </p:spPr>
        <p:txBody>
          <a:bodyPr/>
          <a:lstStyle/>
          <a:p>
            <a:pPr eaLnBrk="1" hangingPunct="1"/>
            <a:r>
              <a:rPr lang="pt-BR" altLang="pt-BR" smtClean="0"/>
              <a:t>Exercícios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738314" y="1071563"/>
            <a:ext cx="8715375" cy="5429250"/>
          </a:xfrm>
        </p:spPr>
        <p:txBody>
          <a:bodyPr/>
          <a:lstStyle/>
          <a:p>
            <a:pPr marL="354013" indent="-354013">
              <a:spcBef>
                <a:spcPts val="600"/>
              </a:spcBef>
              <a:buNone/>
              <a:tabLst>
                <a:tab pos="450215" algn="l"/>
              </a:tabLst>
              <a:defRPr/>
            </a:pPr>
            <a:r>
              <a:rPr lang="pt-BR" dirty="0" smtClean="0">
                <a:ea typeface="Times New Roman" panose="02020603050405020304" pitchFamily="18" charset="0"/>
              </a:rPr>
              <a:t>3) </a:t>
            </a:r>
            <a:r>
              <a:rPr lang="pt-BR" dirty="0">
                <a:ea typeface="Times New Roman" panose="02020603050405020304" pitchFamily="18" charset="0"/>
              </a:rPr>
              <a:t>Escreva uma função que recebe dois vetores inteiros A[] e B[], em seguida, a sua função efetua a INTERSECÇÃO entre os vetores, ou seja, os elementos em comum entre os dois vetores, ao final sua função retorna uma </a:t>
            </a:r>
            <a:r>
              <a:rPr lang="pt-BR" dirty="0" err="1">
                <a:ea typeface="Times New Roman" panose="02020603050405020304" pitchFamily="18" charset="0"/>
              </a:rPr>
              <a:t>String</a:t>
            </a:r>
            <a:r>
              <a:rPr lang="pt-BR" dirty="0">
                <a:ea typeface="Times New Roman" panose="02020603050405020304" pitchFamily="18" charset="0"/>
              </a:rPr>
              <a:t> com a resposta. Os vetores dados não possuem valores duplicados e não estão ordenados.</a:t>
            </a:r>
          </a:p>
          <a:p>
            <a:pPr indent="0">
              <a:spcBef>
                <a:spcPts val="600"/>
              </a:spcBef>
              <a:buNone/>
              <a:tabLst>
                <a:tab pos="450215" algn="l"/>
              </a:tabLst>
              <a:defRPr/>
            </a:pPr>
            <a:r>
              <a:rPr lang="pt-BR" dirty="0" smtClean="0">
                <a:ea typeface="Times New Roman" panose="02020603050405020304" pitchFamily="18" charset="0"/>
              </a:rPr>
              <a:t>Exemplo</a:t>
            </a:r>
            <a:r>
              <a:rPr lang="pt-BR" dirty="0">
                <a:ea typeface="Times New Roman" panose="02020603050405020304" pitchFamily="18" charset="0"/>
              </a:rPr>
              <a:t>:</a:t>
            </a:r>
          </a:p>
          <a:p>
            <a:pPr marL="354013" indent="-11113">
              <a:spcBef>
                <a:spcPts val="600"/>
              </a:spcBef>
              <a:buNone/>
              <a:tabLst>
                <a:tab pos="450215" algn="l"/>
              </a:tabLst>
              <a:defRPr/>
            </a:pPr>
            <a:r>
              <a:rPr lang="pt-B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A[] 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= { 7, 2, 5, 8, 4} e B[]= {4, 2, 9, 5} então </a:t>
            </a:r>
            <a:endParaRPr lang="pt-BR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54013" indent="-11113">
              <a:spcBef>
                <a:spcPts val="600"/>
              </a:spcBef>
              <a:buNone/>
              <a:tabLst>
                <a:tab pos="450215" algn="l"/>
              </a:tabLst>
              <a:defRPr/>
            </a:pPr>
            <a:r>
              <a:rPr lang="pt-B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 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 B = {2, 5, 4</a:t>
            </a:r>
            <a:r>
              <a:rPr lang="pt-B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</a:p>
          <a:p>
            <a:pPr marL="354013" indent="-11113">
              <a:spcBef>
                <a:spcPts val="600"/>
              </a:spcBef>
              <a:buNone/>
              <a:tabLst>
                <a:tab pos="450215" algn="l"/>
              </a:tabLst>
              <a:defRPr/>
            </a:pPr>
            <a:endParaRPr lang="pt-B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54013" indent="-11113">
              <a:spcBef>
                <a:spcPts val="600"/>
              </a:spcBef>
              <a:buNone/>
              <a:tabLst>
                <a:tab pos="450215" algn="l"/>
              </a:tabLst>
              <a:defRPr/>
            </a:pP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	A[] = { 3, 9, 11} e B[]= {2, 6, 1} então </a:t>
            </a:r>
            <a:endParaRPr lang="pt-BR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54013" indent="-11113">
              <a:spcBef>
                <a:spcPts val="600"/>
              </a:spcBef>
              <a:buNone/>
              <a:tabLst>
                <a:tab pos="450215" algn="l"/>
              </a:tabLst>
              <a:defRPr/>
            </a:pPr>
            <a:r>
              <a:rPr lang="pt-B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 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 B= {}</a:t>
            </a:r>
          </a:p>
          <a:p>
            <a:pPr algn="l" eaLnBrk="1" hangingPunct="1">
              <a:buFont typeface="Wingdings" panose="05000000000000000000" pitchFamily="2" charset="2"/>
              <a:buNone/>
              <a:defRPr/>
            </a:pPr>
            <a:endParaRPr lang="pt-BR" altLang="pt-BR" dirty="0" smtClean="0"/>
          </a:p>
          <a:p>
            <a:pPr algn="l" eaLnBrk="1" hangingPunct="1">
              <a:buFont typeface="Wingdings" panose="05000000000000000000" pitchFamily="2" charset="2"/>
              <a:buNone/>
              <a:defRPr/>
            </a:pPr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val="211021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38314" y="1"/>
            <a:ext cx="8715375" cy="1071563"/>
          </a:xfrm>
        </p:spPr>
        <p:txBody>
          <a:bodyPr/>
          <a:lstStyle/>
          <a:p>
            <a:pPr eaLnBrk="1" hangingPunct="1"/>
            <a:r>
              <a:rPr lang="pt-BR" altLang="pt-BR" smtClean="0"/>
              <a:t>Exercícios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827" y="1511524"/>
            <a:ext cx="6169490" cy="353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48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258</Words>
  <Application>Microsoft Office PowerPoint</Application>
  <PresentationFormat>Widescreen</PresentationFormat>
  <Paragraphs>38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Symbol</vt:lpstr>
      <vt:lpstr>Times New Roman</vt:lpstr>
      <vt:lpstr>Wingdings</vt:lpstr>
      <vt:lpstr>Tema do Office</vt:lpstr>
      <vt:lpstr>Vetores em Python</vt:lpstr>
      <vt:lpstr>Exercícios</vt:lpstr>
      <vt:lpstr>Exercícios</vt:lpstr>
      <vt:lpstr>Exercícios</vt:lpstr>
      <vt:lpstr>Exercícios</vt:lpstr>
      <vt:lpstr>Exercícios</vt:lpstr>
      <vt:lpstr>Exercícios</vt:lpstr>
      <vt:lpstr>Exercícios</vt:lpstr>
      <vt:lpstr>Exercícios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Vetores em Python</dc:title>
  <dc:creator>Ana Grasielle Dionisio Correa</dc:creator>
  <cp:lastModifiedBy>Ana Grasielle Dionisio Correa</cp:lastModifiedBy>
  <cp:revision>7</cp:revision>
  <dcterms:created xsi:type="dcterms:W3CDTF">2018-08-15T17:10:51Z</dcterms:created>
  <dcterms:modified xsi:type="dcterms:W3CDTF">2018-08-16T21:44:16Z</dcterms:modified>
</cp:coreProperties>
</file>