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AE4-526A-48E8-802A-2CA2650956C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30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AE4-526A-48E8-802A-2CA2650956C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3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AE4-526A-48E8-802A-2CA2650956C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5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AE4-526A-48E8-802A-2CA2650956C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76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AE4-526A-48E8-802A-2CA2650956C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19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AE4-526A-48E8-802A-2CA2650956C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4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AE4-526A-48E8-802A-2CA2650956C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13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AE4-526A-48E8-802A-2CA2650956C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3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AE4-526A-48E8-802A-2CA2650956C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05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AE4-526A-48E8-802A-2CA2650956C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9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AE4-526A-48E8-802A-2CA2650956C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21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71AE4-526A-48E8-802A-2CA2650956C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46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Métodos de Ordenação: </a:t>
            </a:r>
            <a:r>
              <a:rPr lang="pt-BR" dirty="0" err="1" smtClean="0"/>
              <a:t>BubbleSort</a:t>
            </a:r>
            <a:r>
              <a:rPr lang="pt-BR" dirty="0" smtClean="0"/>
              <a:t> e </a:t>
            </a:r>
            <a:r>
              <a:rPr lang="pt-BR" dirty="0" err="1" smtClean="0"/>
              <a:t>SelectionSort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5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SelectionSort</a:t>
            </a:r>
            <a:r>
              <a:rPr lang="pt-BR" dirty="0" smtClean="0"/>
              <a:t> – Ordenação por Seleção 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SelectionSort</a:t>
            </a:r>
            <a:r>
              <a:rPr lang="pt-BR" dirty="0" smtClean="0"/>
              <a:t> é levemente mais eficiente que o método </a:t>
            </a:r>
            <a:r>
              <a:rPr lang="pt-BR" dirty="0" err="1" smtClean="0"/>
              <a:t>BubbleSort</a:t>
            </a:r>
            <a:r>
              <a:rPr lang="pt-BR" dirty="0" smtClean="0"/>
              <a:t>, ainda que se trate de um algoritmo apenas para estudo e ordenação de pequenos vetores.</a:t>
            </a:r>
          </a:p>
          <a:p>
            <a:r>
              <a:rPr lang="pt-BR" dirty="0" smtClean="0"/>
              <a:t>A lógica consiste em varrer o vetor comparando todos os seus elementos com o primeiro elemento.</a:t>
            </a:r>
          </a:p>
          <a:p>
            <a:r>
              <a:rPr lang="pt-BR" dirty="0" smtClean="0"/>
              <a:t>Caso o primeiro elemento esteja ordenado em relação ao elemento que está sendo comparado, então é feita a troca.</a:t>
            </a:r>
          </a:p>
          <a:p>
            <a:r>
              <a:rPr lang="pt-BR" dirty="0" smtClean="0"/>
              <a:t>Ao chegar no final do vetor, teremos o menor valor (ou maior), conforme comparação na primeira posição do vetor.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32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SelectionSort</a:t>
            </a:r>
            <a:r>
              <a:rPr lang="pt-BR" dirty="0" smtClean="0"/>
              <a:t> – Ordenação por Seleção 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Embora o número de comparações para o método da bolha e para o método de seleção ser o mesmo, o número de trocas, no caso médio, é menor para a ordenação por seleção.</a:t>
            </a:r>
          </a:p>
          <a:p>
            <a:r>
              <a:rPr lang="pt-BR" dirty="0" smtClean="0"/>
              <a:t>Neste exemplo, vamos ordenar o vetor em ordem crescente de valores. Vamos considerar o seguinte vetor desordenado: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110292" y="4485390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842241" y="4498268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5574190" y="4498268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6306139" y="4482942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7038088" y="4498268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70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SelectionSort</a:t>
            </a:r>
            <a:r>
              <a:rPr lang="pt-BR" dirty="0" smtClean="0"/>
              <a:t> – Ordenação por Seleção 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O passo inicial é comparar o primeiro elemento com todos os outros elementos do vetor. Começamos comparando os dois primeiros: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Verifica-se que os dois primeiros elementos estão desordenados entre si. Logo, devemos trocá-los.</a:t>
            </a: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430851"/>
              </p:ext>
            </p:extLst>
          </p:nvPr>
        </p:nvGraphicFramePr>
        <p:xfrm>
          <a:off x="1838817" y="3041174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 &lt; 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Troca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Elipse 10"/>
          <p:cNvSpPr/>
          <p:nvPr/>
        </p:nvSpPr>
        <p:spPr>
          <a:xfrm>
            <a:off x="4299165" y="3071758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5031114" y="3084636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5763063" y="3084636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6495012" y="3069310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7226961" y="3084636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4299165" y="3729580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5031114" y="3742458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5763063" y="3742458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6495012" y="3727132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7226961" y="3742458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28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SelectionSort</a:t>
            </a:r>
            <a:r>
              <a:rPr lang="pt-BR" dirty="0" smtClean="0"/>
              <a:t> – Ordenação por Seleção 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Em seguida, continuamos a comparar os outros elementos com o elemento da mesma posição: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63196"/>
              </p:ext>
            </p:extLst>
          </p:nvPr>
        </p:nvGraphicFramePr>
        <p:xfrm>
          <a:off x="1838817" y="2835110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 &lt; 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Troca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Elipse 10"/>
          <p:cNvSpPr/>
          <p:nvPr/>
        </p:nvSpPr>
        <p:spPr>
          <a:xfrm>
            <a:off x="4299165" y="2865694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5031114" y="2878572"/>
            <a:ext cx="540913" cy="5280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5763063" y="2878572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6495012" y="2863246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7226961" y="2878572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4299165" y="3523516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5031114" y="3536394"/>
            <a:ext cx="540913" cy="5280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5763063" y="3536394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6495012" y="3521068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7226961" y="3536394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850731"/>
              </p:ext>
            </p:extLst>
          </p:nvPr>
        </p:nvGraphicFramePr>
        <p:xfrm>
          <a:off x="1838817" y="4115270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 &lt; 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Não Troca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2 &lt; 1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Não Troca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Elipse 21"/>
          <p:cNvSpPr/>
          <p:nvPr/>
        </p:nvSpPr>
        <p:spPr>
          <a:xfrm>
            <a:off x="4299165" y="4151991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3" name="Elipse 22"/>
          <p:cNvSpPr/>
          <p:nvPr/>
        </p:nvSpPr>
        <p:spPr>
          <a:xfrm>
            <a:off x="5031114" y="4164869"/>
            <a:ext cx="540913" cy="5280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4" name="Elipse 23"/>
          <p:cNvSpPr/>
          <p:nvPr/>
        </p:nvSpPr>
        <p:spPr>
          <a:xfrm>
            <a:off x="5763063" y="4164869"/>
            <a:ext cx="540913" cy="5280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5" name="Elipse 24"/>
          <p:cNvSpPr/>
          <p:nvPr/>
        </p:nvSpPr>
        <p:spPr>
          <a:xfrm>
            <a:off x="6495012" y="4149543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7226961" y="4164869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4299165" y="4805550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5031114" y="4818428"/>
            <a:ext cx="540913" cy="5280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5763063" y="4818428"/>
            <a:ext cx="540913" cy="5280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0" name="Elipse 29"/>
          <p:cNvSpPr/>
          <p:nvPr/>
        </p:nvSpPr>
        <p:spPr>
          <a:xfrm>
            <a:off x="6495012" y="4803102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1" name="Elipse 30"/>
          <p:cNvSpPr/>
          <p:nvPr/>
        </p:nvSpPr>
        <p:spPr>
          <a:xfrm>
            <a:off x="7226961" y="4818428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097428" y="61194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Após essa primeira etapa, fizemos com que o menor elemento do vetor fosse deslocado para primeira posição.</a:t>
            </a:r>
            <a:endParaRPr lang="pt-BR" dirty="0"/>
          </a:p>
        </p:txBody>
      </p:sp>
      <p:graphicFrame>
        <p:nvGraphicFramePr>
          <p:cNvPr id="33" name="Tabe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77223"/>
              </p:ext>
            </p:extLst>
          </p:nvPr>
        </p:nvGraphicFramePr>
        <p:xfrm>
          <a:off x="1838816" y="5393440"/>
          <a:ext cx="81279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Elipse 33"/>
          <p:cNvSpPr/>
          <p:nvPr/>
        </p:nvSpPr>
        <p:spPr>
          <a:xfrm>
            <a:off x="4299084" y="5450809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5" name="Elipse 34"/>
          <p:cNvSpPr/>
          <p:nvPr/>
        </p:nvSpPr>
        <p:spPr>
          <a:xfrm>
            <a:off x="5031033" y="5463687"/>
            <a:ext cx="540913" cy="5280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6" name="Elipse 35"/>
          <p:cNvSpPr/>
          <p:nvPr/>
        </p:nvSpPr>
        <p:spPr>
          <a:xfrm>
            <a:off x="5762982" y="5463687"/>
            <a:ext cx="540913" cy="5280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7" name="Elipse 36"/>
          <p:cNvSpPr/>
          <p:nvPr/>
        </p:nvSpPr>
        <p:spPr>
          <a:xfrm>
            <a:off x="6494931" y="5448361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8" name="Elipse 37"/>
          <p:cNvSpPr/>
          <p:nvPr/>
        </p:nvSpPr>
        <p:spPr>
          <a:xfrm>
            <a:off x="7226880" y="5463687"/>
            <a:ext cx="540913" cy="5280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9" name="Seta em curva para cima 38"/>
          <p:cNvSpPr/>
          <p:nvPr/>
        </p:nvSpPr>
        <p:spPr>
          <a:xfrm rot="7144516">
            <a:off x="3454118" y="5598156"/>
            <a:ext cx="689317" cy="7174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SelectionSort</a:t>
            </a:r>
            <a:r>
              <a:rPr lang="pt-BR" dirty="0" smtClean="0"/>
              <a:t> – Ordenação por Seleção 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88741"/>
            <a:ext cx="10515600" cy="4351338"/>
          </a:xfrm>
        </p:spPr>
        <p:txBody>
          <a:bodyPr/>
          <a:lstStyle/>
          <a:p>
            <a:r>
              <a:rPr lang="pt-BR" dirty="0" smtClean="0"/>
              <a:t>O próximo passo é repetir este mesmo procedimento, só que desta vez comparando os elementos do vetor com o elemento que está na segunda posição que a primeira posição já foi ordenada: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34107"/>
              </p:ext>
            </p:extLst>
          </p:nvPr>
        </p:nvGraphicFramePr>
        <p:xfrm>
          <a:off x="1838817" y="2976778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 &lt; 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Troca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522917"/>
              </p:ext>
            </p:extLst>
          </p:nvPr>
        </p:nvGraphicFramePr>
        <p:xfrm>
          <a:off x="1838817" y="4256938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 &lt; 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Não Troca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 &lt; 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Troca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Elipse 32"/>
          <p:cNvSpPr/>
          <p:nvPr/>
        </p:nvSpPr>
        <p:spPr>
          <a:xfrm>
            <a:off x="4324842" y="3015416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Elipse 33"/>
          <p:cNvSpPr/>
          <p:nvPr/>
        </p:nvSpPr>
        <p:spPr>
          <a:xfrm>
            <a:off x="5056791" y="3028294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5" name="Elipse 34"/>
          <p:cNvSpPr/>
          <p:nvPr/>
        </p:nvSpPr>
        <p:spPr>
          <a:xfrm>
            <a:off x="5788740" y="3028294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6" name="Elipse 35"/>
          <p:cNvSpPr/>
          <p:nvPr/>
        </p:nvSpPr>
        <p:spPr>
          <a:xfrm>
            <a:off x="6520689" y="3012968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7" name="Elipse 36"/>
          <p:cNvSpPr/>
          <p:nvPr/>
        </p:nvSpPr>
        <p:spPr>
          <a:xfrm>
            <a:off x="7252638" y="3028294"/>
            <a:ext cx="540913" cy="5280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8" name="Elipse 37"/>
          <p:cNvSpPr/>
          <p:nvPr/>
        </p:nvSpPr>
        <p:spPr>
          <a:xfrm>
            <a:off x="4356726" y="3663826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Elipse 38"/>
          <p:cNvSpPr/>
          <p:nvPr/>
        </p:nvSpPr>
        <p:spPr>
          <a:xfrm>
            <a:off x="5088675" y="3676704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40" name="Elipse 39"/>
          <p:cNvSpPr/>
          <p:nvPr/>
        </p:nvSpPr>
        <p:spPr>
          <a:xfrm>
            <a:off x="5820624" y="3676704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41" name="Elipse 40"/>
          <p:cNvSpPr/>
          <p:nvPr/>
        </p:nvSpPr>
        <p:spPr>
          <a:xfrm>
            <a:off x="6552573" y="3661378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42" name="Elipse 41"/>
          <p:cNvSpPr/>
          <p:nvPr/>
        </p:nvSpPr>
        <p:spPr>
          <a:xfrm>
            <a:off x="7284522" y="3676704"/>
            <a:ext cx="540913" cy="5280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3" name="Elipse 42"/>
          <p:cNvSpPr/>
          <p:nvPr/>
        </p:nvSpPr>
        <p:spPr>
          <a:xfrm>
            <a:off x="4356726" y="4279863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Elipse 43"/>
          <p:cNvSpPr/>
          <p:nvPr/>
        </p:nvSpPr>
        <p:spPr>
          <a:xfrm>
            <a:off x="5088675" y="4292741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45" name="Elipse 44"/>
          <p:cNvSpPr/>
          <p:nvPr/>
        </p:nvSpPr>
        <p:spPr>
          <a:xfrm>
            <a:off x="5820624" y="4292741"/>
            <a:ext cx="540913" cy="5280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46" name="Elipse 45"/>
          <p:cNvSpPr/>
          <p:nvPr/>
        </p:nvSpPr>
        <p:spPr>
          <a:xfrm>
            <a:off x="6552573" y="4277415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47" name="Elipse 46"/>
          <p:cNvSpPr/>
          <p:nvPr/>
        </p:nvSpPr>
        <p:spPr>
          <a:xfrm>
            <a:off x="7284522" y="4292741"/>
            <a:ext cx="540913" cy="5280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8" name="Elipse 47"/>
          <p:cNvSpPr/>
          <p:nvPr/>
        </p:nvSpPr>
        <p:spPr>
          <a:xfrm>
            <a:off x="4356726" y="4959312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9" name="Elipse 48"/>
          <p:cNvSpPr/>
          <p:nvPr/>
        </p:nvSpPr>
        <p:spPr>
          <a:xfrm>
            <a:off x="5088675" y="4972190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50" name="Elipse 49"/>
          <p:cNvSpPr/>
          <p:nvPr/>
        </p:nvSpPr>
        <p:spPr>
          <a:xfrm>
            <a:off x="5820624" y="4972190"/>
            <a:ext cx="540913" cy="5280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51" name="Elipse 50"/>
          <p:cNvSpPr/>
          <p:nvPr/>
        </p:nvSpPr>
        <p:spPr>
          <a:xfrm>
            <a:off x="6552573" y="4956864"/>
            <a:ext cx="540913" cy="5280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52" name="Elipse 51"/>
          <p:cNvSpPr/>
          <p:nvPr/>
        </p:nvSpPr>
        <p:spPr>
          <a:xfrm>
            <a:off x="7284522" y="4972190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graphicFrame>
        <p:nvGraphicFramePr>
          <p:cNvPr id="53" name="Tabe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615458"/>
              </p:ext>
            </p:extLst>
          </p:nvPr>
        </p:nvGraphicFramePr>
        <p:xfrm>
          <a:off x="1838817" y="5557575"/>
          <a:ext cx="81279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Elipse 53"/>
          <p:cNvSpPr/>
          <p:nvPr/>
        </p:nvSpPr>
        <p:spPr>
          <a:xfrm>
            <a:off x="4356726" y="5617739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5" name="Elipse 54"/>
          <p:cNvSpPr/>
          <p:nvPr/>
        </p:nvSpPr>
        <p:spPr>
          <a:xfrm>
            <a:off x="5088675" y="5630617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56" name="Elipse 55"/>
          <p:cNvSpPr/>
          <p:nvPr/>
        </p:nvSpPr>
        <p:spPr>
          <a:xfrm>
            <a:off x="5820624" y="5630617"/>
            <a:ext cx="540913" cy="5280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57" name="Elipse 56"/>
          <p:cNvSpPr/>
          <p:nvPr/>
        </p:nvSpPr>
        <p:spPr>
          <a:xfrm>
            <a:off x="6552573" y="5615291"/>
            <a:ext cx="540913" cy="5280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58" name="Elipse 57"/>
          <p:cNvSpPr/>
          <p:nvPr/>
        </p:nvSpPr>
        <p:spPr>
          <a:xfrm>
            <a:off x="7284522" y="5630617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graphicFrame>
        <p:nvGraphicFramePr>
          <p:cNvPr id="59" name="Tabe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49184"/>
              </p:ext>
            </p:extLst>
          </p:nvPr>
        </p:nvGraphicFramePr>
        <p:xfrm>
          <a:off x="1838816" y="6172454"/>
          <a:ext cx="81279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Elipse 59"/>
          <p:cNvSpPr/>
          <p:nvPr/>
        </p:nvSpPr>
        <p:spPr>
          <a:xfrm>
            <a:off x="4356726" y="6219671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1" name="Elipse 60"/>
          <p:cNvSpPr/>
          <p:nvPr/>
        </p:nvSpPr>
        <p:spPr>
          <a:xfrm>
            <a:off x="5088675" y="6232549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62" name="Elipse 61"/>
          <p:cNvSpPr/>
          <p:nvPr/>
        </p:nvSpPr>
        <p:spPr>
          <a:xfrm>
            <a:off x="5820624" y="6232549"/>
            <a:ext cx="540913" cy="5280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63" name="Elipse 62"/>
          <p:cNvSpPr/>
          <p:nvPr/>
        </p:nvSpPr>
        <p:spPr>
          <a:xfrm>
            <a:off x="6552573" y="6217223"/>
            <a:ext cx="540913" cy="5280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64" name="Elipse 63"/>
          <p:cNvSpPr/>
          <p:nvPr/>
        </p:nvSpPr>
        <p:spPr>
          <a:xfrm>
            <a:off x="7284522" y="6232549"/>
            <a:ext cx="540913" cy="5280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SelectionSort</a:t>
            </a:r>
            <a:r>
              <a:rPr lang="pt-BR" dirty="0" smtClean="0"/>
              <a:t> – Ordenação por Seleção 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88741"/>
            <a:ext cx="10515600" cy="4351338"/>
          </a:xfrm>
        </p:spPr>
        <p:txBody>
          <a:bodyPr/>
          <a:lstStyle/>
          <a:p>
            <a:r>
              <a:rPr lang="pt-BR" dirty="0" smtClean="0"/>
              <a:t>O processo recomeça com terceiro elemento pois os dois primeiros já estão ordenados:</a:t>
            </a:r>
          </a:p>
          <a:p>
            <a:pPr marL="0" indent="0">
              <a:buNone/>
            </a:pPr>
            <a:endParaRPr lang="pt-BR" dirty="0" smtClean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45033"/>
              </p:ext>
            </p:extLst>
          </p:nvPr>
        </p:nvGraphicFramePr>
        <p:xfrm>
          <a:off x="1838817" y="2641924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4 &lt; 5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Troca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853755"/>
              </p:ext>
            </p:extLst>
          </p:nvPr>
        </p:nvGraphicFramePr>
        <p:xfrm>
          <a:off x="1838817" y="3922084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 &lt; 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Troca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802054"/>
              </p:ext>
            </p:extLst>
          </p:nvPr>
        </p:nvGraphicFramePr>
        <p:xfrm>
          <a:off x="1838817" y="5222721"/>
          <a:ext cx="81279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Elipse 59"/>
          <p:cNvSpPr/>
          <p:nvPr/>
        </p:nvSpPr>
        <p:spPr>
          <a:xfrm>
            <a:off x="4305211" y="2693538"/>
            <a:ext cx="540913" cy="528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1" name="Elipse 60"/>
          <p:cNvSpPr/>
          <p:nvPr/>
        </p:nvSpPr>
        <p:spPr>
          <a:xfrm>
            <a:off x="5037160" y="2706416"/>
            <a:ext cx="540913" cy="528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62" name="Elipse 61"/>
          <p:cNvSpPr/>
          <p:nvPr/>
        </p:nvSpPr>
        <p:spPr>
          <a:xfrm>
            <a:off x="5769109" y="2706416"/>
            <a:ext cx="540913" cy="528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63" name="Elipse 62"/>
          <p:cNvSpPr/>
          <p:nvPr/>
        </p:nvSpPr>
        <p:spPr>
          <a:xfrm>
            <a:off x="6501058" y="2691090"/>
            <a:ext cx="540913" cy="528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64" name="Elipse 63"/>
          <p:cNvSpPr/>
          <p:nvPr/>
        </p:nvSpPr>
        <p:spPr>
          <a:xfrm>
            <a:off x="7233007" y="2706416"/>
            <a:ext cx="540913" cy="5288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65" name="Elipse 64"/>
          <p:cNvSpPr/>
          <p:nvPr/>
        </p:nvSpPr>
        <p:spPr>
          <a:xfrm>
            <a:off x="4305211" y="3344978"/>
            <a:ext cx="540913" cy="528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6" name="Elipse 65"/>
          <p:cNvSpPr/>
          <p:nvPr/>
        </p:nvSpPr>
        <p:spPr>
          <a:xfrm>
            <a:off x="5037160" y="3357856"/>
            <a:ext cx="540913" cy="528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67" name="Elipse 66"/>
          <p:cNvSpPr/>
          <p:nvPr/>
        </p:nvSpPr>
        <p:spPr>
          <a:xfrm>
            <a:off x="5769109" y="3357856"/>
            <a:ext cx="540913" cy="528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68" name="Elipse 67"/>
          <p:cNvSpPr/>
          <p:nvPr/>
        </p:nvSpPr>
        <p:spPr>
          <a:xfrm>
            <a:off x="6501058" y="3342530"/>
            <a:ext cx="540913" cy="528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69" name="Elipse 68"/>
          <p:cNvSpPr/>
          <p:nvPr/>
        </p:nvSpPr>
        <p:spPr>
          <a:xfrm>
            <a:off x="7233007" y="3357856"/>
            <a:ext cx="540913" cy="5288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70" name="Elipse 69"/>
          <p:cNvSpPr/>
          <p:nvPr/>
        </p:nvSpPr>
        <p:spPr>
          <a:xfrm>
            <a:off x="4305211" y="3973698"/>
            <a:ext cx="540913" cy="528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1" name="Elipse 70"/>
          <p:cNvSpPr/>
          <p:nvPr/>
        </p:nvSpPr>
        <p:spPr>
          <a:xfrm>
            <a:off x="5037160" y="3986576"/>
            <a:ext cx="540913" cy="528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72" name="Elipse 71"/>
          <p:cNvSpPr/>
          <p:nvPr/>
        </p:nvSpPr>
        <p:spPr>
          <a:xfrm>
            <a:off x="5769109" y="3986576"/>
            <a:ext cx="540913" cy="528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73" name="Elipse 72"/>
          <p:cNvSpPr/>
          <p:nvPr/>
        </p:nvSpPr>
        <p:spPr>
          <a:xfrm>
            <a:off x="6501058" y="3971250"/>
            <a:ext cx="540913" cy="5288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74" name="Elipse 73"/>
          <p:cNvSpPr/>
          <p:nvPr/>
        </p:nvSpPr>
        <p:spPr>
          <a:xfrm>
            <a:off x="7233007" y="3986576"/>
            <a:ext cx="540913" cy="528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75" name="Elipse 74"/>
          <p:cNvSpPr/>
          <p:nvPr/>
        </p:nvSpPr>
        <p:spPr>
          <a:xfrm>
            <a:off x="4305211" y="4616432"/>
            <a:ext cx="540913" cy="528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6" name="Elipse 75"/>
          <p:cNvSpPr/>
          <p:nvPr/>
        </p:nvSpPr>
        <p:spPr>
          <a:xfrm>
            <a:off x="5037160" y="4629310"/>
            <a:ext cx="540913" cy="528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77" name="Elipse 76"/>
          <p:cNvSpPr/>
          <p:nvPr/>
        </p:nvSpPr>
        <p:spPr>
          <a:xfrm>
            <a:off x="5769109" y="4629310"/>
            <a:ext cx="540913" cy="528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78" name="Elipse 77"/>
          <p:cNvSpPr/>
          <p:nvPr/>
        </p:nvSpPr>
        <p:spPr>
          <a:xfrm>
            <a:off x="6501058" y="4613984"/>
            <a:ext cx="540913" cy="5288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79" name="Elipse 78"/>
          <p:cNvSpPr/>
          <p:nvPr/>
        </p:nvSpPr>
        <p:spPr>
          <a:xfrm>
            <a:off x="7233007" y="4629310"/>
            <a:ext cx="540913" cy="528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80" name="Elipse 79"/>
          <p:cNvSpPr/>
          <p:nvPr/>
        </p:nvSpPr>
        <p:spPr>
          <a:xfrm>
            <a:off x="4305211" y="5271267"/>
            <a:ext cx="540913" cy="528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81" name="Elipse 80"/>
          <p:cNvSpPr/>
          <p:nvPr/>
        </p:nvSpPr>
        <p:spPr>
          <a:xfrm>
            <a:off x="5037160" y="5284145"/>
            <a:ext cx="540913" cy="528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82" name="Elipse 81"/>
          <p:cNvSpPr/>
          <p:nvPr/>
        </p:nvSpPr>
        <p:spPr>
          <a:xfrm>
            <a:off x="5769109" y="5284145"/>
            <a:ext cx="540913" cy="528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83" name="Elipse 82"/>
          <p:cNvSpPr/>
          <p:nvPr/>
        </p:nvSpPr>
        <p:spPr>
          <a:xfrm>
            <a:off x="6501058" y="5268819"/>
            <a:ext cx="540913" cy="5288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84" name="Elipse 83"/>
          <p:cNvSpPr/>
          <p:nvPr/>
        </p:nvSpPr>
        <p:spPr>
          <a:xfrm>
            <a:off x="7233007" y="5284145"/>
            <a:ext cx="540913" cy="5288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9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SelectionSort</a:t>
            </a:r>
            <a:r>
              <a:rPr lang="pt-BR" dirty="0" smtClean="0"/>
              <a:t> – Ordenação por Seleção 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88741"/>
            <a:ext cx="10515600" cy="4351338"/>
          </a:xfrm>
        </p:spPr>
        <p:txBody>
          <a:bodyPr/>
          <a:lstStyle/>
          <a:p>
            <a:r>
              <a:rPr lang="pt-BR" dirty="0" smtClean="0"/>
              <a:t>O processo recomeça com quarto elemento pois os três primeiros já estão ordenados:</a:t>
            </a:r>
          </a:p>
          <a:p>
            <a:pPr marL="0" indent="0">
              <a:buNone/>
            </a:pPr>
            <a:endParaRPr lang="pt-BR" dirty="0" smtClean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85630"/>
              </p:ext>
            </p:extLst>
          </p:nvPr>
        </p:nvGraphicFramePr>
        <p:xfrm>
          <a:off x="1838817" y="2641924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4 &lt; 5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Troca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760743"/>
              </p:ext>
            </p:extLst>
          </p:nvPr>
        </p:nvGraphicFramePr>
        <p:xfrm>
          <a:off x="1838817" y="3922084"/>
          <a:ext cx="81279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Elipse 79"/>
          <p:cNvSpPr/>
          <p:nvPr/>
        </p:nvSpPr>
        <p:spPr>
          <a:xfrm>
            <a:off x="4292332" y="2665445"/>
            <a:ext cx="540913" cy="528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81" name="Elipse 80"/>
          <p:cNvSpPr/>
          <p:nvPr/>
        </p:nvSpPr>
        <p:spPr>
          <a:xfrm>
            <a:off x="5024281" y="2678323"/>
            <a:ext cx="540913" cy="528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82" name="Elipse 81"/>
          <p:cNvSpPr/>
          <p:nvPr/>
        </p:nvSpPr>
        <p:spPr>
          <a:xfrm>
            <a:off x="5756230" y="2678323"/>
            <a:ext cx="540913" cy="528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83" name="Elipse 82"/>
          <p:cNvSpPr/>
          <p:nvPr/>
        </p:nvSpPr>
        <p:spPr>
          <a:xfrm>
            <a:off x="6488179" y="2662997"/>
            <a:ext cx="540913" cy="528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84" name="Elipse 83"/>
          <p:cNvSpPr/>
          <p:nvPr/>
        </p:nvSpPr>
        <p:spPr>
          <a:xfrm>
            <a:off x="7220128" y="2678323"/>
            <a:ext cx="540913" cy="528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2" name="Elipse 31"/>
          <p:cNvSpPr/>
          <p:nvPr/>
        </p:nvSpPr>
        <p:spPr>
          <a:xfrm>
            <a:off x="4292332" y="3342536"/>
            <a:ext cx="540913" cy="528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3" name="Elipse 32"/>
          <p:cNvSpPr/>
          <p:nvPr/>
        </p:nvSpPr>
        <p:spPr>
          <a:xfrm>
            <a:off x="5024281" y="3355414"/>
            <a:ext cx="540913" cy="528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4" name="Elipse 33"/>
          <p:cNvSpPr/>
          <p:nvPr/>
        </p:nvSpPr>
        <p:spPr>
          <a:xfrm>
            <a:off x="5756230" y="3355414"/>
            <a:ext cx="540913" cy="528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5" name="Elipse 34"/>
          <p:cNvSpPr/>
          <p:nvPr/>
        </p:nvSpPr>
        <p:spPr>
          <a:xfrm>
            <a:off x="6488179" y="3340088"/>
            <a:ext cx="540913" cy="528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6" name="Elipse 35"/>
          <p:cNvSpPr/>
          <p:nvPr/>
        </p:nvSpPr>
        <p:spPr>
          <a:xfrm>
            <a:off x="7220128" y="3355414"/>
            <a:ext cx="540913" cy="528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7" name="Elipse 36"/>
          <p:cNvSpPr/>
          <p:nvPr/>
        </p:nvSpPr>
        <p:spPr>
          <a:xfrm>
            <a:off x="4292332" y="3960931"/>
            <a:ext cx="540913" cy="528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8" name="Elipse 37"/>
          <p:cNvSpPr/>
          <p:nvPr/>
        </p:nvSpPr>
        <p:spPr>
          <a:xfrm>
            <a:off x="5024281" y="3973809"/>
            <a:ext cx="540913" cy="528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9" name="Elipse 38"/>
          <p:cNvSpPr/>
          <p:nvPr/>
        </p:nvSpPr>
        <p:spPr>
          <a:xfrm>
            <a:off x="5756230" y="3973809"/>
            <a:ext cx="540913" cy="528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40" name="Elipse 39"/>
          <p:cNvSpPr/>
          <p:nvPr/>
        </p:nvSpPr>
        <p:spPr>
          <a:xfrm>
            <a:off x="6488179" y="3958483"/>
            <a:ext cx="540913" cy="528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41" name="Elipse 40"/>
          <p:cNvSpPr/>
          <p:nvPr/>
        </p:nvSpPr>
        <p:spPr>
          <a:xfrm>
            <a:off x="7220128" y="3973809"/>
            <a:ext cx="540913" cy="528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42" name="Seta em curva para a direita 41"/>
          <p:cNvSpPr/>
          <p:nvPr/>
        </p:nvSpPr>
        <p:spPr>
          <a:xfrm>
            <a:off x="2966645" y="4208805"/>
            <a:ext cx="1167619" cy="11254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4363299" y="4935417"/>
            <a:ext cx="1684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Vetor ordenado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71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SelectionSort</a:t>
            </a:r>
            <a:r>
              <a:rPr lang="pt-BR" dirty="0" smtClean="0"/>
              <a:t>– Ordenação por Bolhas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45" y="1854959"/>
            <a:ext cx="7017315" cy="414659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732962" y="3039625"/>
            <a:ext cx="313508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0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(para casa)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88741"/>
            <a:ext cx="10515600" cy="4351338"/>
          </a:xfrm>
        </p:spPr>
        <p:txBody>
          <a:bodyPr/>
          <a:lstStyle/>
          <a:p>
            <a:r>
              <a:rPr lang="pt-BR" dirty="0" smtClean="0"/>
              <a:t>Implementar os algoritmos </a:t>
            </a:r>
            <a:r>
              <a:rPr lang="pt-BR" dirty="0" err="1" smtClean="0"/>
              <a:t>BubleSort</a:t>
            </a:r>
            <a:r>
              <a:rPr lang="pt-BR" dirty="0" smtClean="0"/>
              <a:t> e </a:t>
            </a:r>
            <a:r>
              <a:rPr lang="pt-BR" dirty="0" err="1" smtClean="0"/>
              <a:t>SelectionSort</a:t>
            </a:r>
            <a:r>
              <a:rPr lang="pt-BR" dirty="0" smtClean="0"/>
              <a:t>.</a:t>
            </a:r>
          </a:p>
          <a:p>
            <a:r>
              <a:rPr lang="pt-BR" dirty="0" smtClean="0"/>
              <a:t>Verificar </a:t>
            </a:r>
            <a:r>
              <a:rPr lang="pt-BR" dirty="0"/>
              <a:t>o comportamento dos algoritmos em relação ao tempo, movimentações de trocas e comparações.</a:t>
            </a:r>
          </a:p>
          <a:p>
            <a:r>
              <a:rPr lang="pt-BR" dirty="0" smtClean="0"/>
              <a:t>Teste 3 </a:t>
            </a:r>
            <a:r>
              <a:rPr lang="pt-BR" dirty="0"/>
              <a:t>ordens de listas com 3 tamanhos diferentes cada:</a:t>
            </a:r>
          </a:p>
          <a:p>
            <a:pPr lvl="1"/>
            <a:r>
              <a:rPr lang="pt-BR" dirty="0"/>
              <a:t>Ordem 1: lista ordenada em ordem crescente.</a:t>
            </a:r>
          </a:p>
          <a:p>
            <a:pPr lvl="1"/>
            <a:r>
              <a:rPr lang="pt-BR" dirty="0"/>
              <a:t>Ordem 2: lista ordenada em ordem decrescente.</a:t>
            </a:r>
          </a:p>
          <a:p>
            <a:pPr lvl="1"/>
            <a:r>
              <a:rPr lang="pt-BR" dirty="0"/>
              <a:t>Ordem 3: lista desordenada com números aleatórios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Qual a sua conclusão após executar os testes?</a:t>
            </a:r>
          </a:p>
          <a:p>
            <a:pPr lvl="1"/>
            <a:r>
              <a:rPr lang="pt-BR" dirty="0" smtClean="0"/>
              <a:t>Qual algoritmo mais eficiente e menos eficiente? Em quais casos foram mais eficientes e menos eficientes?</a:t>
            </a:r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143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(para casa)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44043"/>
            <a:ext cx="10515600" cy="4351338"/>
          </a:xfrm>
        </p:spPr>
        <p:txBody>
          <a:bodyPr/>
          <a:lstStyle/>
          <a:p>
            <a:r>
              <a:rPr lang="pt-BR" b="1" dirty="0"/>
              <a:t>Ordem </a:t>
            </a:r>
            <a:r>
              <a:rPr lang="pt-BR" b="1" dirty="0" smtClean="0"/>
              <a:t>1 - Tamanho </a:t>
            </a:r>
            <a:r>
              <a:rPr lang="pt-BR" b="1" dirty="0"/>
              <a:t>do vetor: </a:t>
            </a:r>
            <a:r>
              <a:rPr lang="pt-BR" b="1" dirty="0" smtClean="0"/>
              <a:t>100</a:t>
            </a:r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Ordem 1 - Tamanho do vetor: 1000</a:t>
            </a:r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Ordem 1 - Tamanho do vetor: 10000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76006"/>
              </p:ext>
            </p:extLst>
          </p:nvPr>
        </p:nvGraphicFramePr>
        <p:xfrm>
          <a:off x="1185929" y="1808854"/>
          <a:ext cx="10515600" cy="10972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Algoritmo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Tempo(</a:t>
                      </a:r>
                      <a:r>
                        <a:rPr lang="pt-BR" b="1" dirty="0" err="1">
                          <a:effectLst/>
                        </a:rPr>
                        <a:t>ms</a:t>
                      </a:r>
                      <a:r>
                        <a:rPr lang="pt-BR" b="1" dirty="0">
                          <a:effectLst/>
                        </a:rPr>
                        <a:t>)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Comparações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Movimentações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Bubble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sort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Selection Sort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74546"/>
              </p:ext>
            </p:extLst>
          </p:nvPr>
        </p:nvGraphicFramePr>
        <p:xfrm>
          <a:off x="1185929" y="3370945"/>
          <a:ext cx="10515600" cy="10972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Algoritmo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Tempo(</a:t>
                      </a:r>
                      <a:r>
                        <a:rPr lang="pt-BR" b="1" dirty="0" err="1">
                          <a:effectLst/>
                        </a:rPr>
                        <a:t>ms</a:t>
                      </a:r>
                      <a:r>
                        <a:rPr lang="pt-BR" b="1" dirty="0">
                          <a:effectLst/>
                        </a:rPr>
                        <a:t>)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Comparações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Movimentações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Bubble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sort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Selection Sort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666"/>
              </p:ext>
            </p:extLst>
          </p:nvPr>
        </p:nvGraphicFramePr>
        <p:xfrm>
          <a:off x="1185929" y="4830507"/>
          <a:ext cx="10515600" cy="10972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Algoritmo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Tempo(</a:t>
                      </a:r>
                      <a:r>
                        <a:rPr lang="pt-BR" b="1" dirty="0" err="1">
                          <a:effectLst/>
                        </a:rPr>
                        <a:t>ms</a:t>
                      </a:r>
                      <a:r>
                        <a:rPr lang="pt-BR" b="1" dirty="0">
                          <a:effectLst/>
                        </a:rPr>
                        <a:t>)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Comparações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Movimentações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Bubble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sort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Selection Sort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0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BubbleSort</a:t>
            </a:r>
            <a:r>
              <a:rPr lang="pt-BR" dirty="0" smtClean="0"/>
              <a:t> – Ordenação por Bolhas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de ordenação simples e de entendimento e de implementação fáceis.</a:t>
            </a:r>
          </a:p>
          <a:p>
            <a:r>
              <a:rPr lang="pt-BR" dirty="0" err="1" smtClean="0"/>
              <a:t>BubbleSort</a:t>
            </a:r>
            <a:r>
              <a:rPr lang="pt-BR" dirty="0" smtClean="0"/>
              <a:t> está entre os mais conhecidos e difundidos métodos de ordenação de arranjos (vetores).</a:t>
            </a:r>
          </a:p>
          <a:p>
            <a:r>
              <a:rPr lang="pt-BR" dirty="0" smtClean="0"/>
              <a:t>Porém não é um algoritmo eficiente, é estudado para fins de desenvolvimento de raciocínio.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223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(para casa)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44043"/>
            <a:ext cx="10515600" cy="4351338"/>
          </a:xfrm>
        </p:spPr>
        <p:txBody>
          <a:bodyPr/>
          <a:lstStyle/>
          <a:p>
            <a:r>
              <a:rPr lang="pt-BR" b="1" dirty="0"/>
              <a:t>Ordem </a:t>
            </a:r>
            <a:r>
              <a:rPr lang="pt-BR" b="1" dirty="0" smtClean="0"/>
              <a:t>2 - Tamanho </a:t>
            </a:r>
            <a:r>
              <a:rPr lang="pt-BR" b="1" dirty="0"/>
              <a:t>do vetor: </a:t>
            </a:r>
            <a:r>
              <a:rPr lang="pt-BR" b="1" dirty="0" smtClean="0"/>
              <a:t>100</a:t>
            </a:r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Ordem 2 - Tamanho do vetor: 1000</a:t>
            </a:r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Ordem 2 - Tamanho do vetor: 10000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185929" y="1808854"/>
          <a:ext cx="10515600" cy="10972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Algoritmo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Tempo(</a:t>
                      </a:r>
                      <a:r>
                        <a:rPr lang="pt-BR" b="1" dirty="0" err="1">
                          <a:effectLst/>
                        </a:rPr>
                        <a:t>ms</a:t>
                      </a:r>
                      <a:r>
                        <a:rPr lang="pt-BR" b="1" dirty="0">
                          <a:effectLst/>
                        </a:rPr>
                        <a:t>)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Comparações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Movimentações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Bubble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sort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Selection Sort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85929" y="3370945"/>
          <a:ext cx="10515600" cy="10972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Algoritmo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Tempo(</a:t>
                      </a:r>
                      <a:r>
                        <a:rPr lang="pt-BR" b="1" dirty="0" err="1">
                          <a:effectLst/>
                        </a:rPr>
                        <a:t>ms</a:t>
                      </a:r>
                      <a:r>
                        <a:rPr lang="pt-BR" b="1" dirty="0">
                          <a:effectLst/>
                        </a:rPr>
                        <a:t>)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Comparações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Movimentações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Bubble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sort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Selection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Sort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185929" y="4830507"/>
          <a:ext cx="10515600" cy="10972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Algoritmo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Tempo(</a:t>
                      </a:r>
                      <a:r>
                        <a:rPr lang="pt-BR" b="1" dirty="0" err="1">
                          <a:effectLst/>
                        </a:rPr>
                        <a:t>ms</a:t>
                      </a:r>
                      <a:r>
                        <a:rPr lang="pt-BR" b="1" dirty="0">
                          <a:effectLst/>
                        </a:rPr>
                        <a:t>)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Comparações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Movimentações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Bubble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sort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Selection Sort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1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(para casa)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44043"/>
            <a:ext cx="10515600" cy="4351338"/>
          </a:xfrm>
        </p:spPr>
        <p:txBody>
          <a:bodyPr/>
          <a:lstStyle/>
          <a:p>
            <a:r>
              <a:rPr lang="pt-BR" b="1" dirty="0"/>
              <a:t>Ordem </a:t>
            </a:r>
            <a:r>
              <a:rPr lang="pt-BR" b="1" dirty="0" smtClean="0"/>
              <a:t>3 - Tamanho </a:t>
            </a:r>
            <a:r>
              <a:rPr lang="pt-BR" b="1" dirty="0"/>
              <a:t>do vetor: </a:t>
            </a:r>
            <a:r>
              <a:rPr lang="pt-BR" b="1" dirty="0" smtClean="0"/>
              <a:t>100</a:t>
            </a:r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Ordem 3 - Tamanho do vetor: 1000</a:t>
            </a:r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Ordem 3 - Tamanho do vetor: 10000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185929" y="1808854"/>
          <a:ext cx="10515600" cy="10972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Algoritmo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Tempo(</a:t>
                      </a:r>
                      <a:r>
                        <a:rPr lang="pt-BR" b="1" dirty="0" err="1">
                          <a:effectLst/>
                        </a:rPr>
                        <a:t>ms</a:t>
                      </a:r>
                      <a:r>
                        <a:rPr lang="pt-BR" b="1" dirty="0">
                          <a:effectLst/>
                        </a:rPr>
                        <a:t>)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Comparações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Movimentações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Bubble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sort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Selection Sort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85929" y="3370945"/>
          <a:ext cx="10515600" cy="10972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Algoritmo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Tempo(</a:t>
                      </a:r>
                      <a:r>
                        <a:rPr lang="pt-BR" b="1" dirty="0" err="1">
                          <a:effectLst/>
                        </a:rPr>
                        <a:t>ms</a:t>
                      </a:r>
                      <a:r>
                        <a:rPr lang="pt-BR" b="1" dirty="0">
                          <a:effectLst/>
                        </a:rPr>
                        <a:t>)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Comparações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Movimentações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Bubble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sort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Selection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Sort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185929" y="4830507"/>
          <a:ext cx="10515600" cy="10972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Algoritmo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Tempo(</a:t>
                      </a:r>
                      <a:r>
                        <a:rPr lang="pt-BR" b="1" dirty="0" err="1">
                          <a:effectLst/>
                        </a:rPr>
                        <a:t>ms</a:t>
                      </a:r>
                      <a:r>
                        <a:rPr lang="pt-BR" b="1" dirty="0">
                          <a:effectLst/>
                        </a:rPr>
                        <a:t>)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Comparações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Movimentações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Bubble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sort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Selection Sort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3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(para casa)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88741"/>
            <a:ext cx="10515600" cy="4351338"/>
          </a:xfrm>
        </p:spPr>
        <p:txBody>
          <a:bodyPr/>
          <a:lstStyle/>
          <a:p>
            <a:r>
              <a:rPr lang="pt-BR" dirty="0" smtClean="0"/>
              <a:t>Implementar os algoritmos </a:t>
            </a:r>
            <a:r>
              <a:rPr lang="pt-BR" dirty="0" err="1" smtClean="0"/>
              <a:t>BubleSort</a:t>
            </a:r>
            <a:r>
              <a:rPr lang="pt-BR" dirty="0" smtClean="0"/>
              <a:t> e </a:t>
            </a:r>
            <a:r>
              <a:rPr lang="pt-BR" dirty="0" err="1" smtClean="0"/>
              <a:t>SelectionSort</a:t>
            </a:r>
            <a:r>
              <a:rPr lang="pt-BR" dirty="0" smtClean="0"/>
              <a:t>.</a:t>
            </a:r>
          </a:p>
          <a:p>
            <a:r>
              <a:rPr lang="pt-BR" dirty="0" smtClean="0"/>
              <a:t>Verificar </a:t>
            </a:r>
            <a:r>
              <a:rPr lang="pt-BR" dirty="0"/>
              <a:t>o comportamento dos algoritmos em relação ao tempo, movimentações de trocas e comparações.</a:t>
            </a:r>
          </a:p>
          <a:p>
            <a:r>
              <a:rPr lang="pt-BR" dirty="0" smtClean="0"/>
              <a:t>Teste 3 </a:t>
            </a:r>
            <a:r>
              <a:rPr lang="pt-BR" dirty="0"/>
              <a:t>ordens de listas com 3 tamanhos diferentes cada:</a:t>
            </a:r>
          </a:p>
          <a:p>
            <a:pPr lvl="1"/>
            <a:r>
              <a:rPr lang="pt-BR" dirty="0"/>
              <a:t>Ordem 1: lista ordenada em ordem crescente.</a:t>
            </a:r>
          </a:p>
          <a:p>
            <a:pPr lvl="1"/>
            <a:r>
              <a:rPr lang="pt-BR" dirty="0"/>
              <a:t>Ordem 2: lista ordenada em ordem decrescente.</a:t>
            </a:r>
          </a:p>
          <a:p>
            <a:pPr lvl="1"/>
            <a:r>
              <a:rPr lang="pt-BR" dirty="0"/>
              <a:t>Ordem 3: lista desordenada com números aleatórios.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5096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BubbleSort</a:t>
            </a:r>
            <a:r>
              <a:rPr lang="pt-BR" dirty="0" smtClean="0"/>
              <a:t> – Ordenação por Bolhas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princípio do </a:t>
            </a:r>
            <a:r>
              <a:rPr lang="pt-BR" dirty="0" err="1" smtClean="0"/>
              <a:t>BubbleSort</a:t>
            </a:r>
            <a:r>
              <a:rPr lang="pt-BR" dirty="0" smtClean="0"/>
              <a:t> consiste na troca entre posições consecutivas, fazendo com que os valores mais altos (ou mais baixos) “borbulhem” para o final do vetor (superfície).</a:t>
            </a:r>
          </a:p>
          <a:p>
            <a:endParaRPr lang="pt-BR" dirty="0"/>
          </a:p>
          <a:p>
            <a:r>
              <a:rPr lang="pt-BR" dirty="0" smtClean="0"/>
              <a:t>Neste exemplo, vamos ordenar um vetor em ordem crescente de valores. Vamos considerar um vetor qualquer desordenado: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515932" y="4919730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247881" y="4932608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979830" y="4932608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5711779" y="4917282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6443728" y="4932608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62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BubbleSort</a:t>
            </a:r>
            <a:r>
              <a:rPr lang="pt-BR" dirty="0" smtClean="0"/>
              <a:t> – Ordenação por Bolhas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primeiro passo é se fazer a comparação entre os dois elementos das primeiras posições: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Assim verificamos que neste caso os dois primeiros elementos estão desordenados entre si, logo devemos trocá-los de posição. E assim continuamos com as comparações dos elementos subsequentes:</a:t>
            </a:r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04446"/>
              </p:ext>
            </p:extLst>
          </p:nvPr>
        </p:nvGraphicFramePr>
        <p:xfrm>
          <a:off x="1838817" y="3041174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 &gt; 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Troca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Elipse 14"/>
          <p:cNvSpPr/>
          <p:nvPr/>
        </p:nvSpPr>
        <p:spPr>
          <a:xfrm>
            <a:off x="4299165" y="3071758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5031114" y="3084636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5763063" y="3084636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6495012" y="3069310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7226961" y="3084636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4299165" y="3729580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5031114" y="3742458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5763063" y="3742458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3" name="Elipse 22"/>
          <p:cNvSpPr/>
          <p:nvPr/>
        </p:nvSpPr>
        <p:spPr>
          <a:xfrm>
            <a:off x="6495012" y="3727132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24" name="Elipse 23"/>
          <p:cNvSpPr/>
          <p:nvPr/>
        </p:nvSpPr>
        <p:spPr>
          <a:xfrm>
            <a:off x="7226961" y="3742458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2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BubbleSort</a:t>
            </a:r>
            <a:r>
              <a:rPr lang="pt-BR" dirty="0" smtClean="0"/>
              <a:t> – Ordenação por Bolhas</a:t>
            </a:r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83794"/>
              </p:ext>
            </p:extLst>
          </p:nvPr>
        </p:nvGraphicFramePr>
        <p:xfrm>
          <a:off x="1838817" y="1648473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 &gt; 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Troca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Elipse 19"/>
          <p:cNvSpPr/>
          <p:nvPr/>
        </p:nvSpPr>
        <p:spPr>
          <a:xfrm>
            <a:off x="4214759" y="1679057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4946708" y="1691935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5678657" y="1691935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3" name="Elipse 22"/>
          <p:cNvSpPr/>
          <p:nvPr/>
        </p:nvSpPr>
        <p:spPr>
          <a:xfrm>
            <a:off x="6410606" y="1676609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24" name="Elipse 23"/>
          <p:cNvSpPr/>
          <p:nvPr/>
        </p:nvSpPr>
        <p:spPr>
          <a:xfrm>
            <a:off x="7142555" y="1691935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5" name="Elipse 24"/>
          <p:cNvSpPr/>
          <p:nvPr/>
        </p:nvSpPr>
        <p:spPr>
          <a:xfrm>
            <a:off x="4214759" y="2357353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4946708" y="2370231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5678657" y="2370231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6410606" y="2354905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7142555" y="2370231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graphicFrame>
        <p:nvGraphicFramePr>
          <p:cNvPr id="30" name="Tabe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1738"/>
              </p:ext>
            </p:extLst>
          </p:nvPr>
        </p:nvGraphicFramePr>
        <p:xfrm>
          <a:off x="1838816" y="2928633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 &gt; 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Troca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Elipse 30"/>
          <p:cNvSpPr/>
          <p:nvPr/>
        </p:nvSpPr>
        <p:spPr>
          <a:xfrm>
            <a:off x="4214759" y="2977934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2" name="Elipse 31"/>
          <p:cNvSpPr/>
          <p:nvPr/>
        </p:nvSpPr>
        <p:spPr>
          <a:xfrm>
            <a:off x="4946708" y="2990812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3" name="Elipse 32"/>
          <p:cNvSpPr/>
          <p:nvPr/>
        </p:nvSpPr>
        <p:spPr>
          <a:xfrm>
            <a:off x="5678657" y="2990812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4" name="Elipse 33"/>
          <p:cNvSpPr/>
          <p:nvPr/>
        </p:nvSpPr>
        <p:spPr>
          <a:xfrm>
            <a:off x="6410606" y="2975486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5" name="Elipse 34"/>
          <p:cNvSpPr/>
          <p:nvPr/>
        </p:nvSpPr>
        <p:spPr>
          <a:xfrm>
            <a:off x="7142555" y="2990812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6" name="Elipse 35"/>
          <p:cNvSpPr/>
          <p:nvPr/>
        </p:nvSpPr>
        <p:spPr>
          <a:xfrm>
            <a:off x="4214759" y="3595298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7" name="Elipse 36"/>
          <p:cNvSpPr/>
          <p:nvPr/>
        </p:nvSpPr>
        <p:spPr>
          <a:xfrm>
            <a:off x="4946708" y="3608176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8" name="Elipse 37"/>
          <p:cNvSpPr/>
          <p:nvPr/>
        </p:nvSpPr>
        <p:spPr>
          <a:xfrm>
            <a:off x="5678657" y="3608176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9" name="Elipse 38"/>
          <p:cNvSpPr/>
          <p:nvPr/>
        </p:nvSpPr>
        <p:spPr>
          <a:xfrm>
            <a:off x="6410606" y="3592850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40" name="Elipse 39"/>
          <p:cNvSpPr/>
          <p:nvPr/>
        </p:nvSpPr>
        <p:spPr>
          <a:xfrm>
            <a:off x="7142555" y="3608176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graphicFrame>
        <p:nvGraphicFramePr>
          <p:cNvPr id="41" name="Tabe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072107"/>
              </p:ext>
            </p:extLst>
          </p:nvPr>
        </p:nvGraphicFramePr>
        <p:xfrm>
          <a:off x="1838815" y="4208793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 &gt; 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Troca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Elipse 41"/>
          <p:cNvSpPr/>
          <p:nvPr/>
        </p:nvSpPr>
        <p:spPr>
          <a:xfrm>
            <a:off x="4214759" y="4239162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43" name="Elipse 42"/>
          <p:cNvSpPr/>
          <p:nvPr/>
        </p:nvSpPr>
        <p:spPr>
          <a:xfrm>
            <a:off x="4946708" y="4252040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Elipse 43"/>
          <p:cNvSpPr/>
          <p:nvPr/>
        </p:nvSpPr>
        <p:spPr>
          <a:xfrm>
            <a:off x="5678657" y="4252040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45" name="Elipse 44"/>
          <p:cNvSpPr/>
          <p:nvPr/>
        </p:nvSpPr>
        <p:spPr>
          <a:xfrm>
            <a:off x="6410606" y="4236714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46" name="Elipse 45"/>
          <p:cNvSpPr/>
          <p:nvPr/>
        </p:nvSpPr>
        <p:spPr>
          <a:xfrm>
            <a:off x="7142555" y="4252040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7" name="Elipse 46"/>
          <p:cNvSpPr/>
          <p:nvPr/>
        </p:nvSpPr>
        <p:spPr>
          <a:xfrm>
            <a:off x="4214759" y="4903528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48" name="Elipse 47"/>
          <p:cNvSpPr/>
          <p:nvPr/>
        </p:nvSpPr>
        <p:spPr>
          <a:xfrm>
            <a:off x="4946708" y="4916406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9" name="Elipse 48"/>
          <p:cNvSpPr/>
          <p:nvPr/>
        </p:nvSpPr>
        <p:spPr>
          <a:xfrm>
            <a:off x="5678657" y="4916406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50" name="Elipse 49"/>
          <p:cNvSpPr/>
          <p:nvPr/>
        </p:nvSpPr>
        <p:spPr>
          <a:xfrm>
            <a:off x="6410606" y="4901080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51" name="Elipse 50"/>
          <p:cNvSpPr/>
          <p:nvPr/>
        </p:nvSpPr>
        <p:spPr>
          <a:xfrm>
            <a:off x="7142555" y="4916406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graphicFrame>
        <p:nvGraphicFramePr>
          <p:cNvPr id="52" name="Tabe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934445"/>
              </p:ext>
            </p:extLst>
          </p:nvPr>
        </p:nvGraphicFramePr>
        <p:xfrm>
          <a:off x="1838815" y="5480740"/>
          <a:ext cx="81279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Elipse 52"/>
          <p:cNvSpPr/>
          <p:nvPr/>
        </p:nvSpPr>
        <p:spPr>
          <a:xfrm>
            <a:off x="4214759" y="5519322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54" name="Elipse 53"/>
          <p:cNvSpPr/>
          <p:nvPr/>
        </p:nvSpPr>
        <p:spPr>
          <a:xfrm>
            <a:off x="4946708" y="5532200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5" name="Elipse 54"/>
          <p:cNvSpPr/>
          <p:nvPr/>
        </p:nvSpPr>
        <p:spPr>
          <a:xfrm>
            <a:off x="5678657" y="5532200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56" name="Elipse 55"/>
          <p:cNvSpPr/>
          <p:nvPr/>
        </p:nvSpPr>
        <p:spPr>
          <a:xfrm>
            <a:off x="6410606" y="5516874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7" name="Elipse 56"/>
          <p:cNvSpPr/>
          <p:nvPr/>
        </p:nvSpPr>
        <p:spPr>
          <a:xfrm>
            <a:off x="7142555" y="5532200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38815" y="6202498"/>
            <a:ext cx="8261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0A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Apesar do vetor não estar ordenado ainda, observe que o maior elemento ficou na última posição</a:t>
            </a:r>
            <a:endParaRPr lang="pt-BR" dirty="0"/>
          </a:p>
        </p:txBody>
      </p:sp>
      <p:sp>
        <p:nvSpPr>
          <p:cNvPr id="10" name="Seta em curva para cima 9"/>
          <p:cNvSpPr/>
          <p:nvPr/>
        </p:nvSpPr>
        <p:spPr>
          <a:xfrm rot="14621806">
            <a:off x="8114508" y="5446161"/>
            <a:ext cx="689317" cy="7174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BubbleSort</a:t>
            </a:r>
            <a:r>
              <a:rPr lang="pt-BR" dirty="0" smtClean="0"/>
              <a:t> – Ordenação por Bolhas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1643"/>
          </a:xfrm>
        </p:spPr>
        <p:txBody>
          <a:bodyPr>
            <a:normAutofit/>
          </a:bodyPr>
          <a:lstStyle/>
          <a:p>
            <a:r>
              <a:rPr lang="pt-BR" dirty="0"/>
              <a:t>O processo recomeça com os elementos entre as posições 0 e 3, pois o elemento da posição 4 já está </a:t>
            </a:r>
            <a:r>
              <a:rPr lang="pt-BR" dirty="0" smtClean="0"/>
              <a:t>ordenado: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1180"/>
              </p:ext>
            </p:extLst>
          </p:nvPr>
        </p:nvGraphicFramePr>
        <p:xfrm>
          <a:off x="1627801" y="2787968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 &gt; 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Troca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22918"/>
              </p:ext>
            </p:extLst>
          </p:nvPr>
        </p:nvGraphicFramePr>
        <p:xfrm>
          <a:off x="1627800" y="4068128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 &gt; 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Não Troca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4 &gt; 2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Troca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35930"/>
              </p:ext>
            </p:extLst>
          </p:nvPr>
        </p:nvGraphicFramePr>
        <p:xfrm>
          <a:off x="1627799" y="5348288"/>
          <a:ext cx="81279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Elipse 58"/>
          <p:cNvSpPr/>
          <p:nvPr/>
        </p:nvSpPr>
        <p:spPr>
          <a:xfrm>
            <a:off x="4031878" y="2824907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60" name="Elipse 59"/>
          <p:cNvSpPr/>
          <p:nvPr/>
        </p:nvSpPr>
        <p:spPr>
          <a:xfrm>
            <a:off x="4763827" y="2837785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1" name="Elipse 60"/>
          <p:cNvSpPr/>
          <p:nvPr/>
        </p:nvSpPr>
        <p:spPr>
          <a:xfrm>
            <a:off x="5495776" y="2837785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62" name="Elipse 61"/>
          <p:cNvSpPr/>
          <p:nvPr/>
        </p:nvSpPr>
        <p:spPr>
          <a:xfrm>
            <a:off x="6227725" y="2822459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3" name="Elipse 62"/>
          <p:cNvSpPr/>
          <p:nvPr/>
        </p:nvSpPr>
        <p:spPr>
          <a:xfrm>
            <a:off x="6959674" y="2837785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65" name="Elipse 64"/>
          <p:cNvSpPr/>
          <p:nvPr/>
        </p:nvSpPr>
        <p:spPr>
          <a:xfrm>
            <a:off x="4031878" y="3453217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6" name="Elipse 65"/>
          <p:cNvSpPr/>
          <p:nvPr/>
        </p:nvSpPr>
        <p:spPr>
          <a:xfrm>
            <a:off x="4763827" y="3466095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67" name="Elipse 66"/>
          <p:cNvSpPr/>
          <p:nvPr/>
        </p:nvSpPr>
        <p:spPr>
          <a:xfrm>
            <a:off x="5495776" y="3466095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68" name="Elipse 67"/>
          <p:cNvSpPr/>
          <p:nvPr/>
        </p:nvSpPr>
        <p:spPr>
          <a:xfrm>
            <a:off x="6227725" y="3450769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9" name="Elipse 68"/>
          <p:cNvSpPr/>
          <p:nvPr/>
        </p:nvSpPr>
        <p:spPr>
          <a:xfrm>
            <a:off x="6959674" y="3466095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75" name="Elipse 74"/>
          <p:cNvSpPr/>
          <p:nvPr/>
        </p:nvSpPr>
        <p:spPr>
          <a:xfrm>
            <a:off x="4031878" y="4129250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6" name="Elipse 75"/>
          <p:cNvSpPr/>
          <p:nvPr/>
        </p:nvSpPr>
        <p:spPr>
          <a:xfrm>
            <a:off x="4763827" y="4142128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77" name="Elipse 76"/>
          <p:cNvSpPr/>
          <p:nvPr/>
        </p:nvSpPr>
        <p:spPr>
          <a:xfrm>
            <a:off x="5495776" y="4142128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78" name="Elipse 77"/>
          <p:cNvSpPr/>
          <p:nvPr/>
        </p:nvSpPr>
        <p:spPr>
          <a:xfrm>
            <a:off x="6227725" y="4126802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79" name="Elipse 78"/>
          <p:cNvSpPr/>
          <p:nvPr/>
        </p:nvSpPr>
        <p:spPr>
          <a:xfrm>
            <a:off x="6959674" y="4142128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80" name="Elipse 79"/>
          <p:cNvSpPr/>
          <p:nvPr/>
        </p:nvSpPr>
        <p:spPr>
          <a:xfrm>
            <a:off x="4031878" y="4745720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81" name="Elipse 80"/>
          <p:cNvSpPr/>
          <p:nvPr/>
        </p:nvSpPr>
        <p:spPr>
          <a:xfrm>
            <a:off x="4763827" y="4758598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82" name="Elipse 81"/>
          <p:cNvSpPr/>
          <p:nvPr/>
        </p:nvSpPr>
        <p:spPr>
          <a:xfrm>
            <a:off x="5495776" y="4758598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83" name="Elipse 82"/>
          <p:cNvSpPr/>
          <p:nvPr/>
        </p:nvSpPr>
        <p:spPr>
          <a:xfrm>
            <a:off x="6227725" y="4743272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84" name="Elipse 83"/>
          <p:cNvSpPr/>
          <p:nvPr/>
        </p:nvSpPr>
        <p:spPr>
          <a:xfrm>
            <a:off x="6959674" y="4758598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85" name="Elipse 84"/>
          <p:cNvSpPr/>
          <p:nvPr/>
        </p:nvSpPr>
        <p:spPr>
          <a:xfrm>
            <a:off x="4031878" y="5390487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86" name="Elipse 85"/>
          <p:cNvSpPr/>
          <p:nvPr/>
        </p:nvSpPr>
        <p:spPr>
          <a:xfrm>
            <a:off x="4763827" y="5403365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87" name="Elipse 86"/>
          <p:cNvSpPr/>
          <p:nvPr/>
        </p:nvSpPr>
        <p:spPr>
          <a:xfrm>
            <a:off x="5495776" y="5403365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88" name="Elipse 87"/>
          <p:cNvSpPr/>
          <p:nvPr/>
        </p:nvSpPr>
        <p:spPr>
          <a:xfrm>
            <a:off x="6227725" y="5388039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89" name="Elipse 88"/>
          <p:cNvSpPr/>
          <p:nvPr/>
        </p:nvSpPr>
        <p:spPr>
          <a:xfrm>
            <a:off x="6959674" y="5403365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graphicFrame>
        <p:nvGraphicFramePr>
          <p:cNvPr id="90" name="Tabela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58032"/>
              </p:ext>
            </p:extLst>
          </p:nvPr>
        </p:nvGraphicFramePr>
        <p:xfrm>
          <a:off x="1627799" y="5962310"/>
          <a:ext cx="81279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Elipse 90"/>
          <p:cNvSpPr/>
          <p:nvPr/>
        </p:nvSpPr>
        <p:spPr>
          <a:xfrm>
            <a:off x="4031878" y="6004509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92" name="Elipse 91"/>
          <p:cNvSpPr/>
          <p:nvPr/>
        </p:nvSpPr>
        <p:spPr>
          <a:xfrm>
            <a:off x="4763827" y="6017387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93" name="Elipse 92"/>
          <p:cNvSpPr/>
          <p:nvPr/>
        </p:nvSpPr>
        <p:spPr>
          <a:xfrm>
            <a:off x="5495776" y="6017387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94" name="Elipse 93"/>
          <p:cNvSpPr/>
          <p:nvPr/>
        </p:nvSpPr>
        <p:spPr>
          <a:xfrm>
            <a:off x="6227725" y="6002061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95" name="Elipse 94"/>
          <p:cNvSpPr/>
          <p:nvPr/>
        </p:nvSpPr>
        <p:spPr>
          <a:xfrm>
            <a:off x="6959674" y="6017387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75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BubbleSort</a:t>
            </a:r>
            <a:r>
              <a:rPr lang="pt-BR" dirty="0" smtClean="0"/>
              <a:t> – Ordenação por Bolhas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1643"/>
          </a:xfrm>
        </p:spPr>
        <p:txBody>
          <a:bodyPr>
            <a:normAutofit/>
          </a:bodyPr>
          <a:lstStyle/>
          <a:p>
            <a:r>
              <a:rPr lang="pt-BR" dirty="0"/>
              <a:t>O processo recomeça com os elementos entre as posições 0 e </a:t>
            </a:r>
            <a:r>
              <a:rPr lang="pt-BR" dirty="0" smtClean="0"/>
              <a:t>2, </a:t>
            </a:r>
            <a:r>
              <a:rPr lang="pt-BR" dirty="0"/>
              <a:t>pois </a:t>
            </a:r>
            <a:r>
              <a:rPr lang="pt-BR" dirty="0" smtClean="0"/>
              <a:t>os elementos das posições 3 a </a:t>
            </a:r>
            <a:r>
              <a:rPr lang="pt-BR" dirty="0"/>
              <a:t>4 já </a:t>
            </a:r>
            <a:r>
              <a:rPr lang="pt-BR" dirty="0" smtClean="0"/>
              <a:t>estão ordenados: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94774"/>
              </p:ext>
            </p:extLst>
          </p:nvPr>
        </p:nvGraphicFramePr>
        <p:xfrm>
          <a:off x="1627801" y="2787968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 &gt; 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Não Troca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3 &gt; 2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Troca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09328"/>
              </p:ext>
            </p:extLst>
          </p:nvPr>
        </p:nvGraphicFramePr>
        <p:xfrm>
          <a:off x="1627800" y="4068128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Elipse 90"/>
          <p:cNvSpPr/>
          <p:nvPr/>
        </p:nvSpPr>
        <p:spPr>
          <a:xfrm>
            <a:off x="3947472" y="2808076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92" name="Elipse 91"/>
          <p:cNvSpPr/>
          <p:nvPr/>
        </p:nvSpPr>
        <p:spPr>
          <a:xfrm>
            <a:off x="4679421" y="2820954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93" name="Elipse 92"/>
          <p:cNvSpPr/>
          <p:nvPr/>
        </p:nvSpPr>
        <p:spPr>
          <a:xfrm>
            <a:off x="5411370" y="2820954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94" name="Elipse 93"/>
          <p:cNvSpPr/>
          <p:nvPr/>
        </p:nvSpPr>
        <p:spPr>
          <a:xfrm>
            <a:off x="6143319" y="2805628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95" name="Elipse 94"/>
          <p:cNvSpPr/>
          <p:nvPr/>
        </p:nvSpPr>
        <p:spPr>
          <a:xfrm>
            <a:off x="6875268" y="2820954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8" name="Elipse 37"/>
          <p:cNvSpPr/>
          <p:nvPr/>
        </p:nvSpPr>
        <p:spPr>
          <a:xfrm>
            <a:off x="3947472" y="3496517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Elipse 38"/>
          <p:cNvSpPr/>
          <p:nvPr/>
        </p:nvSpPr>
        <p:spPr>
          <a:xfrm>
            <a:off x="4679421" y="3509395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40" name="Elipse 39"/>
          <p:cNvSpPr/>
          <p:nvPr/>
        </p:nvSpPr>
        <p:spPr>
          <a:xfrm>
            <a:off x="5411370" y="3509395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1" name="Elipse 40"/>
          <p:cNvSpPr/>
          <p:nvPr/>
        </p:nvSpPr>
        <p:spPr>
          <a:xfrm>
            <a:off x="6143319" y="3494069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42" name="Elipse 41"/>
          <p:cNvSpPr/>
          <p:nvPr/>
        </p:nvSpPr>
        <p:spPr>
          <a:xfrm>
            <a:off x="6875268" y="3509395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43" name="Elipse 42"/>
          <p:cNvSpPr/>
          <p:nvPr/>
        </p:nvSpPr>
        <p:spPr>
          <a:xfrm>
            <a:off x="3947472" y="4114653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Elipse 43"/>
          <p:cNvSpPr/>
          <p:nvPr/>
        </p:nvSpPr>
        <p:spPr>
          <a:xfrm>
            <a:off x="4679421" y="4127531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5" name="Elipse 44"/>
          <p:cNvSpPr/>
          <p:nvPr/>
        </p:nvSpPr>
        <p:spPr>
          <a:xfrm>
            <a:off x="5411370" y="4127531"/>
            <a:ext cx="540913" cy="52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46" name="Elipse 45"/>
          <p:cNvSpPr/>
          <p:nvPr/>
        </p:nvSpPr>
        <p:spPr>
          <a:xfrm>
            <a:off x="6143319" y="4112205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48" name="Elipse 47"/>
          <p:cNvSpPr/>
          <p:nvPr/>
        </p:nvSpPr>
        <p:spPr>
          <a:xfrm>
            <a:off x="6875268" y="4127531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49" name="Elipse 48"/>
          <p:cNvSpPr/>
          <p:nvPr/>
        </p:nvSpPr>
        <p:spPr>
          <a:xfrm>
            <a:off x="3947472" y="4747974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0" name="Elipse 49"/>
          <p:cNvSpPr/>
          <p:nvPr/>
        </p:nvSpPr>
        <p:spPr>
          <a:xfrm>
            <a:off x="4679421" y="4760852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51" name="Elipse 50"/>
          <p:cNvSpPr/>
          <p:nvPr/>
        </p:nvSpPr>
        <p:spPr>
          <a:xfrm>
            <a:off x="5411370" y="4760852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52" name="Elipse 51"/>
          <p:cNvSpPr/>
          <p:nvPr/>
        </p:nvSpPr>
        <p:spPr>
          <a:xfrm>
            <a:off x="6143319" y="4745526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53" name="Elipse 52"/>
          <p:cNvSpPr/>
          <p:nvPr/>
        </p:nvSpPr>
        <p:spPr>
          <a:xfrm>
            <a:off x="6875268" y="4760852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27799" y="5453576"/>
            <a:ext cx="8127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Neste caso o vetor já está ordenado devido as disposições iniciais de nosso vetor, mas não é possível nosso algoritmo saber se todo o vetor está ordenado. É preciso repetir o processo mais uma vez.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BubbleSort</a:t>
            </a:r>
            <a:r>
              <a:rPr lang="pt-BR" dirty="0" smtClean="0"/>
              <a:t> – Ordenação por Bolhas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1643"/>
          </a:xfrm>
        </p:spPr>
        <p:txBody>
          <a:bodyPr>
            <a:normAutofit/>
          </a:bodyPr>
          <a:lstStyle/>
          <a:p>
            <a:r>
              <a:rPr lang="pt-BR" dirty="0"/>
              <a:t>O processo recomeça com os elementos entre as posições 0 e </a:t>
            </a:r>
            <a:r>
              <a:rPr lang="pt-BR" dirty="0" smtClean="0"/>
              <a:t>1, </a:t>
            </a:r>
            <a:r>
              <a:rPr lang="pt-BR" dirty="0"/>
              <a:t>pois </a:t>
            </a:r>
            <a:r>
              <a:rPr lang="pt-BR" dirty="0" smtClean="0"/>
              <a:t>os elementos das posições 2 a </a:t>
            </a:r>
            <a:r>
              <a:rPr lang="pt-BR" dirty="0"/>
              <a:t>4 já </a:t>
            </a:r>
            <a:r>
              <a:rPr lang="pt-BR" dirty="0" smtClean="0"/>
              <a:t>estão ordenados: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68804"/>
              </p:ext>
            </p:extLst>
          </p:nvPr>
        </p:nvGraphicFramePr>
        <p:xfrm>
          <a:off x="1627801" y="2787968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 &gt; 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Não Troca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Elipse 48"/>
          <p:cNvSpPr/>
          <p:nvPr/>
        </p:nvSpPr>
        <p:spPr>
          <a:xfrm>
            <a:off x="4003743" y="2832619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0" name="Elipse 49"/>
          <p:cNvSpPr/>
          <p:nvPr/>
        </p:nvSpPr>
        <p:spPr>
          <a:xfrm>
            <a:off x="4735692" y="2845497"/>
            <a:ext cx="540913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51" name="Elipse 50"/>
          <p:cNvSpPr/>
          <p:nvPr/>
        </p:nvSpPr>
        <p:spPr>
          <a:xfrm>
            <a:off x="5467641" y="2845497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52" name="Elipse 51"/>
          <p:cNvSpPr/>
          <p:nvPr/>
        </p:nvSpPr>
        <p:spPr>
          <a:xfrm>
            <a:off x="6199590" y="2830171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53" name="Elipse 52"/>
          <p:cNvSpPr/>
          <p:nvPr/>
        </p:nvSpPr>
        <p:spPr>
          <a:xfrm>
            <a:off x="6931539" y="2845497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4003743" y="3465035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4735692" y="3477913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5467641" y="3477913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6199590" y="3462587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0" name="Elipse 29"/>
          <p:cNvSpPr/>
          <p:nvPr/>
        </p:nvSpPr>
        <p:spPr>
          <a:xfrm>
            <a:off x="6931539" y="3477913"/>
            <a:ext cx="540913" cy="5280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4" name="Seta em curva para a direita 3"/>
          <p:cNvSpPr/>
          <p:nvPr/>
        </p:nvSpPr>
        <p:spPr>
          <a:xfrm>
            <a:off x="2496948" y="3726603"/>
            <a:ext cx="1167619" cy="11254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893602" y="4453215"/>
            <a:ext cx="1684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Vetor ordenado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470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BubbleSort</a:t>
            </a:r>
            <a:r>
              <a:rPr lang="pt-BR" dirty="0" smtClean="0"/>
              <a:t> – Ordenação por Bolhas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21" y="1845233"/>
            <a:ext cx="7198285" cy="4060856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789234" y="3095897"/>
            <a:ext cx="313508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373043" y="3370217"/>
            <a:ext cx="193020" cy="240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6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1290</Words>
  <Application>Microsoft Office PowerPoint</Application>
  <PresentationFormat>Widescreen</PresentationFormat>
  <Paragraphs>415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Malgun Gothic</vt:lpstr>
      <vt:lpstr>Arial</vt:lpstr>
      <vt:lpstr>Calibri</vt:lpstr>
      <vt:lpstr>Calibri Light</vt:lpstr>
      <vt:lpstr>Tema do Office</vt:lpstr>
      <vt:lpstr>Métodos de Ordenação: BubbleSort e SelectionSort</vt:lpstr>
      <vt:lpstr>BubbleSort – Ordenação por Bolhas</vt:lpstr>
      <vt:lpstr>BubbleSort – Ordenação por Bolhas</vt:lpstr>
      <vt:lpstr>BubbleSort – Ordenação por Bolhas</vt:lpstr>
      <vt:lpstr>BubbleSort – Ordenação por Bolhas</vt:lpstr>
      <vt:lpstr>BubbleSort – Ordenação por Bolhas</vt:lpstr>
      <vt:lpstr>BubbleSort – Ordenação por Bolhas</vt:lpstr>
      <vt:lpstr>BubbleSort – Ordenação por Bolhas</vt:lpstr>
      <vt:lpstr>BubbleSort – Ordenação por Bolhas</vt:lpstr>
      <vt:lpstr>SelectionSort – Ordenação por Seleção </vt:lpstr>
      <vt:lpstr>SelectionSort – Ordenação por Seleção </vt:lpstr>
      <vt:lpstr>SelectionSort – Ordenação por Seleção </vt:lpstr>
      <vt:lpstr>SelectionSort – Ordenação por Seleção </vt:lpstr>
      <vt:lpstr>SelectionSort – Ordenação por Seleção </vt:lpstr>
      <vt:lpstr>SelectionSort – Ordenação por Seleção </vt:lpstr>
      <vt:lpstr>SelectionSort – Ordenação por Seleção </vt:lpstr>
      <vt:lpstr>SelectionSort– Ordenação por Bolhas</vt:lpstr>
      <vt:lpstr>Exercícios (para casa)</vt:lpstr>
      <vt:lpstr>Exercícios (para casa)</vt:lpstr>
      <vt:lpstr>Exercícios (para casa)</vt:lpstr>
      <vt:lpstr>Exercícios (para casa)</vt:lpstr>
      <vt:lpstr>Exercícios (para casa)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Ordenação: BubbleSort e InsertionSort</dc:title>
  <dc:creator>Ana Grasielle Dionisio Correa</dc:creator>
  <cp:lastModifiedBy>Perfil</cp:lastModifiedBy>
  <cp:revision>19</cp:revision>
  <dcterms:created xsi:type="dcterms:W3CDTF">2018-08-28T17:16:50Z</dcterms:created>
  <dcterms:modified xsi:type="dcterms:W3CDTF">2018-08-30T01:37:42Z</dcterms:modified>
</cp:coreProperties>
</file>