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79" r:id="rId4"/>
    <p:sldId id="28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28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19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60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39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385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05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393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58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3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1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99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66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57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62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34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EFBA85-D5B5-4501-BB3E-FD7BD9D3DAC8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50C2F5-876A-4C02-8F3E-38A518C835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97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58887"/>
            <a:ext cx="9144000" cy="1915401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n-lt"/>
              </a:rPr>
              <a:t>Cálculo de Probabilidades com o Software R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Arranjos e combinações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83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4E2E9E44-004C-4EB4-9A3C-28F634B1A5B5}"/>
                  </a:ext>
                </a:extLst>
              </p:cNvPr>
              <p:cNvSpPr txBox="1"/>
              <p:nvPr/>
            </p:nvSpPr>
            <p:spPr>
              <a:xfrm>
                <a:off x="985437" y="1698447"/>
                <a:ext cx="10292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dirty="0"/>
                  <a:t>Seleção casual (com e sem reposição) de um objeto </a:t>
                </a:r>
                <a14:m>
                  <m:oMath xmlns:m="http://schemas.openxmlformats.org/officeDocument/2006/math">
                    <m:r>
                      <a:rPr lang="pt-BR" sz="20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pt-BR" sz="2000" b="1" dirty="0"/>
                  <a:t> pertencente a um conjunto </a:t>
                </a:r>
                <a14:m>
                  <m:oMath xmlns:m="http://schemas.openxmlformats.org/officeDocument/2006/math">
                    <m:r>
                      <a:rPr lang="pt-BR" sz="2000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2000" b="1" dirty="0"/>
                  <a:t>.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4E2E9E44-004C-4EB4-9A3C-28F634B1A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37" y="1698447"/>
                <a:ext cx="10292171" cy="400110"/>
              </a:xfrm>
              <a:prstGeom prst="rect">
                <a:avLst/>
              </a:prstGeom>
              <a:blipFill>
                <a:blip r:embed="rId2"/>
                <a:stretch>
                  <a:fillRect l="-652" t="-9231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E2E9E44-004C-4EB4-9A3C-28F634B1A5B5}"/>
                  </a:ext>
                </a:extLst>
              </p:cNvPr>
              <p:cNvSpPr txBox="1"/>
              <p:nvPr/>
            </p:nvSpPr>
            <p:spPr>
              <a:xfrm>
                <a:off x="985437" y="2186130"/>
                <a:ext cx="10292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/>
                  <a:t>&gt; sample(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BR" sz="2000" dirty="0"/>
                  <a:t> ,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dirty="0"/>
                  <a:t> , </a:t>
                </a:r>
                <a:r>
                  <a:rPr lang="pt-BR" sz="2000" dirty="0" err="1"/>
                  <a:t>replace</a:t>
                </a:r>
                <a:r>
                  <a:rPr lang="pt-BR" sz="2000" dirty="0"/>
                  <a:t>=TRUE)    (para seleção casual com reposição: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dirty="0"/>
                  <a:t>= número de ensaios)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E2E9E44-004C-4EB4-9A3C-28F634B1A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37" y="2186130"/>
                <a:ext cx="10292171" cy="400110"/>
              </a:xfrm>
              <a:prstGeom prst="rect">
                <a:avLst/>
              </a:prstGeom>
              <a:blipFill>
                <a:blip r:embed="rId3"/>
                <a:stretch>
                  <a:fillRect l="-652" t="-9231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E2E9E44-004C-4EB4-9A3C-28F634B1A5B5}"/>
                  </a:ext>
                </a:extLst>
              </p:cNvPr>
              <p:cNvSpPr txBox="1"/>
              <p:nvPr/>
            </p:nvSpPr>
            <p:spPr>
              <a:xfrm>
                <a:off x="985437" y="2673813"/>
                <a:ext cx="10292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/>
                  <a:t>&gt; sample(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BR" sz="2000" dirty="0"/>
                  <a:t> ,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dirty="0"/>
                  <a:t> , </a:t>
                </a:r>
                <a:r>
                  <a:rPr lang="pt-BR" sz="2000" dirty="0" err="1"/>
                  <a:t>replace</a:t>
                </a:r>
                <a:r>
                  <a:rPr lang="pt-BR" sz="2000" dirty="0"/>
                  <a:t>=FALSE)   (para seleção casual sem reposição: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dirty="0"/>
                  <a:t>= número de ensaios)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E2E9E44-004C-4EB4-9A3C-28F634B1A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37" y="2673813"/>
                <a:ext cx="10292171" cy="400110"/>
              </a:xfrm>
              <a:prstGeom prst="rect">
                <a:avLst/>
              </a:prstGeom>
              <a:blipFill>
                <a:blip r:embed="rId4"/>
                <a:stretch>
                  <a:fillRect l="-652" t="-9231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E2E9E44-004C-4EB4-9A3C-28F634B1A5B5}"/>
                  </a:ext>
                </a:extLst>
              </p:cNvPr>
              <p:cNvSpPr txBox="1"/>
              <p:nvPr/>
            </p:nvSpPr>
            <p:spPr>
              <a:xfrm>
                <a:off x="985436" y="3161496"/>
                <a:ext cx="10292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/>
                  <a:t>Observação: No caso de seleção sem reposição,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pt-BR" sz="2000" dirty="0"/>
                  <a:t>. Nesse caso podemos usar o comando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E2E9E44-004C-4EB4-9A3C-28F634B1A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36" y="3161496"/>
                <a:ext cx="10292171" cy="400110"/>
              </a:xfrm>
              <a:prstGeom prst="rect">
                <a:avLst/>
              </a:prstGeom>
              <a:blipFill>
                <a:blip r:embed="rId5"/>
                <a:stretch>
                  <a:fillRect l="-652" t="-9231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E2E9E44-004C-4EB4-9A3C-28F634B1A5B5}"/>
                  </a:ext>
                </a:extLst>
              </p:cNvPr>
              <p:cNvSpPr txBox="1"/>
              <p:nvPr/>
            </p:nvSpPr>
            <p:spPr>
              <a:xfrm>
                <a:off x="985436" y="3561606"/>
                <a:ext cx="10292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/>
                  <a:t>&gt; sample(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BR" sz="2000" dirty="0"/>
                  <a:t> ,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dirty="0"/>
                  <a:t>)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E2E9E44-004C-4EB4-9A3C-28F634B1A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36" y="3561606"/>
                <a:ext cx="10292171" cy="400110"/>
              </a:xfrm>
              <a:prstGeom prst="rect">
                <a:avLst/>
              </a:prstGeom>
              <a:blipFill>
                <a:blip r:embed="rId6"/>
                <a:stretch>
                  <a:fillRect l="-652" t="-757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4E2E9E44-004C-4EB4-9A3C-28F634B1A5B5}"/>
              </a:ext>
            </a:extLst>
          </p:cNvPr>
          <p:cNvSpPr txBox="1"/>
          <p:nvPr/>
        </p:nvSpPr>
        <p:spPr>
          <a:xfrm>
            <a:off x="985436" y="4270602"/>
            <a:ext cx="10292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Exercício 1: Qual a probabilidade de observarmos um resultado maior ou igual a 4 em um arremesso de um dado honesto?</a:t>
            </a:r>
          </a:p>
        </p:txBody>
      </p:sp>
    </p:spTree>
    <p:extLst>
      <p:ext uri="{BB962C8B-B14F-4D97-AF65-F5344CB8AC3E}">
        <p14:creationId xmlns:p14="http://schemas.microsoft.com/office/powerpoint/2010/main" val="12426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E2E9E44-004C-4EB4-9A3C-28F634B1A5B5}"/>
              </a:ext>
            </a:extLst>
          </p:cNvPr>
          <p:cNvSpPr txBox="1"/>
          <p:nvPr/>
        </p:nvSpPr>
        <p:spPr>
          <a:xfrm>
            <a:off x="828675" y="1457325"/>
            <a:ext cx="90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C=c(1, 2 , 3 , 4 , 5 , 6)    #cria o conjunto C dos resultados possíveis do processo#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76ECB3-2B98-464E-8CC4-2A0947B35888}"/>
              </a:ext>
            </a:extLst>
          </p:cNvPr>
          <p:cNvSpPr txBox="1"/>
          <p:nvPr/>
        </p:nvSpPr>
        <p:spPr>
          <a:xfrm>
            <a:off x="828675" y="1905000"/>
            <a:ext cx="905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A=sample(C,1000,replace=TRUE)   #cria o conjunto A dos resultados obtidos em 1000</a:t>
            </a:r>
          </a:p>
          <a:p>
            <a:r>
              <a:rPr lang="pt-BR" dirty="0"/>
              <a:t>                                                          arremessos simulados do dado#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9651CA-D4FA-401F-B74D-AAE12BE251BA}"/>
              </a:ext>
            </a:extLst>
          </p:cNvPr>
          <p:cNvSpPr txBox="1"/>
          <p:nvPr/>
        </p:nvSpPr>
        <p:spPr>
          <a:xfrm>
            <a:off x="828675" y="2545318"/>
            <a:ext cx="90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</a:t>
            </a:r>
            <a:r>
              <a:rPr lang="pt-BR" dirty="0" err="1"/>
              <a:t>length</a:t>
            </a:r>
            <a:r>
              <a:rPr lang="pt-BR" dirty="0"/>
              <a:t>(A[A&gt;=4])/1000  #calcula a probabilidade desejada#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B2771B-6A57-42BD-94CC-5E3EB957E5D7}"/>
              </a:ext>
            </a:extLst>
          </p:cNvPr>
          <p:cNvSpPr txBox="1"/>
          <p:nvPr/>
        </p:nvSpPr>
        <p:spPr>
          <a:xfrm>
            <a:off x="828675" y="3185636"/>
            <a:ext cx="90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TA=</a:t>
            </a:r>
            <a:r>
              <a:rPr lang="pt-BR" dirty="0" err="1"/>
              <a:t>table</a:t>
            </a:r>
            <a:r>
              <a:rPr lang="pt-BR" dirty="0"/>
              <a:t>(A)  #tabula os resultados obtidos nos 1000 arremessos#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E4994A-7CBB-4F04-85D1-EB04C3EE4D98}"/>
              </a:ext>
            </a:extLst>
          </p:cNvPr>
          <p:cNvSpPr txBox="1"/>
          <p:nvPr/>
        </p:nvSpPr>
        <p:spPr>
          <a:xfrm>
            <a:off x="828675" y="3554968"/>
            <a:ext cx="90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TA                #exibe a tabela com as contagens dos diferentes resultados obtidos#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DB26A3-B3FA-47F6-AC16-30C4BD8704FE}"/>
              </a:ext>
            </a:extLst>
          </p:cNvPr>
          <p:cNvSpPr txBox="1"/>
          <p:nvPr/>
        </p:nvSpPr>
        <p:spPr>
          <a:xfrm>
            <a:off x="828675" y="3924300"/>
            <a:ext cx="90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A[A&gt;=4]       #lista os resultados &gt;= a 4 obtidos#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D3D2B2-20F8-40F0-BBD4-F7A5795BE5F3}"/>
              </a:ext>
            </a:extLst>
          </p:cNvPr>
          <p:cNvSpPr txBox="1"/>
          <p:nvPr/>
        </p:nvSpPr>
        <p:spPr>
          <a:xfrm>
            <a:off x="828675" y="4293632"/>
            <a:ext cx="90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</a:t>
            </a:r>
            <a:r>
              <a:rPr lang="pt-BR" dirty="0" err="1"/>
              <a:t>length</a:t>
            </a:r>
            <a:r>
              <a:rPr lang="pt-BR" dirty="0"/>
              <a:t>(A[A&gt;=4])     #calcula o número de resultados &gt;= 4 obtidos#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EABF8D-4B70-496B-BDD1-AA2D05A8F9DC}"/>
              </a:ext>
            </a:extLst>
          </p:cNvPr>
          <p:cNvSpPr txBox="1"/>
          <p:nvPr/>
        </p:nvSpPr>
        <p:spPr>
          <a:xfrm>
            <a:off x="828674" y="4662964"/>
            <a:ext cx="90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</a:t>
            </a:r>
            <a:r>
              <a:rPr lang="pt-BR" dirty="0" err="1"/>
              <a:t>length</a:t>
            </a:r>
            <a:r>
              <a:rPr lang="pt-BR" dirty="0"/>
              <a:t>(A[A&gt;=4])/1000     #calcula a proporção de resultados &gt;= 4 obtidos# </a:t>
            </a:r>
          </a:p>
        </p:txBody>
      </p:sp>
    </p:spTree>
    <p:extLst>
      <p:ext uri="{BB962C8B-B14F-4D97-AF65-F5344CB8AC3E}">
        <p14:creationId xmlns:p14="http://schemas.microsoft.com/office/powerpoint/2010/main" val="12514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CF00E5-AE84-4701-BE3F-46844E880141}"/>
              </a:ext>
            </a:extLst>
          </p:cNvPr>
          <p:cNvSpPr/>
          <p:nvPr/>
        </p:nvSpPr>
        <p:spPr>
          <a:xfrm>
            <a:off x="978908" y="1314266"/>
            <a:ext cx="10324829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Exercício 2: Em um arremesso de um octaedro honesto (8 faces numeradas de 1 a 8), qual a probabilidade de observarmos: </a:t>
            </a:r>
          </a:p>
          <a:p>
            <a:pPr algn="just"/>
            <a:endParaRPr lang="pt-BR" sz="1400" dirty="0"/>
          </a:p>
          <a:p>
            <a:pPr algn="just"/>
            <a:r>
              <a:rPr lang="pt-BR" sz="2000" dirty="0"/>
              <a:t>Um resultado menor ou igual a 3?</a:t>
            </a:r>
          </a:p>
          <a:p>
            <a:pPr algn="just"/>
            <a:r>
              <a:rPr lang="pt-BR" sz="2000" dirty="0"/>
              <a:t>Um resultado maior que 3 e menor ou igual a 7?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4D8C5A-D0B5-4707-8792-C981CB0C4073}"/>
              </a:ext>
            </a:extLst>
          </p:cNvPr>
          <p:cNvSpPr/>
          <p:nvPr/>
        </p:nvSpPr>
        <p:spPr>
          <a:xfrm>
            <a:off x="978908" y="3127413"/>
            <a:ext cx="103248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Exercício 3: Se de uma urna contendo 2 bolas brancas, 3 bolas verdes, 4 bolas vermelhas e 3 bolas pretas, uma bola é retirada ao acaso, qual a probabilidade de que essa bola seja verde ou vermelha?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71C987-F9A2-4DF9-BEC2-75CB2A9BBB01}"/>
              </a:ext>
            </a:extLst>
          </p:cNvPr>
          <p:cNvSpPr/>
          <p:nvPr/>
        </p:nvSpPr>
        <p:spPr>
          <a:xfrm>
            <a:off x="978908" y="4417340"/>
            <a:ext cx="103248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Exercício 4: Qual a probabilidade de obtermos um resultado maior ou igual a 5 em um arremesso de um dado desonesto em que a chance de ocorrência de cada resultado possível é diretamente proporcional a esse resultado?</a:t>
            </a:r>
          </a:p>
        </p:txBody>
      </p:sp>
    </p:spTree>
    <p:extLst>
      <p:ext uri="{BB962C8B-B14F-4D97-AF65-F5344CB8AC3E}">
        <p14:creationId xmlns:p14="http://schemas.microsoft.com/office/powerpoint/2010/main" val="3502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34CBDE-CC65-43EC-8AB3-F8236DA780CB}"/>
              </a:ext>
            </a:extLst>
          </p:cNvPr>
          <p:cNvSpPr/>
          <p:nvPr/>
        </p:nvSpPr>
        <p:spPr>
          <a:xfrm>
            <a:off x="978908" y="1595451"/>
            <a:ext cx="10324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Exercício 5: No exercício 3, se 3 bolas são retiradas da urna, ao acaso e sem reposição, qual a probabilidade de que o número de bolas vermelhas entre as 3 seja igual a 2?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A2A7FD-F66B-4FE6-8075-F11774E444FE}"/>
              </a:ext>
            </a:extLst>
          </p:cNvPr>
          <p:cNvSpPr/>
          <p:nvPr/>
        </p:nvSpPr>
        <p:spPr>
          <a:xfrm>
            <a:off x="978908" y="2578917"/>
            <a:ext cx="10324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Exercício 6: Qual a probabilidade de obtermos soma maior ou igual a 6 em um arremesso de um par de dados honestos? Qual a função de probabilidade do “número de pontos obtidos”</a:t>
            </a:r>
          </a:p>
        </p:txBody>
      </p:sp>
    </p:spTree>
    <p:extLst>
      <p:ext uri="{BB962C8B-B14F-4D97-AF65-F5344CB8AC3E}">
        <p14:creationId xmlns:p14="http://schemas.microsoft.com/office/powerpoint/2010/main" val="3597067956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1222</TotalTime>
  <Words>483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Tw Cen MT</vt:lpstr>
      <vt:lpstr>Gotícula</vt:lpstr>
      <vt:lpstr>Cálculo de Probabilidades com o Software R Arranjos e combinações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 Aleatórios, Espaço Amostral, Evento e Probabilidade.</dc:title>
  <dc:creator>Wagner S. Borges</dc:creator>
  <cp:lastModifiedBy>Pericles do Prado Turnes Junior</cp:lastModifiedBy>
  <cp:revision>121</cp:revision>
  <dcterms:created xsi:type="dcterms:W3CDTF">2015-02-13T15:18:37Z</dcterms:created>
  <dcterms:modified xsi:type="dcterms:W3CDTF">2019-09-04T11:53:25Z</dcterms:modified>
</cp:coreProperties>
</file>