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66" r:id="rId4"/>
    <p:sldId id="274" r:id="rId5"/>
    <p:sldId id="268" r:id="rId6"/>
    <p:sldId id="265" r:id="rId7"/>
    <p:sldId id="275" r:id="rId8"/>
    <p:sldId id="276" r:id="rId9"/>
    <p:sldId id="277" r:id="rId10"/>
    <p:sldId id="283" r:id="rId11"/>
    <p:sldId id="295" r:id="rId12"/>
    <p:sldId id="289" r:id="rId13"/>
    <p:sldId id="290" r:id="rId14"/>
    <p:sldId id="292" r:id="rId15"/>
    <p:sldId id="286" r:id="rId16"/>
    <p:sldId id="288" r:id="rId17"/>
    <p:sldId id="294" r:id="rId18"/>
    <p:sldId id="296" r:id="rId19"/>
    <p:sldId id="282" r:id="rId20"/>
    <p:sldId id="28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27/08/2019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28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27/08/2019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19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27/08/2019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60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27/08/2019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9396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27/08/2019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385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27/08/2019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05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27/08/2019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393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27/08/2019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558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27/08/2019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13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27/08/2019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1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27/08/2019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42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27/08/2019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99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27/08/2019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66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27/08/2019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57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27/08/2019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62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27/08/2019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34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27/08/2019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0EFBA85-D5B5-4501-BB3E-FD7BD9D3DAC8}" type="datetimeFigureOut">
              <a:rPr lang="pt-BR" smtClean="0"/>
              <a:pPr/>
              <a:t>27/08/2019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97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358887"/>
            <a:ext cx="9144000" cy="1709949"/>
          </a:xfrm>
        </p:spPr>
        <p:txBody>
          <a:bodyPr>
            <a:normAutofit/>
          </a:bodyPr>
          <a:lstStyle/>
          <a:p>
            <a:r>
              <a:rPr lang="pt-BR" dirty="0">
                <a:latin typeface="+mn-lt"/>
              </a:rPr>
              <a:t>Cálculo de Probabilidades com o Software 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683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A41903A-6A4E-42B7-AC9B-537779CBAE24}"/>
              </a:ext>
            </a:extLst>
          </p:cNvPr>
          <p:cNvSpPr/>
          <p:nvPr/>
        </p:nvSpPr>
        <p:spPr>
          <a:xfrm>
            <a:off x="1287379" y="1530323"/>
            <a:ext cx="9496075" cy="3517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400" b="1" dirty="0">
                <a:ea typeface="Calibri" panose="020F0502020204030204" pitchFamily="34" charset="0"/>
                <a:cs typeface="Calibri" panose="020F0502020204030204" pitchFamily="34" charset="0"/>
              </a:rPr>
              <a:t>Carregando Vetores</a:t>
            </a:r>
            <a:r>
              <a:rPr lang="pt-BR" sz="2400" dirty="0"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000" dirty="0">
                <a:ea typeface="Calibri" panose="020F0502020204030204" pitchFamily="34" charset="0"/>
                <a:cs typeface="Calibri" panose="020F0502020204030204" pitchFamily="34" charset="0"/>
              </a:rPr>
              <a:t>Para carregar um vetor com os elementos 1,2,4,5 e 8, por exemplo, use</a:t>
            </a:r>
            <a:endParaRPr lang="pt-B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1000" dirty="0">
                <a:ea typeface="Calibri" panose="020F0502020204030204" pitchFamily="34" charset="0"/>
                <a:cs typeface="Calibri" panose="020F0502020204030204" pitchFamily="34" charset="0"/>
              </a:rPr>
              <a:t>  </a:t>
            </a:r>
            <a:endParaRPr lang="pt-BR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dirty="0">
                <a:ea typeface="Times New Roman" panose="02020603050405020304" pitchFamily="18" charset="0"/>
                <a:cs typeface="Courier New" panose="02070309020205020404" pitchFamily="49" charset="0"/>
              </a:rPr>
              <a:t>&gt; z=c(1,2,4,5,8)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1200" dirty="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Experimente.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Outra alternativa é usar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1200" dirty="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&gt; z=</a:t>
            </a:r>
            <a:r>
              <a:rPr lang="pt-BR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scan</a:t>
            </a:r>
            <a:r>
              <a:rPr lang="pt-BR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1200" dirty="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para inserir os elementos 1 a 1 à medida que for solicitado (para encerrar tecle </a:t>
            </a:r>
            <a:r>
              <a:rPr lang="pt-BR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enter</a:t>
            </a:r>
            <a:r>
              <a:rPr lang="pt-BR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 duas vezes). Experimente.</a:t>
            </a:r>
            <a:endParaRPr lang="pt-BR" sz="1600" dirty="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339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916551B-7A38-4ACF-B770-10FF826C7EC9}"/>
              </a:ext>
            </a:extLst>
          </p:cNvPr>
          <p:cNvSpPr txBox="1"/>
          <p:nvPr/>
        </p:nvSpPr>
        <p:spPr>
          <a:xfrm>
            <a:off x="1573619" y="1095153"/>
            <a:ext cx="7921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Exercício 1)</a:t>
            </a:r>
          </a:p>
          <a:p>
            <a:endParaRPr lang="pt-BR" dirty="0"/>
          </a:p>
          <a:p>
            <a:r>
              <a:rPr lang="pt-BR" dirty="0"/>
              <a:t>Carregue os vetores abaixo:</a:t>
            </a:r>
          </a:p>
          <a:p>
            <a:pPr marL="342900" indent="-342900">
              <a:buAutoNum type="alphaLcParenR"/>
            </a:pPr>
            <a:r>
              <a:rPr lang="pt-BR" dirty="0"/>
              <a:t>Um vetor com os elementos 2,5,6,1,e 8</a:t>
            </a:r>
          </a:p>
          <a:p>
            <a:pPr marL="342900" indent="-342900">
              <a:buAutoNum type="alphaLcParenR"/>
            </a:pPr>
            <a:r>
              <a:rPr lang="pt-BR" dirty="0"/>
              <a:t>Um vetor que começa em 1 e vai até 23 com passo 2</a:t>
            </a:r>
          </a:p>
          <a:p>
            <a:pPr marL="342900" indent="-342900">
              <a:buAutoNum type="alphaLcParenR"/>
            </a:pPr>
            <a:r>
              <a:rPr lang="pt-BR" dirty="0"/>
              <a:t>Um vetor que peça que os números 2, 5, 7, 3, 12, -1 sejam carregados na tela</a:t>
            </a:r>
          </a:p>
          <a:p>
            <a:pPr marL="342900" indent="-342900">
              <a:buAutoNum type="alphaL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717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A41903A-6A4E-42B7-AC9B-537779CBAE24}"/>
              </a:ext>
            </a:extLst>
          </p:cNvPr>
          <p:cNvSpPr/>
          <p:nvPr/>
        </p:nvSpPr>
        <p:spPr>
          <a:xfrm>
            <a:off x="1308400" y="1519815"/>
            <a:ext cx="9496075" cy="3517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400" b="1" dirty="0">
                <a:ea typeface="Calibri" panose="020F0502020204030204" pitchFamily="34" charset="0"/>
                <a:cs typeface="Calibri" panose="020F0502020204030204" pitchFamily="34" charset="0"/>
              </a:rPr>
              <a:t>Carregando Sequências</a:t>
            </a:r>
            <a:r>
              <a:rPr lang="pt-BR" sz="2400" dirty="0"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000" dirty="0">
                <a:ea typeface="Calibri" panose="020F0502020204030204" pitchFamily="34" charset="0"/>
                <a:cs typeface="Calibri" panose="020F0502020204030204" pitchFamily="34" charset="0"/>
              </a:rPr>
              <a:t>O comando</a:t>
            </a:r>
            <a:endParaRPr lang="pt-B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1000" dirty="0">
                <a:ea typeface="Calibri" panose="020F0502020204030204" pitchFamily="34" charset="0"/>
                <a:cs typeface="Calibri" panose="020F0502020204030204" pitchFamily="34" charset="0"/>
              </a:rPr>
              <a:t>  </a:t>
            </a:r>
            <a:endParaRPr lang="pt-BR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dirty="0">
                <a:ea typeface="Times New Roman" panose="02020603050405020304" pitchFamily="18" charset="0"/>
                <a:cs typeface="Courier New" panose="02070309020205020404" pitchFamily="49" charset="0"/>
              </a:rPr>
              <a:t>&gt; z=</a:t>
            </a:r>
            <a:r>
              <a:rPr lang="pt-BR" dirty="0" err="1">
                <a:ea typeface="Times New Roman" panose="02020603050405020304" pitchFamily="18" charset="0"/>
                <a:cs typeface="Courier New" panose="02070309020205020404" pitchFamily="49" charset="0"/>
              </a:rPr>
              <a:t>seq</a:t>
            </a:r>
            <a:r>
              <a:rPr lang="pt-BR" dirty="0">
                <a:ea typeface="Times New Roman" panose="02020603050405020304" pitchFamily="18" charset="0"/>
                <a:cs typeface="Courier New" panose="02070309020205020404" pitchFamily="49" charset="0"/>
              </a:rPr>
              <a:t>(5,10,2.3)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1200" dirty="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carrega em z a sequência: 5, 7.3, 9.6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O comando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1200" dirty="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&gt; z=</a:t>
            </a:r>
            <a:r>
              <a:rPr lang="pt-BR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seq</a:t>
            </a:r>
            <a:r>
              <a:rPr lang="pt-BR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(5,10,2.2)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1200" dirty="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carrega em z a sequência: 5, 7.2, 9.</a:t>
            </a:r>
          </a:p>
        </p:txBody>
      </p:sp>
    </p:spTree>
    <p:extLst>
      <p:ext uri="{BB962C8B-B14F-4D97-AF65-F5344CB8AC3E}">
        <p14:creationId xmlns:p14="http://schemas.microsoft.com/office/powerpoint/2010/main" val="379805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24302" y="1492148"/>
            <a:ext cx="9406759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Em geral, o comando</a:t>
            </a:r>
          </a:p>
          <a:p>
            <a:endParaRPr lang="pt-BR" sz="1200" dirty="0"/>
          </a:p>
          <a:p>
            <a:r>
              <a:rPr lang="pt-BR" dirty="0"/>
              <a:t>&gt; z=</a:t>
            </a:r>
            <a:r>
              <a:rPr lang="pt-BR" dirty="0" err="1"/>
              <a:t>seq</a:t>
            </a:r>
            <a:r>
              <a:rPr lang="pt-BR" dirty="0"/>
              <a:t>(</a:t>
            </a:r>
            <a:r>
              <a:rPr lang="pt-BR" dirty="0" err="1"/>
              <a:t>a,b,c</a:t>
            </a:r>
            <a:r>
              <a:rPr lang="pt-BR" dirty="0"/>
              <a:t>)</a:t>
            </a:r>
          </a:p>
          <a:p>
            <a:endParaRPr lang="pt-BR" sz="1200" dirty="0"/>
          </a:p>
          <a:p>
            <a:r>
              <a:rPr lang="pt-BR" sz="2000" dirty="0"/>
              <a:t>carrega em z a sequência</a:t>
            </a:r>
            <a:r>
              <a:rPr lang="pt-BR" dirty="0"/>
              <a:t>: a, </a:t>
            </a:r>
            <a:r>
              <a:rPr lang="pt-BR" dirty="0" err="1"/>
              <a:t>a+c</a:t>
            </a:r>
            <a:r>
              <a:rPr lang="pt-BR" dirty="0"/>
              <a:t>, a+2c, ... , </a:t>
            </a:r>
            <a:r>
              <a:rPr lang="pt-BR" dirty="0" err="1"/>
              <a:t>a+kc</a:t>
            </a:r>
            <a:r>
              <a:rPr lang="pt-BR" dirty="0"/>
              <a:t>, em que </a:t>
            </a:r>
            <a:r>
              <a:rPr lang="pt-BR" dirty="0" err="1"/>
              <a:t>a+kc</a:t>
            </a:r>
            <a:r>
              <a:rPr lang="pt-BR" dirty="0"/>
              <a:t> ≤ b &lt; a+(k+1)c, se </a:t>
            </a:r>
            <a:r>
              <a:rPr lang="pt-BR" dirty="0" err="1"/>
              <a:t>a≤b</a:t>
            </a:r>
            <a:r>
              <a:rPr lang="pt-BR" dirty="0"/>
              <a:t> e c≥0, ou</a:t>
            </a:r>
          </a:p>
          <a:p>
            <a:r>
              <a:rPr lang="pt-BR" dirty="0"/>
              <a:t>a+(k+1)c &lt; b ≤ </a:t>
            </a:r>
            <a:r>
              <a:rPr lang="pt-BR" dirty="0" err="1"/>
              <a:t>a+kc</a:t>
            </a:r>
            <a:r>
              <a:rPr lang="pt-BR" dirty="0"/>
              <a:t>,  se a&gt;b e c&lt;0.  </a:t>
            </a:r>
          </a:p>
        </p:txBody>
      </p:sp>
      <p:sp>
        <p:nvSpPr>
          <p:cNvPr id="3" name="Retângulo 2"/>
          <p:cNvSpPr/>
          <p:nvPr/>
        </p:nvSpPr>
        <p:spPr>
          <a:xfrm>
            <a:off x="1324302" y="3504875"/>
            <a:ext cx="9406759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Se </a:t>
            </a:r>
            <a:r>
              <a:rPr lang="pt-BR" sz="2000" dirty="0" err="1"/>
              <a:t>a≤b</a:t>
            </a:r>
            <a:r>
              <a:rPr lang="pt-BR" sz="2000" dirty="0"/>
              <a:t> , o comando</a:t>
            </a:r>
          </a:p>
          <a:p>
            <a:endParaRPr lang="pt-BR" sz="1200" dirty="0"/>
          </a:p>
          <a:p>
            <a:r>
              <a:rPr lang="pt-BR" dirty="0"/>
              <a:t>&gt; z=</a:t>
            </a:r>
            <a:r>
              <a:rPr lang="pt-BR" dirty="0" err="1"/>
              <a:t>a:b</a:t>
            </a:r>
            <a:endParaRPr lang="pt-BR" dirty="0"/>
          </a:p>
          <a:p>
            <a:endParaRPr lang="pt-BR" sz="1200" dirty="0"/>
          </a:p>
          <a:p>
            <a:r>
              <a:rPr lang="pt-BR" sz="2000" dirty="0"/>
              <a:t>carrega em z a sequência</a:t>
            </a:r>
            <a:r>
              <a:rPr lang="pt-BR" dirty="0"/>
              <a:t>: a, a+1, a+2, ... , </a:t>
            </a:r>
            <a:r>
              <a:rPr lang="pt-BR" dirty="0" err="1"/>
              <a:t>a+k</a:t>
            </a:r>
            <a:r>
              <a:rPr lang="pt-BR" dirty="0"/>
              <a:t>, em que </a:t>
            </a:r>
            <a:r>
              <a:rPr lang="pt-BR" dirty="0" err="1"/>
              <a:t>a+k</a:t>
            </a:r>
            <a:r>
              <a:rPr lang="pt-BR" dirty="0"/>
              <a:t> ≤ b &lt; a+(k+1). </a:t>
            </a:r>
          </a:p>
          <a:p>
            <a:endParaRPr lang="pt-BR" dirty="0"/>
          </a:p>
          <a:p>
            <a:r>
              <a:rPr lang="pt-BR" dirty="0"/>
              <a:t>Se a&gt;b, esse comando carrega em z a sequência: a, a-1,a-2, ... , a-k, em que a-(k+1) &lt; b ≤ a-k .  </a:t>
            </a:r>
          </a:p>
        </p:txBody>
      </p:sp>
    </p:spTree>
    <p:extLst>
      <p:ext uri="{BB962C8B-B14F-4D97-AF65-F5344CB8AC3E}">
        <p14:creationId xmlns:p14="http://schemas.microsoft.com/office/powerpoint/2010/main" val="2852248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85148" y="1294365"/>
            <a:ext cx="305536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dirty="0"/>
              <a:t>a) </a:t>
            </a:r>
            <a:r>
              <a:rPr lang="pt-BR" dirty="0" err="1"/>
              <a:t>seq</a:t>
            </a:r>
            <a:r>
              <a:rPr lang="pt-BR" dirty="0"/>
              <a:t>(-2.82,2.97,1)</a:t>
            </a:r>
          </a:p>
          <a:p>
            <a:endParaRPr lang="pt-BR" sz="1200" dirty="0"/>
          </a:p>
          <a:p>
            <a:r>
              <a:rPr lang="pt-BR" dirty="0"/>
              <a:t>b) </a:t>
            </a:r>
            <a:r>
              <a:rPr lang="pt-BR" dirty="0" err="1"/>
              <a:t>seq</a:t>
            </a:r>
            <a:r>
              <a:rPr lang="pt-BR" dirty="0"/>
              <a:t>(5,10,2.3)</a:t>
            </a:r>
          </a:p>
          <a:p>
            <a:endParaRPr lang="pt-BR" sz="1200" dirty="0"/>
          </a:p>
          <a:p>
            <a:r>
              <a:rPr lang="pt-BR" dirty="0"/>
              <a:t>c) </a:t>
            </a:r>
            <a:r>
              <a:rPr lang="pt-BR" dirty="0" err="1"/>
              <a:t>seq</a:t>
            </a:r>
            <a:r>
              <a:rPr lang="pt-BR" dirty="0"/>
              <a:t>(8,-8,-2)</a:t>
            </a:r>
          </a:p>
          <a:p>
            <a:endParaRPr lang="pt-BR" sz="1200" dirty="0"/>
          </a:p>
          <a:p>
            <a:r>
              <a:rPr lang="pt-BR" dirty="0"/>
              <a:t>d) </a:t>
            </a:r>
            <a:r>
              <a:rPr lang="pt-BR" dirty="0" err="1"/>
              <a:t>seq</a:t>
            </a:r>
            <a:r>
              <a:rPr lang="pt-BR" dirty="0"/>
              <a:t>(8,-9,-2)</a:t>
            </a:r>
          </a:p>
          <a:p>
            <a:endParaRPr lang="pt-BR" sz="1200" dirty="0"/>
          </a:p>
          <a:p>
            <a:r>
              <a:rPr lang="pt-BR" dirty="0"/>
              <a:t>e) </a:t>
            </a:r>
            <a:r>
              <a:rPr lang="pt-BR" dirty="0" err="1"/>
              <a:t>seq</a:t>
            </a:r>
            <a:r>
              <a:rPr lang="pt-BR" dirty="0"/>
              <a:t>(3,3,2)</a:t>
            </a:r>
          </a:p>
          <a:p>
            <a:endParaRPr lang="pt-BR" sz="1200" dirty="0"/>
          </a:p>
          <a:p>
            <a:r>
              <a:rPr lang="pt-BR" dirty="0"/>
              <a:t>f) 1:10</a:t>
            </a:r>
          </a:p>
          <a:p>
            <a:endParaRPr lang="pt-BR" sz="1200" dirty="0"/>
          </a:p>
          <a:p>
            <a:r>
              <a:rPr lang="pt-BR" dirty="0"/>
              <a:t>g) 5:-5</a:t>
            </a:r>
          </a:p>
          <a:p>
            <a:endParaRPr lang="pt-BR" sz="1200" dirty="0"/>
          </a:p>
          <a:p>
            <a:r>
              <a:rPr lang="pt-BR" dirty="0"/>
              <a:t>h) 2.3:-3.7</a:t>
            </a:r>
          </a:p>
          <a:p>
            <a:endParaRPr lang="pt-BR" sz="1200" dirty="0"/>
          </a:p>
          <a:p>
            <a:r>
              <a:rPr lang="pt-BR" dirty="0"/>
              <a:t>i) 2.3:-3.8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0B1CD1-C471-49E3-AFDB-7577734B5C31}"/>
              </a:ext>
            </a:extLst>
          </p:cNvPr>
          <p:cNvSpPr txBox="1"/>
          <p:nvPr/>
        </p:nvSpPr>
        <p:spPr>
          <a:xfrm>
            <a:off x="1350335" y="925033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Exercício 2) Gere as sequência abaixo:</a:t>
            </a:r>
          </a:p>
        </p:txBody>
      </p:sp>
    </p:spTree>
    <p:extLst>
      <p:ext uri="{BB962C8B-B14F-4D97-AF65-F5344CB8AC3E}">
        <p14:creationId xmlns:p14="http://schemas.microsoft.com/office/powerpoint/2010/main" val="1803747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143CA6F-798B-47A1-B45C-B49D4889DE88}"/>
              </a:ext>
            </a:extLst>
          </p:cNvPr>
          <p:cNvSpPr/>
          <p:nvPr/>
        </p:nvSpPr>
        <p:spPr>
          <a:xfrm>
            <a:off x="693683" y="2486884"/>
            <a:ext cx="10804633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lang="pt-BR" sz="1600" dirty="0" err="1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z+a</a:t>
            </a:r>
            <a:r>
              <a:rPr lang="pt-BR" sz="1600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devolve os elementos de z acrescidos de a. Para armazenar o resultado em um objeto x, use:  &gt;x=</a:t>
            </a:r>
            <a:r>
              <a:rPr lang="pt-BR" sz="1600" dirty="0" err="1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z+a</a:t>
            </a:r>
            <a:endParaRPr lang="pt-BR" sz="1600" dirty="0">
              <a:effectLst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383920-8254-4BE4-8B07-B032A30FA6C6}"/>
              </a:ext>
            </a:extLst>
          </p:cNvPr>
          <p:cNvSpPr/>
          <p:nvPr/>
        </p:nvSpPr>
        <p:spPr>
          <a:xfrm>
            <a:off x="693683" y="2863566"/>
            <a:ext cx="10804633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lang="pt-BR" sz="1600" dirty="0">
                <a:ea typeface="Times New Roman" panose="02020603050405020304" pitchFamily="18" charset="0"/>
                <a:cs typeface="Courier New" panose="02070309020205020404" pitchFamily="49" charset="0"/>
              </a:rPr>
              <a:t>z*a  devolve os elementos de z multiplicados por a. Para armazenar o resultado em um objeto x, use:  &gt;x=z*a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0F9590F-0818-487C-B03D-EF0A97AC99B6}"/>
              </a:ext>
            </a:extLst>
          </p:cNvPr>
          <p:cNvSpPr/>
          <p:nvPr/>
        </p:nvSpPr>
        <p:spPr>
          <a:xfrm>
            <a:off x="693682" y="3259806"/>
            <a:ext cx="10804634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lang="pt-BR" sz="16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abs</a:t>
            </a:r>
            <a:r>
              <a:rPr lang="pt-BR" sz="1600" dirty="0">
                <a:ea typeface="Times New Roman" panose="02020603050405020304" pitchFamily="18" charset="0"/>
                <a:cs typeface="Courier New" panose="02070309020205020404" pitchFamily="49" charset="0"/>
              </a:rPr>
              <a:t>(w) devolve os valores absolutos dos elementos de w. Para armazenar o resultado em um objeto x, use:  &gt;x=</a:t>
            </a:r>
            <a:r>
              <a:rPr lang="pt-BR" sz="16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abs</a:t>
            </a:r>
            <a:r>
              <a:rPr lang="pt-BR" sz="1600" dirty="0">
                <a:ea typeface="Times New Roman" panose="02020603050405020304" pitchFamily="18" charset="0"/>
                <a:cs typeface="Courier New" panose="02070309020205020404" pitchFamily="49" charset="0"/>
              </a:rPr>
              <a:t>(w)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4B0D642-0129-42DF-BA46-DD3826B49815}"/>
              </a:ext>
            </a:extLst>
          </p:cNvPr>
          <p:cNvSpPr/>
          <p:nvPr/>
        </p:nvSpPr>
        <p:spPr>
          <a:xfrm>
            <a:off x="693682" y="3650332"/>
            <a:ext cx="10804634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lang="pt-BR" sz="16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z^a</a:t>
            </a:r>
            <a:r>
              <a:rPr lang="pt-BR" sz="1600" dirty="0">
                <a:ea typeface="Times New Roman" panose="02020603050405020304" pitchFamily="18" charset="0"/>
                <a:cs typeface="Courier New" panose="02070309020205020404" pitchFamily="49" charset="0"/>
              </a:rPr>
              <a:t> devolve </a:t>
            </a:r>
            <a:r>
              <a:rPr lang="pt-BR" sz="16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z</a:t>
            </a:r>
            <a:r>
              <a:rPr lang="pt-BR" sz="1600" baseline="30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pt-BR" sz="1600" dirty="0">
                <a:ea typeface="Times New Roman" panose="02020603050405020304" pitchFamily="18" charset="0"/>
                <a:cs typeface="Courier New" panose="02070309020205020404" pitchFamily="49" charset="0"/>
              </a:rPr>
              <a:t> dos elementos de z. Para armazenar o resultado em um objeto x, use:  &gt;x=</a:t>
            </a:r>
            <a:r>
              <a:rPr lang="pt-BR" sz="16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z^a</a:t>
            </a:r>
            <a:endParaRPr lang="pt-BR" sz="1600" dirty="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34FBB8C-9E6E-4B7B-890C-CECD86A57F99}"/>
              </a:ext>
            </a:extLst>
          </p:cNvPr>
          <p:cNvSpPr/>
          <p:nvPr/>
        </p:nvSpPr>
        <p:spPr>
          <a:xfrm>
            <a:off x="693681" y="4045650"/>
            <a:ext cx="10804635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lang="pt-BR" sz="1600" dirty="0" err="1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z+w</a:t>
            </a:r>
            <a:r>
              <a:rPr lang="pt-BR" sz="1600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ea typeface="Times New Roman" panose="02020603050405020304" pitchFamily="18" charset="0"/>
                <a:cs typeface="Courier New" panose="02070309020205020404" pitchFamily="49" charset="0"/>
              </a:rPr>
              <a:t>devolve a soma, termo a termo, dos elementos de z e w. Para armazenar o resultado em um objeto x, use:  &gt;x=</a:t>
            </a:r>
            <a:r>
              <a:rPr lang="pt-BR" sz="16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z+w</a:t>
            </a:r>
            <a:endParaRPr lang="pt-BR" sz="1600" dirty="0">
              <a:effectLst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1C1DB6-59B0-4802-A54D-FC654797648D}"/>
              </a:ext>
            </a:extLst>
          </p:cNvPr>
          <p:cNvSpPr/>
          <p:nvPr/>
        </p:nvSpPr>
        <p:spPr>
          <a:xfrm>
            <a:off x="693681" y="4436176"/>
            <a:ext cx="10804635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&gt; z*w </a:t>
            </a:r>
            <a:r>
              <a:rPr lang="pt-BR" sz="1600" dirty="0">
                <a:ea typeface="Times New Roman" panose="02020603050405020304" pitchFamily="18" charset="0"/>
                <a:cs typeface="Courier New" panose="02070309020205020404" pitchFamily="49" charset="0"/>
              </a:rPr>
              <a:t>devolve o produto, termo a termo, dos elementos de z e w. Para armazenar o resultado em um objeto x, use:  &gt;x=z*w</a:t>
            </a:r>
            <a:endParaRPr lang="pt-BR" sz="1600" dirty="0">
              <a:effectLst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A841F77-592F-44C1-A85F-EF96AF7DE603}"/>
              </a:ext>
            </a:extLst>
          </p:cNvPr>
          <p:cNvSpPr/>
          <p:nvPr/>
        </p:nvSpPr>
        <p:spPr>
          <a:xfrm>
            <a:off x="693680" y="4812280"/>
            <a:ext cx="10804635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&gt; sum(w) </a:t>
            </a:r>
            <a:r>
              <a:rPr lang="pt-BR" sz="1600" dirty="0">
                <a:ea typeface="Times New Roman" panose="02020603050405020304" pitchFamily="18" charset="0"/>
                <a:cs typeface="Courier New" panose="02070309020205020404" pitchFamily="49" charset="0"/>
              </a:rPr>
              <a:t>devolve a soma dos elementos de w. Para armazenar o resultado em um objeto x, use:  &gt;x=sum(w)</a:t>
            </a:r>
            <a:r>
              <a:rPr lang="pt-BR" sz="1600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B2338B5-0696-4A76-B4D2-508ECC24D2DB}"/>
              </a:ext>
            </a:extLst>
          </p:cNvPr>
          <p:cNvSpPr/>
          <p:nvPr/>
        </p:nvSpPr>
        <p:spPr>
          <a:xfrm>
            <a:off x="693679" y="5202806"/>
            <a:ext cx="10804635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lang="pt-BR" sz="1600" dirty="0" err="1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length</a:t>
            </a:r>
            <a:r>
              <a:rPr lang="pt-BR" sz="1600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(w) </a:t>
            </a:r>
            <a:r>
              <a:rPr lang="pt-BR" sz="1600" dirty="0">
                <a:ea typeface="Times New Roman" panose="02020603050405020304" pitchFamily="18" charset="0"/>
                <a:cs typeface="Courier New" panose="02070309020205020404" pitchFamily="49" charset="0"/>
              </a:rPr>
              <a:t>devolve o número de elementos de w. Para armazenar o resultado em um objeto x, use:  &gt;x= </a:t>
            </a:r>
            <a:r>
              <a:rPr lang="pt-BR" sz="16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length</a:t>
            </a:r>
            <a:r>
              <a:rPr lang="pt-BR" sz="1600" dirty="0">
                <a:ea typeface="Times New Roman" panose="02020603050405020304" pitchFamily="18" charset="0"/>
                <a:cs typeface="Courier New" panose="02070309020205020404" pitchFamily="49" charset="0"/>
              </a:rPr>
              <a:t>(w)</a:t>
            </a:r>
            <a:endParaRPr lang="pt-BR" sz="1600" dirty="0">
              <a:effectLst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2238795-8F5E-426A-905B-F51DC08056E8}"/>
              </a:ext>
            </a:extLst>
          </p:cNvPr>
          <p:cNvSpPr txBox="1"/>
          <p:nvPr/>
        </p:nvSpPr>
        <p:spPr>
          <a:xfrm>
            <a:off x="693678" y="1114315"/>
            <a:ext cx="7323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ea typeface="Calibri" panose="020F0502020204030204" pitchFamily="34" charset="0"/>
                <a:cs typeface="Calibri" panose="020F0502020204030204" pitchFamily="34" charset="0"/>
              </a:rPr>
              <a:t>Operações com Vetores</a:t>
            </a:r>
            <a:r>
              <a:rPr lang="pt-BR" dirty="0">
                <a:ea typeface="Calibri" panose="020F0502020204030204" pitchFamily="34" charset="0"/>
                <a:cs typeface="Calibri" panose="020F0502020204030204" pitchFamily="34" charset="0"/>
              </a:rPr>
              <a:t>: Sejam os vetores z e w, e um número real a</a:t>
            </a:r>
            <a:endParaRPr lang="pt-B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571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A41903A-6A4E-42B7-AC9B-537779CBAE24}"/>
              </a:ext>
            </a:extLst>
          </p:cNvPr>
          <p:cNvSpPr/>
          <p:nvPr/>
        </p:nvSpPr>
        <p:spPr>
          <a:xfrm>
            <a:off x="1219629" y="1008747"/>
            <a:ext cx="9496075" cy="221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400" b="1" dirty="0">
                <a:ea typeface="Calibri" panose="020F0502020204030204" pitchFamily="34" charset="0"/>
                <a:cs typeface="Calibri" panose="020F0502020204030204" pitchFamily="34" charset="0"/>
              </a:rPr>
              <a:t>Operações com Vetores</a:t>
            </a:r>
            <a:r>
              <a:rPr lang="pt-BR" sz="2400" dirty="0">
                <a:ea typeface="Calibri" panose="020F0502020204030204" pitchFamily="34" charset="0"/>
                <a:cs typeface="Calibri" panose="020F0502020204030204" pitchFamily="34" charset="0"/>
              </a:rPr>
              <a:t>: Com os vetores</a:t>
            </a:r>
            <a:endParaRPr lang="pt-BR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1000" dirty="0"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pt-BR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dirty="0">
                <a:ea typeface="Times New Roman" panose="02020603050405020304" pitchFamily="18" charset="0"/>
                <a:cs typeface="Courier New" panose="02070309020205020404" pitchFamily="49" charset="0"/>
              </a:rPr>
              <a:t>&gt; z=c(1,2,3,4,5)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dirty="0">
                <a:ea typeface="Times New Roman" panose="02020603050405020304" pitchFamily="18" charset="0"/>
                <a:cs typeface="Courier New" panose="02070309020205020404" pitchFamily="49" charset="0"/>
              </a:rPr>
              <a:t>&gt; w=c(1,-1,1,-1,1)  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1200" dirty="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1200" dirty="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1200" dirty="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400" dirty="0">
                <a:ea typeface="Times New Roman" panose="02020603050405020304" pitchFamily="18" charset="0"/>
                <a:cs typeface="Courier New" panose="02070309020205020404" pitchFamily="49" charset="0"/>
              </a:rPr>
              <a:t>Exercício 3) Calcule as operações abaixo:</a:t>
            </a:r>
            <a:endParaRPr lang="pt-BR" dirty="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143CA6F-798B-47A1-B45C-B49D4889DE88}"/>
              </a:ext>
            </a:extLst>
          </p:cNvPr>
          <p:cNvSpPr/>
          <p:nvPr/>
        </p:nvSpPr>
        <p:spPr>
          <a:xfrm>
            <a:off x="1864898" y="3489160"/>
            <a:ext cx="410277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dirty="0">
                <a:ea typeface="Times New Roman" panose="02020603050405020304" pitchFamily="18" charset="0"/>
                <a:cs typeface="Courier New" panose="02070309020205020404" pitchFamily="49" charset="0"/>
              </a:rPr>
              <a:t>a)</a:t>
            </a:r>
            <a:r>
              <a:rPr lang="pt-BR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z+2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383920-8254-4BE4-8B07-B032A30FA6C6}"/>
              </a:ext>
            </a:extLst>
          </p:cNvPr>
          <p:cNvSpPr/>
          <p:nvPr/>
        </p:nvSpPr>
        <p:spPr>
          <a:xfrm>
            <a:off x="1864898" y="3891908"/>
            <a:ext cx="410277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dirty="0">
                <a:ea typeface="Times New Roman" panose="02020603050405020304" pitchFamily="18" charset="0"/>
                <a:cs typeface="Courier New" panose="02070309020205020404" pitchFamily="49" charset="0"/>
              </a:rPr>
              <a:t>b)</a:t>
            </a:r>
            <a:r>
              <a:rPr lang="pt-BR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z*2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0F9590F-0818-487C-B03D-EF0A97AC99B6}"/>
              </a:ext>
            </a:extLst>
          </p:cNvPr>
          <p:cNvSpPr/>
          <p:nvPr/>
        </p:nvSpPr>
        <p:spPr>
          <a:xfrm>
            <a:off x="1864897" y="4294656"/>
            <a:ext cx="410277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dirty="0">
                <a:ea typeface="Times New Roman" panose="02020603050405020304" pitchFamily="18" charset="0"/>
                <a:cs typeface="Courier New" panose="02070309020205020404" pitchFamily="49" charset="0"/>
              </a:rPr>
              <a:t>c) </a:t>
            </a:r>
            <a:r>
              <a:rPr lang="pt-BR" dirty="0" err="1">
                <a:ea typeface="Times New Roman" panose="02020603050405020304" pitchFamily="18" charset="0"/>
                <a:cs typeface="Courier New" panose="02070309020205020404" pitchFamily="49" charset="0"/>
              </a:rPr>
              <a:t>abs</a:t>
            </a:r>
            <a:r>
              <a:rPr lang="pt-BR" dirty="0">
                <a:ea typeface="Times New Roman" panose="02020603050405020304" pitchFamily="18" charset="0"/>
                <a:cs typeface="Courier New" panose="02070309020205020404" pitchFamily="49" charset="0"/>
              </a:rPr>
              <a:t>(w)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4B0D642-0129-42DF-BA46-DD3826B49815}"/>
              </a:ext>
            </a:extLst>
          </p:cNvPr>
          <p:cNvSpPr/>
          <p:nvPr/>
        </p:nvSpPr>
        <p:spPr>
          <a:xfrm>
            <a:off x="1864897" y="4697404"/>
            <a:ext cx="410277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dirty="0">
                <a:ea typeface="Times New Roman" panose="02020603050405020304" pitchFamily="18" charset="0"/>
                <a:cs typeface="Courier New" panose="02070309020205020404" pitchFamily="49" charset="0"/>
              </a:rPr>
              <a:t>d) z^2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34FBB8C-9E6E-4B7B-890C-CECD86A57F99}"/>
              </a:ext>
            </a:extLst>
          </p:cNvPr>
          <p:cNvSpPr/>
          <p:nvPr/>
        </p:nvSpPr>
        <p:spPr>
          <a:xfrm>
            <a:off x="6400802" y="3489160"/>
            <a:ext cx="410277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dirty="0">
                <a:ea typeface="Times New Roman" panose="02020603050405020304" pitchFamily="18" charset="0"/>
                <a:cs typeface="Courier New" panose="02070309020205020404" pitchFamily="49" charset="0"/>
              </a:rPr>
              <a:t>e)</a:t>
            </a:r>
            <a:r>
              <a:rPr lang="pt-BR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z+w</a:t>
            </a:r>
            <a:endParaRPr lang="pt-BR" dirty="0">
              <a:effectLst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1C1DB6-59B0-4802-A54D-FC654797648D}"/>
              </a:ext>
            </a:extLst>
          </p:cNvPr>
          <p:cNvSpPr/>
          <p:nvPr/>
        </p:nvSpPr>
        <p:spPr>
          <a:xfrm>
            <a:off x="6400801" y="3891908"/>
            <a:ext cx="410277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dirty="0">
                <a:ea typeface="Times New Roman" panose="02020603050405020304" pitchFamily="18" charset="0"/>
                <a:cs typeface="Courier New" panose="02070309020205020404" pitchFamily="49" charset="0"/>
              </a:rPr>
              <a:t>f)</a:t>
            </a:r>
            <a:r>
              <a:rPr lang="pt-BR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z*w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A841F77-592F-44C1-A85F-EF96AF7DE603}"/>
              </a:ext>
            </a:extLst>
          </p:cNvPr>
          <p:cNvSpPr/>
          <p:nvPr/>
        </p:nvSpPr>
        <p:spPr>
          <a:xfrm>
            <a:off x="6400800" y="4294656"/>
            <a:ext cx="410277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dirty="0">
                <a:ea typeface="Times New Roman" panose="02020603050405020304" pitchFamily="18" charset="0"/>
                <a:cs typeface="Courier New" panose="02070309020205020404" pitchFamily="49" charset="0"/>
              </a:rPr>
              <a:t>g)</a:t>
            </a:r>
            <a:r>
              <a:rPr lang="pt-BR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sum(w)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B2338B5-0696-4A76-B4D2-508ECC24D2DB}"/>
              </a:ext>
            </a:extLst>
          </p:cNvPr>
          <p:cNvSpPr/>
          <p:nvPr/>
        </p:nvSpPr>
        <p:spPr>
          <a:xfrm>
            <a:off x="6400799" y="4697404"/>
            <a:ext cx="410277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dirty="0">
                <a:ea typeface="Times New Roman" panose="02020603050405020304" pitchFamily="18" charset="0"/>
                <a:cs typeface="Courier New" panose="02070309020205020404" pitchFamily="49" charset="0"/>
              </a:rPr>
              <a:t>h)</a:t>
            </a:r>
            <a:r>
              <a:rPr lang="pt-BR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length</a:t>
            </a:r>
            <a:r>
              <a:rPr lang="pt-BR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(w)</a:t>
            </a:r>
          </a:p>
        </p:txBody>
      </p:sp>
    </p:spTree>
    <p:extLst>
      <p:ext uri="{BB962C8B-B14F-4D97-AF65-F5344CB8AC3E}">
        <p14:creationId xmlns:p14="http://schemas.microsoft.com/office/powerpoint/2010/main" val="228932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143CA6F-798B-47A1-B45C-B49D4889DE88}"/>
              </a:ext>
            </a:extLst>
          </p:cNvPr>
          <p:cNvSpPr/>
          <p:nvPr/>
        </p:nvSpPr>
        <p:spPr>
          <a:xfrm>
            <a:off x="683174" y="2658832"/>
            <a:ext cx="10804633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&gt; z[2]  devolve o segundo elemento de z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383920-8254-4BE4-8B07-B032A30FA6C6}"/>
              </a:ext>
            </a:extLst>
          </p:cNvPr>
          <p:cNvSpPr/>
          <p:nvPr/>
        </p:nvSpPr>
        <p:spPr>
          <a:xfrm>
            <a:off x="683174" y="3035514"/>
            <a:ext cx="10804633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lang="pt-BR" sz="1600" dirty="0">
                <a:ea typeface="Times New Roman" panose="02020603050405020304" pitchFamily="18" charset="0"/>
                <a:cs typeface="Courier New" panose="02070309020205020404" pitchFamily="49" charset="0"/>
              </a:rPr>
              <a:t>z[3:8]  devolve o terceiro, quarto,... e o oitavo elementos de z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4B0D642-0129-42DF-BA46-DD3826B49815}"/>
              </a:ext>
            </a:extLst>
          </p:cNvPr>
          <p:cNvSpPr/>
          <p:nvPr/>
        </p:nvSpPr>
        <p:spPr>
          <a:xfrm>
            <a:off x="683170" y="3412196"/>
            <a:ext cx="10804634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ea typeface="Times New Roman" panose="02020603050405020304" pitchFamily="18" charset="0"/>
                <a:cs typeface="Courier New" panose="02070309020205020404" pitchFamily="49" charset="0"/>
              </a:rPr>
              <a:t>&gt; z[z&gt;=2] devolve os elementos de z maiores ou iguais a 2. Para armazenar o resultado em um objeto x, use:  &gt;x=z[z&gt;=2]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34FBB8C-9E6E-4B7B-890C-CECD86A57F99}"/>
              </a:ext>
            </a:extLst>
          </p:cNvPr>
          <p:cNvSpPr/>
          <p:nvPr/>
        </p:nvSpPr>
        <p:spPr>
          <a:xfrm>
            <a:off x="683169" y="3807514"/>
            <a:ext cx="10804635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&gt; z[z&gt;=2 &amp; z&lt;5] </a:t>
            </a:r>
            <a:r>
              <a:rPr lang="pt-BR" sz="1600" dirty="0">
                <a:ea typeface="Times New Roman" panose="02020603050405020304" pitchFamily="18" charset="0"/>
                <a:cs typeface="Courier New" panose="02070309020205020404" pitchFamily="49" charset="0"/>
              </a:rPr>
              <a:t>devolve os elementos de z maiores ou iguais a 2 e menores que 5.</a:t>
            </a:r>
            <a:endParaRPr lang="pt-BR" sz="1600" dirty="0">
              <a:effectLst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1C1DB6-59B0-4802-A54D-FC654797648D}"/>
              </a:ext>
            </a:extLst>
          </p:cNvPr>
          <p:cNvSpPr/>
          <p:nvPr/>
        </p:nvSpPr>
        <p:spPr>
          <a:xfrm>
            <a:off x="683169" y="4198040"/>
            <a:ext cx="10804635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&gt; z[z&lt;2 | z&gt;5] </a:t>
            </a:r>
            <a:r>
              <a:rPr lang="pt-BR" sz="1600" dirty="0">
                <a:ea typeface="Times New Roman" panose="02020603050405020304" pitchFamily="18" charset="0"/>
                <a:cs typeface="Courier New" panose="02070309020205020404" pitchFamily="49" charset="0"/>
              </a:rPr>
              <a:t>devolve os elementos de z menores que 2 ou maiores que 5.</a:t>
            </a:r>
            <a:endParaRPr lang="pt-BR" sz="1600" dirty="0">
              <a:effectLst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83170" y="2077626"/>
            <a:ext cx="4256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ea typeface="Calibri" panose="020F0502020204030204" pitchFamily="34" charset="0"/>
                <a:cs typeface="Calibri" panose="020F0502020204030204" pitchFamily="34" charset="0"/>
              </a:rPr>
              <a:t>Fatiando Vetores. </a:t>
            </a:r>
            <a:r>
              <a:rPr lang="pt-BR" dirty="0">
                <a:ea typeface="Calibri" panose="020F0502020204030204" pitchFamily="34" charset="0"/>
                <a:cs typeface="Calibri" panose="020F0502020204030204" pitchFamily="34" charset="0"/>
              </a:rPr>
              <a:t>Se z é um vetor numérico: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882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DFD8397-C3D3-40E2-937F-DA9D77214276}"/>
              </a:ext>
            </a:extLst>
          </p:cNvPr>
          <p:cNvSpPr txBox="1"/>
          <p:nvPr/>
        </p:nvSpPr>
        <p:spPr>
          <a:xfrm>
            <a:off x="1743739" y="1446028"/>
            <a:ext cx="731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Exercício 4) Dado o vetor v = ( 8, 3, 1, 9, 4, -1)</a:t>
            </a:r>
          </a:p>
          <a:p>
            <a:endParaRPr lang="pt-BR" dirty="0"/>
          </a:p>
          <a:p>
            <a:r>
              <a:rPr lang="pt-BR" dirty="0"/>
              <a:t>Obtenha:</a:t>
            </a:r>
          </a:p>
          <a:p>
            <a:pPr marL="342900" indent="-342900">
              <a:buAutoNum type="alphaLcParenR"/>
            </a:pPr>
            <a:r>
              <a:rPr lang="pt-BR" dirty="0"/>
              <a:t>O terceiro elemento de v;</a:t>
            </a:r>
          </a:p>
          <a:p>
            <a:pPr marL="342900" indent="-342900">
              <a:buAutoNum type="alphaLcParenR"/>
            </a:pPr>
            <a:r>
              <a:rPr lang="pt-BR" dirty="0"/>
              <a:t>Os elementos 2, 3, 4, e 5 de v;</a:t>
            </a:r>
          </a:p>
          <a:p>
            <a:pPr marL="342900" indent="-342900">
              <a:buAutoNum type="alphaLcParenR"/>
            </a:pPr>
            <a:r>
              <a:rPr lang="pt-BR" dirty="0"/>
              <a:t>Os elementos de v maiores ou iguais a 2;</a:t>
            </a:r>
          </a:p>
          <a:p>
            <a:pPr marL="342900" indent="-342900">
              <a:buAutoNum type="alphaLcParenR"/>
            </a:pPr>
            <a:r>
              <a:rPr lang="pt-BR" dirty="0"/>
              <a:t>Os elementos de v menores que 8;</a:t>
            </a:r>
          </a:p>
          <a:p>
            <a:pPr marL="342900" indent="-342900">
              <a:buAutoNum type="alphaLcParenR"/>
            </a:pPr>
            <a:r>
              <a:rPr lang="pt-BR" dirty="0"/>
              <a:t>Os elementos d v que sejam maiores ou iguais a 3 e menores que 7;</a:t>
            </a:r>
          </a:p>
          <a:p>
            <a:pPr marL="342900" indent="-342900">
              <a:buAutoNum type="alphaLcParenR"/>
            </a:pPr>
            <a:r>
              <a:rPr lang="pt-BR" dirty="0"/>
              <a:t>Os elementos de v que sejam maiores que 3 ou menores que 8.</a:t>
            </a:r>
          </a:p>
        </p:txBody>
      </p:sp>
    </p:spTree>
    <p:extLst>
      <p:ext uri="{BB962C8B-B14F-4D97-AF65-F5344CB8AC3E}">
        <p14:creationId xmlns:p14="http://schemas.microsoft.com/office/powerpoint/2010/main" val="271698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226961B-9D48-48E3-8327-8C380EFBBC45}"/>
              </a:ext>
            </a:extLst>
          </p:cNvPr>
          <p:cNvSpPr/>
          <p:nvPr/>
        </p:nvSpPr>
        <p:spPr>
          <a:xfrm>
            <a:off x="850581" y="1900159"/>
            <a:ext cx="104908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ea typeface="Calibri" panose="020F0502020204030204" pitchFamily="34" charset="0"/>
                <a:cs typeface="Calibri" panose="020F0502020204030204" pitchFamily="34" charset="0"/>
              </a:rPr>
              <a:t>Exercício 5) Use as operações com vetores para calcular: a média, a variância e o desvio padrão da variável aleatória discreta X cuja função de probabilidade é:</a:t>
            </a:r>
            <a:endParaRPr lang="pt-B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a 6">
                <a:extLst>
                  <a:ext uri="{FF2B5EF4-FFF2-40B4-BE49-F238E27FC236}">
                    <a16:creationId xmlns:a16="http://schemas.microsoft.com/office/drawing/2014/main" id="{F44204E1-237B-489E-B22B-C7809DB316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1750576"/>
                  </p:ext>
                </p:extLst>
              </p:nvPr>
            </p:nvGraphicFramePr>
            <p:xfrm>
              <a:off x="2031998" y="2864291"/>
              <a:ext cx="8128001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11438742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51531785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57812506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5040551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98608750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6837115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0870189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pt-B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0379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788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a 6">
                <a:extLst>
                  <a:ext uri="{FF2B5EF4-FFF2-40B4-BE49-F238E27FC236}">
                    <a16:creationId xmlns:a16="http://schemas.microsoft.com/office/drawing/2014/main" id="{F44204E1-237B-489E-B22B-C7809DB316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1750576"/>
                  </p:ext>
                </p:extLst>
              </p:nvPr>
            </p:nvGraphicFramePr>
            <p:xfrm>
              <a:off x="2031998" y="2864291"/>
              <a:ext cx="8128001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11438742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51531785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57812506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5040551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98608750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6837115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0870189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24" t="-8065" r="-60052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0379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24" t="-109836" r="-6005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7885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799C3819-B7AC-4F1C-B8FB-94DDEC7FE924}"/>
              </a:ext>
            </a:extLst>
          </p:cNvPr>
          <p:cNvSpPr txBox="1"/>
          <p:nvPr/>
        </p:nvSpPr>
        <p:spPr>
          <a:xfrm>
            <a:off x="1307804" y="4065290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Observação: Verifique se </a:t>
            </a:r>
            <a:r>
              <a:rPr lang="pt-BR" dirty="0" err="1"/>
              <a:t>f</a:t>
            </a:r>
            <a:r>
              <a:rPr lang="pt-BR" baseline="-25000" dirty="0" err="1"/>
              <a:t>x</a:t>
            </a:r>
            <a:r>
              <a:rPr lang="pt-BR" dirty="0"/>
              <a:t>(a) é uma função de probabilidades.</a:t>
            </a:r>
          </a:p>
        </p:txBody>
      </p:sp>
    </p:spTree>
    <p:extLst>
      <p:ext uri="{BB962C8B-B14F-4D97-AF65-F5344CB8AC3E}">
        <p14:creationId xmlns:p14="http://schemas.microsoft.com/office/powerpoint/2010/main" val="106648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DDB55A-109F-4631-BB23-EAEFD5A2C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4" y="1115091"/>
            <a:ext cx="10141467" cy="482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86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/>
              <p:cNvSpPr/>
              <p:nvPr/>
            </p:nvSpPr>
            <p:spPr>
              <a:xfrm>
                <a:off x="991327" y="1917735"/>
                <a:ext cx="10225313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dirty="0"/>
                  <a:t>Exercício 6) Suponha que um comerciante compra para revender, durante a próxima semana, 5 itens de um determinado produto. A demanda por esse item, entretanto, é uma variável aleatória discreta X com função de probabilidades disposta na tabela abaixo:</a:t>
                </a:r>
              </a:p>
              <a:p>
                <a:pPr algn="just"/>
                <a:endParaRPr lang="pt-BR" i="0" u="none" strike="noStrike" dirty="0"/>
              </a:p>
              <a:p>
                <a:pPr algn="just"/>
                <a:endParaRPr lang="pt-BR" i="0" u="none" strike="noStrike" dirty="0"/>
              </a:p>
              <a:p>
                <a:pPr algn="just"/>
                <a:endParaRPr lang="pt-BR" b="1" baseline="0" dirty="0"/>
              </a:p>
              <a:p>
                <a:pPr algn="just"/>
                <a:endParaRPr lang="pt-BR" b="1" i="0" u="none" strike="noStrike" baseline="0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Se o comerciante compra esses itens por R$2,00 para revende-los por R$3,50, Qual o lucro esperado desse comerciante na próxima semana? Qual a variância desse lucro? E o desvio padrão?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Observação: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𝐿𝑢𝑐𝑟𝑜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=3,5×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,5} −2×5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27" y="1917735"/>
                <a:ext cx="10225313" cy="3416320"/>
              </a:xfrm>
              <a:prstGeom prst="rect">
                <a:avLst/>
              </a:prstGeom>
              <a:blipFill>
                <a:blip r:embed="rId2"/>
                <a:stretch>
                  <a:fillRect l="-537" t="-1071" r="-477" b="-19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a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7381306"/>
                  </p:ext>
                </p:extLst>
              </p:nvPr>
            </p:nvGraphicFramePr>
            <p:xfrm>
              <a:off x="1774967" y="3032587"/>
              <a:ext cx="8613830" cy="8517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7852">
                      <a:extLst>
                        <a:ext uri="{9D8B030D-6E8A-4147-A177-3AD203B41FA5}">
                          <a16:colId xmlns:a16="http://schemas.microsoft.com/office/drawing/2014/main" val="2601532810"/>
                        </a:ext>
                      </a:extLst>
                    </a:gridCol>
                    <a:gridCol w="839586">
                      <a:extLst>
                        <a:ext uri="{9D8B030D-6E8A-4147-A177-3AD203B41FA5}">
                          <a16:colId xmlns:a16="http://schemas.microsoft.com/office/drawing/2014/main" val="3165646450"/>
                        </a:ext>
                      </a:extLst>
                    </a:gridCol>
                    <a:gridCol w="764771">
                      <a:extLst>
                        <a:ext uri="{9D8B030D-6E8A-4147-A177-3AD203B41FA5}">
                          <a16:colId xmlns:a16="http://schemas.microsoft.com/office/drawing/2014/main" val="850769791"/>
                        </a:ext>
                      </a:extLst>
                    </a:gridCol>
                    <a:gridCol w="773083">
                      <a:extLst>
                        <a:ext uri="{9D8B030D-6E8A-4147-A177-3AD203B41FA5}">
                          <a16:colId xmlns:a16="http://schemas.microsoft.com/office/drawing/2014/main" val="1643797328"/>
                        </a:ext>
                      </a:extLst>
                    </a:gridCol>
                    <a:gridCol w="789710">
                      <a:extLst>
                        <a:ext uri="{9D8B030D-6E8A-4147-A177-3AD203B41FA5}">
                          <a16:colId xmlns:a16="http://schemas.microsoft.com/office/drawing/2014/main" val="70828375"/>
                        </a:ext>
                      </a:extLst>
                    </a:gridCol>
                    <a:gridCol w="839585">
                      <a:extLst>
                        <a:ext uri="{9D8B030D-6E8A-4147-A177-3AD203B41FA5}">
                          <a16:colId xmlns:a16="http://schemas.microsoft.com/office/drawing/2014/main" val="45171204"/>
                        </a:ext>
                      </a:extLst>
                    </a:gridCol>
                    <a:gridCol w="831273">
                      <a:extLst>
                        <a:ext uri="{9D8B030D-6E8A-4147-A177-3AD203B41FA5}">
                          <a16:colId xmlns:a16="http://schemas.microsoft.com/office/drawing/2014/main" val="2502735891"/>
                        </a:ext>
                      </a:extLst>
                    </a:gridCol>
                    <a:gridCol w="789709">
                      <a:extLst>
                        <a:ext uri="{9D8B030D-6E8A-4147-A177-3AD203B41FA5}">
                          <a16:colId xmlns:a16="http://schemas.microsoft.com/office/drawing/2014/main" val="4112020649"/>
                        </a:ext>
                      </a:extLst>
                    </a:gridCol>
                    <a:gridCol w="764771">
                      <a:extLst>
                        <a:ext uri="{9D8B030D-6E8A-4147-A177-3AD203B41FA5}">
                          <a16:colId xmlns:a16="http://schemas.microsoft.com/office/drawing/2014/main" val="3238515122"/>
                        </a:ext>
                      </a:extLst>
                    </a:gridCol>
                    <a:gridCol w="683490">
                      <a:extLst>
                        <a:ext uri="{9D8B030D-6E8A-4147-A177-3AD203B41FA5}">
                          <a16:colId xmlns:a16="http://schemas.microsoft.com/office/drawing/2014/main" val="1860975777"/>
                        </a:ext>
                      </a:extLst>
                    </a:gridCol>
                  </a:tblGrid>
                  <a:tr h="4322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pt-BR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033660"/>
                      </a:ext>
                    </a:extLst>
                  </a:tr>
                  <a:tr h="41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pt-B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pt-BR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0,05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0,1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0,1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0,1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0,2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0,2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0,1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0,1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0,05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3835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a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7381306"/>
                  </p:ext>
                </p:extLst>
              </p:nvPr>
            </p:nvGraphicFramePr>
            <p:xfrm>
              <a:off x="1774967" y="3032587"/>
              <a:ext cx="8613830" cy="8517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7852">
                      <a:extLst>
                        <a:ext uri="{9D8B030D-6E8A-4147-A177-3AD203B41FA5}">
                          <a16:colId xmlns:a16="http://schemas.microsoft.com/office/drawing/2014/main" val="2601532810"/>
                        </a:ext>
                      </a:extLst>
                    </a:gridCol>
                    <a:gridCol w="839586">
                      <a:extLst>
                        <a:ext uri="{9D8B030D-6E8A-4147-A177-3AD203B41FA5}">
                          <a16:colId xmlns:a16="http://schemas.microsoft.com/office/drawing/2014/main" val="3165646450"/>
                        </a:ext>
                      </a:extLst>
                    </a:gridCol>
                    <a:gridCol w="764771">
                      <a:extLst>
                        <a:ext uri="{9D8B030D-6E8A-4147-A177-3AD203B41FA5}">
                          <a16:colId xmlns:a16="http://schemas.microsoft.com/office/drawing/2014/main" val="850769791"/>
                        </a:ext>
                      </a:extLst>
                    </a:gridCol>
                    <a:gridCol w="773083">
                      <a:extLst>
                        <a:ext uri="{9D8B030D-6E8A-4147-A177-3AD203B41FA5}">
                          <a16:colId xmlns:a16="http://schemas.microsoft.com/office/drawing/2014/main" val="1643797328"/>
                        </a:ext>
                      </a:extLst>
                    </a:gridCol>
                    <a:gridCol w="789710">
                      <a:extLst>
                        <a:ext uri="{9D8B030D-6E8A-4147-A177-3AD203B41FA5}">
                          <a16:colId xmlns:a16="http://schemas.microsoft.com/office/drawing/2014/main" val="70828375"/>
                        </a:ext>
                      </a:extLst>
                    </a:gridCol>
                    <a:gridCol w="839585">
                      <a:extLst>
                        <a:ext uri="{9D8B030D-6E8A-4147-A177-3AD203B41FA5}">
                          <a16:colId xmlns:a16="http://schemas.microsoft.com/office/drawing/2014/main" val="45171204"/>
                        </a:ext>
                      </a:extLst>
                    </a:gridCol>
                    <a:gridCol w="831273">
                      <a:extLst>
                        <a:ext uri="{9D8B030D-6E8A-4147-A177-3AD203B41FA5}">
                          <a16:colId xmlns:a16="http://schemas.microsoft.com/office/drawing/2014/main" val="2502735891"/>
                        </a:ext>
                      </a:extLst>
                    </a:gridCol>
                    <a:gridCol w="789709">
                      <a:extLst>
                        <a:ext uri="{9D8B030D-6E8A-4147-A177-3AD203B41FA5}">
                          <a16:colId xmlns:a16="http://schemas.microsoft.com/office/drawing/2014/main" val="4112020649"/>
                        </a:ext>
                      </a:extLst>
                    </a:gridCol>
                    <a:gridCol w="764771">
                      <a:extLst>
                        <a:ext uri="{9D8B030D-6E8A-4147-A177-3AD203B41FA5}">
                          <a16:colId xmlns:a16="http://schemas.microsoft.com/office/drawing/2014/main" val="3238515122"/>
                        </a:ext>
                      </a:extLst>
                    </a:gridCol>
                    <a:gridCol w="683490">
                      <a:extLst>
                        <a:ext uri="{9D8B030D-6E8A-4147-A177-3AD203B41FA5}">
                          <a16:colId xmlns:a16="http://schemas.microsoft.com/office/drawing/2014/main" val="1860975777"/>
                        </a:ext>
                      </a:extLst>
                    </a:gridCol>
                  </a:tblGrid>
                  <a:tr h="432261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97" t="-4167" r="-462698" b="-986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pt-BR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033660"/>
                      </a:ext>
                    </a:extLst>
                  </a:tr>
                  <a:tr h="419496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97" t="-108696" r="-462698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0,05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0,1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0,1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0,1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0,2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0,2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0,1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0,1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0,05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38350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54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D95F299-E0D0-4AE8-B5E7-244EB4BDE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50" y="771371"/>
            <a:ext cx="9140945" cy="524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7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E59A981-12AA-461E-A399-A3D07A92B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98" y="1508537"/>
            <a:ext cx="10392391" cy="396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2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88CE276-AA70-4B8D-8688-DB44A7E90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2" y="1440970"/>
            <a:ext cx="10424176" cy="392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6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1DCA01D-FB95-41B7-98E0-774187562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01" y="1443624"/>
            <a:ext cx="10220598" cy="36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2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1A8EFEE-EE97-41C4-A66D-CCFAC5A9D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44" y="853061"/>
            <a:ext cx="7946312" cy="515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3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2418A58-47E6-4CAC-9854-B55362A0ABB9}"/>
              </a:ext>
            </a:extLst>
          </p:cNvPr>
          <p:cNvSpPr txBox="1">
            <a:spLocks/>
          </p:cNvSpPr>
          <p:nvPr/>
        </p:nvSpPr>
        <p:spPr>
          <a:xfrm>
            <a:off x="838200" y="26511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Console do R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A951FA-7B23-476D-B413-DD8E8EA73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999" y="466081"/>
            <a:ext cx="6964801" cy="569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7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117F44-CB3C-4AFE-95D9-599F141AA1C1}"/>
              </a:ext>
            </a:extLst>
          </p:cNvPr>
          <p:cNvSpPr/>
          <p:nvPr/>
        </p:nvSpPr>
        <p:spPr>
          <a:xfrm>
            <a:off x="835568" y="1447907"/>
            <a:ext cx="10452538" cy="432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400" b="1" dirty="0">
                <a:ea typeface="Calibri" panose="020F0502020204030204" pitchFamily="34" charset="0"/>
                <a:cs typeface="Calibri" panose="020F0502020204030204" pitchFamily="34" charset="0"/>
              </a:rPr>
              <a:t>Diretório de Trabalho:</a:t>
            </a:r>
            <a:endParaRPr lang="pt-BR" sz="2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pt-BR" sz="24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000" b="1" dirty="0">
                <a:ea typeface="Calibri" panose="020F0502020204030204" pitchFamily="34" charset="0"/>
                <a:cs typeface="Calibri" panose="020F0502020204030204" pitchFamily="34" charset="0"/>
              </a:rPr>
              <a:t>Acessar endereço do diretório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                  &gt; </a:t>
            </a:r>
            <a:r>
              <a:rPr lang="pt-BR" sz="2000" b="1" dirty="0" err="1">
                <a:ea typeface="Times New Roman" panose="02020603050405020304" pitchFamily="18" charset="0"/>
                <a:cs typeface="Courier New" panose="02070309020205020404" pitchFamily="49" charset="0"/>
              </a:rPr>
              <a:t>getwd</a:t>
            </a:r>
            <a:r>
              <a:rPr lang="pt-BR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pt-B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                  [1] "/home/</a:t>
            </a:r>
            <a:r>
              <a:rPr lang="pt-BR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black</a:t>
            </a:r>
            <a:r>
              <a:rPr lang="pt-BR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pt-BR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write</a:t>
            </a:r>
            <a:r>
              <a:rPr lang="pt-BR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pt-BR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pt-BR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stat</a:t>
            </a:r>
            <a:r>
              <a:rPr lang="pt-BR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/stat383-13F/</a:t>
            </a:r>
            <a:r>
              <a:rPr lang="pt-BR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dat</a:t>
            </a:r>
            <a:r>
              <a:rPr lang="pt-BR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lang="pt-B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pt-BR" sz="2000" b="1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000" b="1" dirty="0">
                <a:ea typeface="Calibri" panose="020F0502020204030204" pitchFamily="34" charset="0"/>
                <a:cs typeface="Calibri" panose="020F0502020204030204" pitchFamily="34" charset="0"/>
              </a:rPr>
              <a:t>Acessar o conteúdo do diretório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pt-B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dirty="0"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&gt; </a:t>
            </a:r>
            <a:r>
              <a:rPr lang="pt-BR" b="1" dirty="0" err="1">
                <a:ea typeface="Times New Roman" panose="02020603050405020304" pitchFamily="18" charset="0"/>
                <a:cs typeface="Courier New" panose="02070309020205020404" pitchFamily="49" charset="0"/>
              </a:rPr>
              <a:t>dir</a:t>
            </a:r>
            <a:r>
              <a:rPr lang="pt-BR" dirty="0"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pt-B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dirty="0"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[1] "fixedWidth.dat"     “tab.csv"     "trees91.csv"    "trees91.wk1"</a:t>
            </a:r>
            <a:endParaRPr lang="pt-B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dirty="0"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[5] "w1.dat“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dirty="0">
              <a:effectLst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524171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1258</TotalTime>
  <Words>1118</Words>
  <Application>Microsoft Office PowerPoint</Application>
  <PresentationFormat>Widescreen</PresentationFormat>
  <Paragraphs>160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Times New Roman</vt:lpstr>
      <vt:lpstr>Tw Cen MT</vt:lpstr>
      <vt:lpstr>Gotícula</vt:lpstr>
      <vt:lpstr>Cálculo de Probabilidades com o Software 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 Aleatórios, Espaço Amostral, Evento e Probabilidade.</dc:title>
  <dc:creator>Wagner S. Borges</dc:creator>
  <cp:lastModifiedBy>Pericles do Prado Turnes Junior</cp:lastModifiedBy>
  <cp:revision>121</cp:revision>
  <dcterms:created xsi:type="dcterms:W3CDTF">2015-02-13T15:18:37Z</dcterms:created>
  <dcterms:modified xsi:type="dcterms:W3CDTF">2019-08-27T20:58:57Z</dcterms:modified>
</cp:coreProperties>
</file>