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6" r:id="rId20"/>
    <p:sldId id="277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09C3F-3145-4AB2-9898-30E8BD13D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FFA2DC-DD74-4178-8C14-103E82E34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08727E-3B62-4C07-B0F0-BD36B4FB3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81B1-B3CD-4215-B791-BB7441DB500E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8B5320-6F02-4760-9FF7-8CA86C2A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FA8B36-70D6-4991-9F90-F065289B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1C2B-4737-41B1-8F51-D5B771633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13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FEAFD-C2E2-4101-92CA-F71A573D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A25904-D1D6-4779-8A44-070DE27AB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859C4F-4347-4545-A74A-8F5277ED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81B1-B3CD-4215-B791-BB7441DB500E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4844F9-F5C8-4E7B-B362-93D451DC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223E99-1534-474E-A4AD-A6E88B3F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1C2B-4737-41B1-8F51-D5B771633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90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9F27B5-F0AD-4C81-B00A-F238BEF66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19613C-BF3F-4CEE-A590-D1F973D87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4D6AB7-152B-42F5-8F84-618F826E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81B1-B3CD-4215-B791-BB7441DB500E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C2C784-EA16-4E5F-94C2-319DE30C9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9EEB02-3E90-4F5E-B2E5-B28B85F7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1C2B-4737-41B1-8F51-D5B771633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66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B6454-4EB5-4D3E-8670-3E710FE8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F96043-1A6B-43EC-93E8-2E1D5F6F5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1F31DE-D24B-4004-BF10-AFA1EC8D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81B1-B3CD-4215-B791-BB7441DB500E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A2D4E5-C2A0-4C10-88D5-C21A2DAA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A00351-67BB-4A0D-9A7F-E4F5E042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1C2B-4737-41B1-8F51-D5B771633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43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ED8D2-B52F-4991-83BA-24EB1973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160719-61CC-47A1-920B-6B9AEA839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193DFA-50C9-448F-8F74-2AF5A26B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81B1-B3CD-4215-B791-BB7441DB500E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C46159-B797-4561-B5FE-3885760A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D42825-A485-468C-8C8F-6D8D4890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1C2B-4737-41B1-8F51-D5B771633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8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D50F3-6FF2-4558-B90E-AF0C865D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890567-6E82-4632-8ECF-AF5E4FA5E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A37579-B999-4CEA-B78D-19903F331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1D8A2E-762A-418D-93DF-36164609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81B1-B3CD-4215-B791-BB7441DB500E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960CA9-2D4A-4606-B335-D621B5C3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1B3738-6D99-4D44-B4D0-543C141D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1C2B-4737-41B1-8F51-D5B771633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34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325D4-5A1C-41F7-A05A-91596DCF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ABD8DD-301E-493E-9AE8-14B264483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1CFFD8-6AEE-4F88-AE26-80554BA45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C30293-4C3E-4A5E-A3E3-FD18E0AB7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D2FAE05-0055-46E4-9650-53C09A9DA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FC15EF-7F63-45E1-A064-5EA677BB2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81B1-B3CD-4215-B791-BB7441DB500E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9765EF1-CB62-4669-BEEB-ED411029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F97BBB3-4D9C-47E1-A63E-7A64D38D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1C2B-4737-41B1-8F51-D5B771633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49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8BE11-ED1F-435B-A065-C3A5B3C3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5ADF11-49C3-4680-B3EE-ED18E7F0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81B1-B3CD-4215-B791-BB7441DB500E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FAAC354-C0BF-4596-AB61-27A79F6B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93A6D3-E75A-44EE-B5FE-27109246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1C2B-4737-41B1-8F51-D5B771633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40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BA9E76-FFCC-4FFB-BD2D-F0B5565A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81B1-B3CD-4215-B791-BB7441DB500E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6DBDB95-2484-41F9-99C3-973A603E7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1E5F53-B6EC-4AE2-9E1E-ECC5C717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1C2B-4737-41B1-8F51-D5B771633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33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5C0FC-5E7C-4739-AE87-9785890F6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2FCF56-0032-4A9C-8CB4-2F3CEC886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3E4D48-9375-4E8A-B908-20A13F9B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77C6BD-B42D-4F40-8010-6EA6579C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81B1-B3CD-4215-B791-BB7441DB500E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DCD81C-7FD9-44E8-8BBE-5FFFCAB09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EE4BCC-E731-4994-A90E-D103ED98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1C2B-4737-41B1-8F51-D5B771633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54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040C6-D302-4CE9-8E95-7A9C29D6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59535F9-FB58-4F79-8625-9695203C7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A78156-6E14-4659-A157-E1D4F8212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A4B85B-721A-43F8-80FC-C965B53E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81B1-B3CD-4215-B791-BB7441DB500E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DF9D1B-B495-4445-B732-04350C5D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FD74FA-B8DD-4CD4-93F2-F9B884B5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1C2B-4737-41B1-8F51-D5B771633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52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653B3C9-3180-4E86-AF44-6835845F4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9CA521-ABAE-4FA9-BD05-0C74FC2A0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0007EE-925B-4147-A9B4-42163949C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681B1-B3CD-4215-B791-BB7441DB500E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65D579-B2AB-47D4-B39C-7D645A42D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15FE08-8E9D-4A55-B1CB-8A18B9048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51C2B-4737-41B1-8F51-D5B771633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21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6D4DE-5AE1-4286-8FA8-47459774A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Teste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53112F-435F-4752-8D72-914DB16268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Profa. Ana Grasielle</a:t>
            </a:r>
          </a:p>
        </p:txBody>
      </p:sp>
    </p:spTree>
    <p:extLst>
      <p:ext uri="{BB962C8B-B14F-4D97-AF65-F5344CB8AC3E}">
        <p14:creationId xmlns:p14="http://schemas.microsoft.com/office/powerpoint/2010/main" val="32474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B4777-6952-4B47-AA03-F92B020D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Nomenclatura correta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A3685A3-DC54-4242-A634-B1FDA191B156}"/>
              </a:ext>
            </a:extLst>
          </p:cNvPr>
          <p:cNvSpPr txBox="1"/>
          <p:nvPr/>
        </p:nvSpPr>
        <p:spPr>
          <a:xfrm flipH="1">
            <a:off x="1714526" y="4339856"/>
            <a:ext cx="17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highlight>
                  <a:srgbClr val="C0C0C0"/>
                </a:highlight>
              </a:rPr>
              <a:t>Erro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72F2620-FAEC-4A85-A9CE-9ECF932551A7}"/>
              </a:ext>
            </a:extLst>
          </p:cNvPr>
          <p:cNvSpPr txBox="1"/>
          <p:nvPr/>
        </p:nvSpPr>
        <p:spPr>
          <a:xfrm flipH="1">
            <a:off x="3441726" y="1812060"/>
            <a:ext cx="17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/>
              <a:t>Mistake</a:t>
            </a:r>
            <a:endParaRPr lang="pt-BR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E956147-EBEE-4659-9AD7-D436B9F40739}"/>
              </a:ext>
            </a:extLst>
          </p:cNvPr>
          <p:cNvSpPr txBox="1"/>
          <p:nvPr/>
        </p:nvSpPr>
        <p:spPr>
          <a:xfrm flipH="1">
            <a:off x="5867407" y="2945235"/>
            <a:ext cx="17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Bug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52DB184-A3C1-4C37-9F6F-A90C34AA70A7}"/>
              </a:ext>
            </a:extLst>
          </p:cNvPr>
          <p:cNvSpPr txBox="1"/>
          <p:nvPr/>
        </p:nvSpPr>
        <p:spPr>
          <a:xfrm flipH="1">
            <a:off x="1720863" y="3075713"/>
            <a:ext cx="17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highlight>
                  <a:srgbClr val="C0C0C0"/>
                </a:highlight>
              </a:rPr>
              <a:t>Defeito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E00C949-EEAB-4E8A-9301-F93C653BE606}"/>
              </a:ext>
            </a:extLst>
          </p:cNvPr>
          <p:cNvSpPr txBox="1"/>
          <p:nvPr/>
        </p:nvSpPr>
        <p:spPr>
          <a:xfrm flipH="1">
            <a:off x="3333757" y="5706152"/>
            <a:ext cx="17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/>
              <a:t>Failure</a:t>
            </a:r>
            <a:endParaRPr lang="pt-BR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9CFCC12-A510-4BFD-ACFA-D9399189B067}"/>
              </a:ext>
            </a:extLst>
          </p:cNvPr>
          <p:cNvSpPr txBox="1"/>
          <p:nvPr/>
        </p:nvSpPr>
        <p:spPr>
          <a:xfrm flipH="1">
            <a:off x="3333757" y="2945236"/>
            <a:ext cx="17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/>
              <a:t>Defect</a:t>
            </a:r>
            <a:endParaRPr lang="pt-BR" sz="2400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5C3FC7B-79D5-437B-A326-CE62D45F89B6}"/>
              </a:ext>
            </a:extLst>
          </p:cNvPr>
          <p:cNvSpPr txBox="1"/>
          <p:nvPr/>
        </p:nvSpPr>
        <p:spPr>
          <a:xfrm flipH="1">
            <a:off x="1720864" y="1867346"/>
            <a:ext cx="17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highlight>
                  <a:srgbClr val="C0C0C0"/>
                </a:highlight>
              </a:rPr>
              <a:t>Engano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A3F11B7-0026-47F5-BBFD-5064D81581D9}"/>
              </a:ext>
            </a:extLst>
          </p:cNvPr>
          <p:cNvSpPr txBox="1"/>
          <p:nvPr/>
        </p:nvSpPr>
        <p:spPr>
          <a:xfrm flipH="1">
            <a:off x="1720863" y="5706153"/>
            <a:ext cx="17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highlight>
                  <a:srgbClr val="C0C0C0"/>
                </a:highlight>
              </a:rPr>
              <a:t>Falha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25C6760-7E7E-4A28-8CB6-95D765A5ACCB}"/>
              </a:ext>
            </a:extLst>
          </p:cNvPr>
          <p:cNvSpPr txBox="1"/>
          <p:nvPr/>
        </p:nvSpPr>
        <p:spPr>
          <a:xfrm flipH="1">
            <a:off x="4600582" y="2945235"/>
            <a:ext cx="17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/>
              <a:t>Falt</a:t>
            </a:r>
            <a:endParaRPr lang="pt-BR" sz="2400" b="1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6381205-5759-4BA7-90F2-B00EEA82E6F2}"/>
              </a:ext>
            </a:extLst>
          </p:cNvPr>
          <p:cNvSpPr txBox="1"/>
          <p:nvPr/>
        </p:nvSpPr>
        <p:spPr>
          <a:xfrm flipH="1">
            <a:off x="3219457" y="4273555"/>
            <a:ext cx="17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/>
              <a:t>Error</a:t>
            </a:r>
            <a:endParaRPr lang="pt-BR" sz="2400" b="1" dirty="0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1110CB8E-BC90-4D5E-B20D-990969B122FA}"/>
              </a:ext>
            </a:extLst>
          </p:cNvPr>
          <p:cNvSpPr/>
          <p:nvPr/>
        </p:nvSpPr>
        <p:spPr>
          <a:xfrm rot="5400000">
            <a:off x="2285705" y="2390271"/>
            <a:ext cx="597517" cy="5486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451B98CC-634F-412E-97EB-90A0753DC48D}"/>
              </a:ext>
            </a:extLst>
          </p:cNvPr>
          <p:cNvSpPr/>
          <p:nvPr/>
        </p:nvSpPr>
        <p:spPr>
          <a:xfrm rot="5400000">
            <a:off x="2285705" y="3668293"/>
            <a:ext cx="597517" cy="5486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B9A1036C-6481-46B6-B1D1-451E3A1D4B4A}"/>
              </a:ext>
            </a:extLst>
          </p:cNvPr>
          <p:cNvSpPr/>
          <p:nvPr/>
        </p:nvSpPr>
        <p:spPr>
          <a:xfrm rot="5400000">
            <a:off x="2279367" y="4974941"/>
            <a:ext cx="597517" cy="5486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95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B4777-6952-4B47-AA03-F92B020D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Fases de Teste de Software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C622585-D636-4DE9-BD5C-A1A53D773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Teste de desenvolvimento</a:t>
            </a:r>
          </a:p>
          <a:p>
            <a:endParaRPr lang="pt-BR" dirty="0"/>
          </a:p>
          <a:p>
            <a:r>
              <a:rPr lang="pt-BR" dirty="0"/>
              <a:t>Teste de release (teste de aceitação)</a:t>
            </a:r>
          </a:p>
          <a:p>
            <a:endParaRPr lang="pt-BR" dirty="0"/>
          </a:p>
          <a:p>
            <a:r>
              <a:rPr lang="pt-BR" dirty="0"/>
              <a:t>Teste de usuário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DE66FEF-66A6-4C5E-8C5D-93A3C682A1CB}"/>
              </a:ext>
            </a:extLst>
          </p:cNvPr>
          <p:cNvSpPr txBox="1"/>
          <p:nvPr/>
        </p:nvSpPr>
        <p:spPr>
          <a:xfrm flipH="1">
            <a:off x="4400556" y="2190135"/>
            <a:ext cx="205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Desenvolvedores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D3433B1-E752-4C39-9C05-BA25FE1F1542}"/>
              </a:ext>
            </a:extLst>
          </p:cNvPr>
          <p:cNvSpPr txBox="1"/>
          <p:nvPr/>
        </p:nvSpPr>
        <p:spPr>
          <a:xfrm flipH="1">
            <a:off x="5314955" y="3293309"/>
            <a:ext cx="395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Desenvolvedores + Usuários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FEA2E21-0399-4F68-AE8E-DE1752858B0A}"/>
              </a:ext>
            </a:extLst>
          </p:cNvPr>
          <p:cNvSpPr txBox="1"/>
          <p:nvPr/>
        </p:nvSpPr>
        <p:spPr>
          <a:xfrm flipH="1">
            <a:off x="2724156" y="4298534"/>
            <a:ext cx="205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Usuários</a:t>
            </a:r>
          </a:p>
        </p:txBody>
      </p:sp>
    </p:spTree>
    <p:extLst>
      <p:ext uri="{BB962C8B-B14F-4D97-AF65-F5344CB8AC3E}">
        <p14:creationId xmlns:p14="http://schemas.microsoft.com/office/powerpoint/2010/main" val="1778530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B4777-6952-4B47-AA03-F92B020D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Desenvolvimento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C622585-D636-4DE9-BD5C-A1A53D773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Tipos de testes</a:t>
            </a:r>
          </a:p>
          <a:p>
            <a:pPr lvl="1"/>
            <a:r>
              <a:rPr lang="pt-BR" dirty="0"/>
              <a:t>Teste de funcionalidade (requisitos funcionais):</a:t>
            </a:r>
          </a:p>
          <a:p>
            <a:pPr lvl="2"/>
            <a:r>
              <a:rPr lang="pt-BR" dirty="0" err="1"/>
              <a:t>Ex</a:t>
            </a:r>
            <a:r>
              <a:rPr lang="pt-BR" dirty="0"/>
              <a:t>: somar (no positivo / no negativo)</a:t>
            </a:r>
          </a:p>
          <a:p>
            <a:pPr lvl="1"/>
            <a:r>
              <a:rPr lang="pt-BR" dirty="0"/>
              <a:t>Teste de tempo de resposta (requisitos não-funcionais):</a:t>
            </a:r>
          </a:p>
          <a:p>
            <a:pPr lvl="2"/>
            <a:r>
              <a:rPr lang="pt-BR" dirty="0" err="1"/>
              <a:t>Ex</a:t>
            </a:r>
            <a:r>
              <a:rPr lang="pt-BR" dirty="0"/>
              <a:t>: teste de tempo (tempo adequado / que o cliente espera)</a:t>
            </a:r>
          </a:p>
          <a:p>
            <a:pPr lvl="1"/>
            <a:r>
              <a:rPr lang="pt-BR" dirty="0"/>
              <a:t>Teste de desempenho (requisitos não-funcionais):</a:t>
            </a:r>
          </a:p>
          <a:p>
            <a:pPr lvl="2"/>
            <a:r>
              <a:rPr lang="pt-BR" dirty="0" err="1"/>
              <a:t>Ex</a:t>
            </a:r>
            <a:r>
              <a:rPr lang="pt-BR" dirty="0"/>
              <a:t>: testar o processamento (50 pedidos por segundo)</a:t>
            </a:r>
          </a:p>
          <a:p>
            <a:pPr lvl="2"/>
            <a:r>
              <a:rPr lang="pt-BR" dirty="0"/>
              <a:t>Quantas pessoas podem usar o software ao mesmo tempo</a:t>
            </a:r>
          </a:p>
          <a:p>
            <a:pPr lvl="1"/>
            <a:r>
              <a:rPr lang="pt-BR" dirty="0"/>
              <a:t>Teste de volume de dados:</a:t>
            </a:r>
          </a:p>
          <a:p>
            <a:pPr lvl="2"/>
            <a:r>
              <a:rPr lang="pt-BR" dirty="0"/>
              <a:t>Quanto de espaço o software está ocupando</a:t>
            </a:r>
          </a:p>
          <a:p>
            <a:pPr lvl="1"/>
            <a:r>
              <a:rPr lang="pt-BR" dirty="0"/>
              <a:t>Teste de plataformas:</a:t>
            </a:r>
          </a:p>
          <a:p>
            <a:pPr lvl="2"/>
            <a:r>
              <a:rPr lang="pt-BR" dirty="0"/>
              <a:t>Testar se o software pode ser usado em diferentes plataformas (HW ou SO)</a:t>
            </a:r>
          </a:p>
          <a:p>
            <a:pPr lvl="1"/>
            <a:r>
              <a:rPr lang="pt-BR" dirty="0"/>
              <a:t>Teste de usabilidade ou acessibilidade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345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B4777-6952-4B47-AA03-F92B020D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Etapas do Teste de Software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65D6348-7DD3-4C4B-8B43-36BC4AC64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856" y="2403473"/>
            <a:ext cx="9904288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19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B4777-6952-4B47-AA03-F92B020D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 de Execução do Teste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C622585-D636-4DE9-BD5C-A1A53D773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Teste manual</a:t>
            </a:r>
          </a:p>
          <a:p>
            <a:pPr lvl="1"/>
            <a:r>
              <a:rPr lang="pt-BR" dirty="0"/>
              <a:t>Muito demorado</a:t>
            </a:r>
          </a:p>
          <a:p>
            <a:endParaRPr lang="pt-BR" dirty="0"/>
          </a:p>
          <a:p>
            <a:r>
              <a:rPr lang="pt-BR" dirty="0"/>
              <a:t>Teste automatizado (muito custoso)</a:t>
            </a:r>
          </a:p>
          <a:p>
            <a:pPr lvl="1"/>
            <a:r>
              <a:rPr lang="pt-BR" dirty="0"/>
              <a:t>Teste de regressão</a:t>
            </a:r>
          </a:p>
          <a:p>
            <a:pPr lvl="1"/>
            <a:endParaRPr lang="pt-BR" dirty="0"/>
          </a:p>
          <a:p>
            <a:r>
              <a:rPr lang="pt-BR" dirty="0"/>
              <a:t>O ideal é ter uma solução híbrida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2686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B4777-6952-4B47-AA03-F92B020D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do Teste de Software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73293C-C2A0-4F93-8BCF-BA881FE1B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21" y="2030980"/>
            <a:ext cx="77152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78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B4777-6952-4B47-AA03-F92B020D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do Teste X Fases de Desenvolvimento</a:t>
            </a:r>
            <a:endParaRPr lang="pt-BR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031C60-50DD-464A-8738-6C458310C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188" y="2009273"/>
            <a:ext cx="5593833" cy="334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60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B4777-6952-4B47-AA03-F92B020D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Teste</a:t>
            </a:r>
            <a:endParaRPr lang="pt-BR" b="1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7F195D2-6533-4874-BE5A-22F646D22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Teste de caixa preta</a:t>
            </a:r>
          </a:p>
          <a:p>
            <a:endParaRPr lang="pt-BR" dirty="0"/>
          </a:p>
          <a:p>
            <a:r>
              <a:rPr lang="pt-BR" dirty="0"/>
              <a:t>Teste de caixa branca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342E5A3-33B6-4619-9EAD-DC2F4815522B}"/>
              </a:ext>
            </a:extLst>
          </p:cNvPr>
          <p:cNvSpPr txBox="1"/>
          <p:nvPr/>
        </p:nvSpPr>
        <p:spPr>
          <a:xfrm flipH="1">
            <a:off x="1441380" y="4259390"/>
            <a:ext cx="94800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FF0000"/>
                </a:solidFill>
              </a:rPr>
              <a:t>Qual a diferença entre esses dois testes?</a:t>
            </a:r>
          </a:p>
          <a:p>
            <a:pPr algn="ctr"/>
            <a:r>
              <a:rPr lang="pt-BR" sz="4000" dirty="0">
                <a:solidFill>
                  <a:srgbClr val="FF0000"/>
                </a:solidFill>
              </a:rPr>
              <a:t>Cite um exemplo.</a:t>
            </a:r>
          </a:p>
        </p:txBody>
      </p:sp>
    </p:spTree>
    <p:extLst>
      <p:ext uri="{BB962C8B-B14F-4D97-AF65-F5344CB8AC3E}">
        <p14:creationId xmlns:p14="http://schemas.microsoft.com/office/powerpoint/2010/main" val="2691393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B4777-6952-4B47-AA03-F92B020D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de Teste de Caixa Preta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BF12434-84A2-4B4E-A5CA-EEA691339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98" y="1690688"/>
            <a:ext cx="7649678" cy="373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87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B4777-6952-4B47-AA03-F92B020DA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b="1" dirty="0"/>
              <a:t>Exercícios – Teste de Software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7F195D2-6533-4874-BE5A-22F646D22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Explique por que um programa de software não precisa, necessariamente, ser completamente livre de defeitos antes de ser entregue a seus clientes.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Explique por que os testes podem detectar apenas a presença de erros e não sua ausência.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Você foi convidado para testar um método “</a:t>
            </a:r>
            <a:r>
              <a:rPr lang="pt-BR" dirty="0" err="1"/>
              <a:t>WhiteSpace</a:t>
            </a:r>
            <a:r>
              <a:rPr lang="pt-BR" dirty="0"/>
              <a:t>” em objeto “Parágrafo”. Dentro do parágrafo</a:t>
            </a:r>
            <a:r>
              <a:rPr lang="pt-BR"/>
              <a:t>, a(s) sequência(s) </a:t>
            </a:r>
            <a:r>
              <a:rPr lang="pt-BR" dirty="0"/>
              <a:t>de caracteres em branco são substituídas por um único caractere em branco. Identifique partições para testar esse exemplo e derive um conjunto de testes para o método </a:t>
            </a:r>
            <a:r>
              <a:rPr lang="pt-BR" dirty="0" err="1"/>
              <a:t>WhiteSpace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2AE9348-E78D-4C72-A7E4-B1AFFBE26E9F}"/>
              </a:ext>
            </a:extLst>
          </p:cNvPr>
          <p:cNvSpPr txBox="1"/>
          <p:nvPr/>
        </p:nvSpPr>
        <p:spPr>
          <a:xfrm flipH="1">
            <a:off x="838200" y="1242259"/>
            <a:ext cx="928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/>
              <a:t>Sommerville</a:t>
            </a:r>
            <a:r>
              <a:rPr lang="pt-BR" i="1" dirty="0"/>
              <a:t>, I. Engenharia de Software, São Paulo: Pearson Prentice Hall. Cap. 8, pag. 144- 163</a:t>
            </a:r>
          </a:p>
        </p:txBody>
      </p:sp>
    </p:spTree>
    <p:extLst>
      <p:ext uri="{BB962C8B-B14F-4D97-AF65-F5344CB8AC3E}">
        <p14:creationId xmlns:p14="http://schemas.microsoft.com/office/powerpoint/2010/main" val="242359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87A0F-2C95-4617-AA39-E4816218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Desenvolvimento</a:t>
            </a:r>
          </a:p>
        </p:txBody>
      </p:sp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16A98B11-E39E-456E-A90E-EA1051F11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30" y="3227704"/>
            <a:ext cx="1183642" cy="118364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7240454-EC17-4F6C-AAB7-F2A249711E47}"/>
              </a:ext>
            </a:extLst>
          </p:cNvPr>
          <p:cNvSpPr txBox="1"/>
          <p:nvPr/>
        </p:nvSpPr>
        <p:spPr>
          <a:xfrm flipH="1">
            <a:off x="219751" y="4559298"/>
            <a:ext cx="172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Especificação de requisitos</a:t>
            </a:r>
          </a:p>
        </p:txBody>
      </p:sp>
      <p:pic>
        <p:nvPicPr>
          <p:cNvPr id="8" name="Imagem 7" descr="Uma imagem contendo ao ar livre, rua, branco, preto&#10;&#10;Descrição gerada automaticamente">
            <a:extLst>
              <a:ext uri="{FF2B5EF4-FFF2-40B4-BE49-F238E27FC236}">
                <a16:creationId xmlns:a16="http://schemas.microsoft.com/office/drawing/2014/main" id="{457DA14A-E979-47E5-8395-8BE480B4D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45" y="3131182"/>
            <a:ext cx="1437641" cy="143764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4E02E2F-DCF5-4AC1-9D5B-A0932B45DC9B}"/>
              </a:ext>
            </a:extLst>
          </p:cNvPr>
          <p:cNvSpPr txBox="1"/>
          <p:nvPr/>
        </p:nvSpPr>
        <p:spPr>
          <a:xfrm flipH="1">
            <a:off x="2712727" y="4559297"/>
            <a:ext cx="172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Modelo do sistema</a:t>
            </a:r>
          </a:p>
        </p:txBody>
      </p:sp>
      <p:pic>
        <p:nvPicPr>
          <p:cNvPr id="11" name="Imagem 10" descr="Uma imagem contendo transporte, roda, equipamento&#10;&#10;Descrição gerada automaticamente">
            <a:extLst>
              <a:ext uri="{FF2B5EF4-FFF2-40B4-BE49-F238E27FC236}">
                <a16:creationId xmlns:a16="http://schemas.microsoft.com/office/drawing/2014/main" id="{364DF687-7A71-4B2F-ABC0-AA5700F1A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461" y="3178806"/>
            <a:ext cx="1292863" cy="129286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9A9496E-797C-4C54-9209-DFB6E3D0D077}"/>
              </a:ext>
            </a:extLst>
          </p:cNvPr>
          <p:cNvSpPr txBox="1"/>
          <p:nvPr/>
        </p:nvSpPr>
        <p:spPr>
          <a:xfrm flipH="1">
            <a:off x="5084901" y="4559298"/>
            <a:ext cx="172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Projeto do sistema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F0A632B-1769-4CE7-957B-73C17D6484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3084" y="3292809"/>
            <a:ext cx="1727200" cy="112171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5DCB659E-481E-4BDD-8998-79A3763C3E19}"/>
              </a:ext>
            </a:extLst>
          </p:cNvPr>
          <p:cNvSpPr txBox="1"/>
          <p:nvPr/>
        </p:nvSpPr>
        <p:spPr>
          <a:xfrm flipH="1">
            <a:off x="7662256" y="4559298"/>
            <a:ext cx="172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Implementação do sistema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5FD0005-8237-4ACF-9378-F045712B8C85}"/>
              </a:ext>
            </a:extLst>
          </p:cNvPr>
          <p:cNvSpPr txBox="1"/>
          <p:nvPr/>
        </p:nvSpPr>
        <p:spPr>
          <a:xfrm flipH="1">
            <a:off x="10088363" y="4559298"/>
            <a:ext cx="172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Teste do </a:t>
            </a:r>
            <a:br>
              <a:rPr lang="pt-BR" dirty="0"/>
            </a:br>
            <a:r>
              <a:rPr lang="pt-BR" dirty="0"/>
              <a:t>sistema</a:t>
            </a: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CA661828-E935-4357-8307-20A3D7E22096}"/>
              </a:ext>
            </a:extLst>
          </p:cNvPr>
          <p:cNvSpPr/>
          <p:nvPr/>
        </p:nvSpPr>
        <p:spPr>
          <a:xfrm>
            <a:off x="1920341" y="3527235"/>
            <a:ext cx="765776" cy="5486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7A083778-5727-4E50-965F-16B1F83C9483}"/>
              </a:ext>
            </a:extLst>
          </p:cNvPr>
          <p:cNvSpPr/>
          <p:nvPr/>
        </p:nvSpPr>
        <p:spPr>
          <a:xfrm>
            <a:off x="4425775" y="3519169"/>
            <a:ext cx="765776" cy="5486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28328207-88B0-47B2-ABEB-F51EF7AAE556}"/>
              </a:ext>
            </a:extLst>
          </p:cNvPr>
          <p:cNvSpPr/>
          <p:nvPr/>
        </p:nvSpPr>
        <p:spPr>
          <a:xfrm>
            <a:off x="6832909" y="3493767"/>
            <a:ext cx="765776" cy="5486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8CA7C043-AA34-4896-AE13-D4E3A2772AA2}"/>
              </a:ext>
            </a:extLst>
          </p:cNvPr>
          <p:cNvSpPr/>
          <p:nvPr/>
        </p:nvSpPr>
        <p:spPr>
          <a:xfrm>
            <a:off x="9655453" y="3493767"/>
            <a:ext cx="765776" cy="5486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34C0CBC6-5913-4D02-8A42-C6C173E8F94B}"/>
              </a:ext>
            </a:extLst>
          </p:cNvPr>
          <p:cNvGrpSpPr/>
          <p:nvPr/>
        </p:nvGrpSpPr>
        <p:grpSpPr>
          <a:xfrm>
            <a:off x="10366613" y="3117535"/>
            <a:ext cx="1448950" cy="1297702"/>
            <a:chOff x="10528538" y="3165160"/>
            <a:chExt cx="1448950" cy="1297702"/>
          </a:xfrm>
        </p:grpSpPr>
        <p:pic>
          <p:nvPicPr>
            <p:cNvPr id="18" name="Imagem 17" descr="Uma imagem contendo placar, mesa&#10;&#10;Descrição gerada automaticamente">
              <a:extLst>
                <a:ext uri="{FF2B5EF4-FFF2-40B4-BE49-F238E27FC236}">
                  <a16:creationId xmlns:a16="http://schemas.microsoft.com/office/drawing/2014/main" id="{F04E2B3E-82F3-4A56-918A-E0D8AD77F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8538" y="3165160"/>
              <a:ext cx="1297702" cy="1297702"/>
            </a:xfrm>
            <a:prstGeom prst="rect">
              <a:avLst/>
            </a:prstGeom>
          </p:spPr>
        </p:pic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EC473EF9-480C-4574-8BD1-FAC95AF5C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705599" y="3426011"/>
              <a:ext cx="271889" cy="265566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95865AD8-964B-4190-9CE8-0274FBCAE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705599" y="3751391"/>
              <a:ext cx="271889" cy="257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6921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7F195D2-6533-4874-BE5A-22F646D22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950"/>
            <a:ext cx="10534650" cy="6496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O exemplo de cenário é testar um método chamado "</a:t>
            </a:r>
            <a:r>
              <a:rPr lang="pt-BR" b="1" dirty="0" err="1"/>
              <a:t>WhiteSpace</a:t>
            </a:r>
            <a:r>
              <a:rPr lang="pt-BR" b="1" dirty="0"/>
              <a:t>”</a:t>
            </a:r>
          </a:p>
          <a:p>
            <a:pPr marL="0" indent="0">
              <a:buNone/>
            </a:pPr>
            <a:r>
              <a:rPr lang="pt-BR" b="1" i="1" dirty="0"/>
              <a:t>Testando partições para o cenário:</a:t>
            </a:r>
          </a:p>
          <a:p>
            <a:pPr lvl="1"/>
            <a:r>
              <a:rPr lang="pt-BR" dirty="0"/>
              <a:t>Frases (</a:t>
            </a:r>
            <a:r>
              <a:rPr lang="pt-BR" dirty="0" err="1"/>
              <a:t>strings</a:t>
            </a:r>
            <a:r>
              <a:rPr lang="pt-BR" dirty="0"/>
              <a:t>) com apenas caracteres em branco.</a:t>
            </a:r>
          </a:p>
          <a:p>
            <a:pPr lvl="1"/>
            <a:r>
              <a:rPr lang="pt-BR" dirty="0"/>
              <a:t>Frases (</a:t>
            </a:r>
            <a:r>
              <a:rPr lang="pt-BR" dirty="0" err="1"/>
              <a:t>strings</a:t>
            </a:r>
            <a:r>
              <a:rPr lang="pt-BR" dirty="0"/>
              <a:t>) com sequências de caracteres em branco no meio da frase.</a:t>
            </a:r>
          </a:p>
          <a:p>
            <a:pPr lvl="1"/>
            <a:r>
              <a:rPr lang="pt-BR" dirty="0"/>
              <a:t>Frases (</a:t>
            </a:r>
            <a:r>
              <a:rPr lang="pt-BR" dirty="0" err="1"/>
              <a:t>strings</a:t>
            </a:r>
            <a:r>
              <a:rPr lang="pt-BR" dirty="0"/>
              <a:t>) com sequências de caracteres em branco no início da frase.</a:t>
            </a:r>
          </a:p>
          <a:p>
            <a:pPr lvl="1"/>
            <a:r>
              <a:rPr lang="pt-BR" dirty="0"/>
              <a:t>Frases (</a:t>
            </a:r>
            <a:r>
              <a:rPr lang="pt-BR" dirty="0" err="1"/>
              <a:t>strings</a:t>
            </a:r>
            <a:r>
              <a:rPr lang="pt-BR" dirty="0"/>
              <a:t>) com sequências de caracteres em branco no final da frase.</a:t>
            </a:r>
          </a:p>
          <a:p>
            <a:pPr marL="0" indent="0">
              <a:buNone/>
            </a:pPr>
            <a:r>
              <a:rPr lang="pt-BR" b="1" dirty="0"/>
              <a:t>Conjunto de exemplos de testes para o método “</a:t>
            </a:r>
            <a:r>
              <a:rPr lang="pt-BR" b="1" dirty="0" err="1"/>
              <a:t>WhiteSpace</a:t>
            </a:r>
            <a:r>
              <a:rPr lang="pt-BR" b="1" dirty="0"/>
              <a:t>”:</a:t>
            </a:r>
          </a:p>
          <a:p>
            <a:pPr lvl="1"/>
            <a:r>
              <a:rPr lang="pt-BR" dirty="0"/>
              <a:t>Os testes podem mostrar apenas a presença de erros, não a ausência deles:</a:t>
            </a:r>
          </a:p>
          <a:p>
            <a:pPr lvl="2"/>
            <a:r>
              <a:rPr lang="pt-BR" b="1" dirty="0"/>
              <a:t>A rápida raposa marrom pulou sobre o cachorro preguiçoso </a:t>
            </a:r>
            <a:r>
              <a:rPr lang="pt-BR" dirty="0"/>
              <a:t>(apenas caracteres em branco na frase)</a:t>
            </a:r>
          </a:p>
          <a:p>
            <a:pPr lvl="2"/>
            <a:r>
              <a:rPr lang="pt-BR" b="1" dirty="0"/>
              <a:t>A rápida raposa    marrom pulou sobre o    cachorro preguiçoso</a:t>
            </a:r>
            <a:r>
              <a:rPr lang="pt-BR" dirty="0"/>
              <a:t> (vários espaços em branco no meio da frase)</a:t>
            </a:r>
          </a:p>
          <a:p>
            <a:pPr lvl="2"/>
            <a:r>
              <a:rPr lang="pt-BR" b="1" dirty="0"/>
              <a:t>   A rápida raposa marrom pulou sobre o cachorro preguiçoso </a:t>
            </a:r>
            <a:r>
              <a:rPr lang="pt-BR" dirty="0"/>
              <a:t>(vários espaços em branco no começo da frase)</a:t>
            </a:r>
          </a:p>
          <a:p>
            <a:pPr lvl="2"/>
            <a:r>
              <a:rPr lang="pt-BR" b="1" dirty="0"/>
              <a:t>A rápida raposa marrom pulou sobre o cachorro preguiçoso      </a:t>
            </a:r>
            <a:r>
              <a:rPr lang="pt-BR" dirty="0"/>
              <a:t>(vários espaços em branco no final da frase.</a:t>
            </a:r>
          </a:p>
        </p:txBody>
      </p:sp>
    </p:spTree>
    <p:extLst>
      <p:ext uri="{BB962C8B-B14F-4D97-AF65-F5344CB8AC3E}">
        <p14:creationId xmlns:p14="http://schemas.microsoft.com/office/powerpoint/2010/main" val="128960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87A0F-2C95-4617-AA39-E4816218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Software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F0A632B-1769-4CE7-957B-73C17D648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479" y="2426015"/>
            <a:ext cx="2208412" cy="1434228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5DCB659E-481E-4BDD-8998-79A3763C3E19}"/>
              </a:ext>
            </a:extLst>
          </p:cNvPr>
          <p:cNvSpPr txBox="1"/>
          <p:nvPr/>
        </p:nvSpPr>
        <p:spPr>
          <a:xfrm flipH="1">
            <a:off x="2444479" y="4101703"/>
            <a:ext cx="2208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Implementação do sistema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5FD0005-8237-4ACF-9378-F045712B8C85}"/>
              </a:ext>
            </a:extLst>
          </p:cNvPr>
          <p:cNvSpPr txBox="1"/>
          <p:nvPr/>
        </p:nvSpPr>
        <p:spPr>
          <a:xfrm flipH="1">
            <a:off x="6706988" y="4092563"/>
            <a:ext cx="2208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Teste do </a:t>
            </a:r>
            <a:br>
              <a:rPr lang="pt-BR" dirty="0"/>
            </a:br>
            <a:r>
              <a:rPr lang="pt-BR" dirty="0"/>
              <a:t>sistema</a:t>
            </a:r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8CA7C043-AA34-4896-AE13-D4E3A2772AA2}"/>
              </a:ext>
            </a:extLst>
          </p:cNvPr>
          <p:cNvSpPr/>
          <p:nvPr/>
        </p:nvSpPr>
        <p:spPr>
          <a:xfrm>
            <a:off x="5388252" y="2865117"/>
            <a:ext cx="979127" cy="68186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34C0CBC6-5913-4D02-8A42-C6C173E8F94B}"/>
              </a:ext>
            </a:extLst>
          </p:cNvPr>
          <p:cNvGrpSpPr/>
          <p:nvPr/>
        </p:nvGrpSpPr>
        <p:grpSpPr>
          <a:xfrm>
            <a:off x="6875349" y="2247425"/>
            <a:ext cx="1852639" cy="1612818"/>
            <a:chOff x="10528538" y="3165160"/>
            <a:chExt cx="1448950" cy="1297702"/>
          </a:xfrm>
        </p:grpSpPr>
        <p:pic>
          <p:nvPicPr>
            <p:cNvPr id="18" name="Imagem 17" descr="Uma imagem contendo placar, mesa&#10;&#10;Descrição gerada automaticamente">
              <a:extLst>
                <a:ext uri="{FF2B5EF4-FFF2-40B4-BE49-F238E27FC236}">
                  <a16:creationId xmlns:a16="http://schemas.microsoft.com/office/drawing/2014/main" id="{F04E2B3E-82F3-4A56-918A-E0D8AD77F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8538" y="3165160"/>
              <a:ext cx="1297702" cy="1297702"/>
            </a:xfrm>
            <a:prstGeom prst="rect">
              <a:avLst/>
            </a:prstGeom>
          </p:spPr>
        </p:pic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EC473EF9-480C-4574-8BD1-FAC95AF5C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705599" y="3426011"/>
              <a:ext cx="271889" cy="265566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95865AD8-964B-4190-9CE8-0274FBCAE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705599" y="3751391"/>
              <a:ext cx="271889" cy="257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48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B4777-6952-4B47-AA03-F92B020D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54029B-F0AD-49EF-AF4D-479191F14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Quais os objetivos do teste?</a:t>
            </a:r>
          </a:p>
          <a:p>
            <a:r>
              <a:rPr lang="pt-BR" dirty="0"/>
              <a:t>Demonstrar que o software está livre de defeitos?</a:t>
            </a:r>
          </a:p>
          <a:p>
            <a:r>
              <a:rPr lang="pt-BR" dirty="0"/>
              <a:t>Encontrar a existência de falhas!</a:t>
            </a:r>
          </a:p>
          <a:p>
            <a:endParaRPr lang="pt-BR" dirty="0"/>
          </a:p>
          <a:p>
            <a:r>
              <a:rPr lang="pt-BR" dirty="0"/>
              <a:t>Os software podem demonstrar apenas a presença de defeitos, mas não a sua ausência.</a:t>
            </a:r>
          </a:p>
        </p:txBody>
      </p:sp>
    </p:spTree>
    <p:extLst>
      <p:ext uri="{BB962C8B-B14F-4D97-AF65-F5344CB8AC3E}">
        <p14:creationId xmlns:p14="http://schemas.microsoft.com/office/powerpoint/2010/main" val="59979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B4777-6952-4B47-AA03-F92B020D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é o objetivo do Teste de Software?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F826560-66BA-4437-ADAD-94BFAF0CD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265" y="2095500"/>
            <a:ext cx="66103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8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B4777-6952-4B47-AA03-F92B020D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Teste: atividade de V&amp;V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C622585-D636-4DE9-BD5C-A1A53D773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Validação de Software:</a:t>
            </a:r>
          </a:p>
          <a:p>
            <a:pPr lvl="1"/>
            <a:r>
              <a:rPr lang="pt-BR" dirty="0"/>
              <a:t>Estamos construindo o software correto?</a:t>
            </a:r>
          </a:p>
          <a:p>
            <a:pPr lvl="1"/>
            <a:endParaRPr lang="pt-BR" dirty="0"/>
          </a:p>
          <a:p>
            <a:r>
              <a:rPr lang="pt-BR" dirty="0"/>
              <a:t>Verificação de Software:</a:t>
            </a:r>
          </a:p>
          <a:p>
            <a:pPr lvl="1"/>
            <a:r>
              <a:rPr lang="pt-BR" dirty="0"/>
              <a:t>Estamos construindo o software de maneira correta?</a:t>
            </a:r>
          </a:p>
        </p:txBody>
      </p:sp>
    </p:spTree>
    <p:extLst>
      <p:ext uri="{BB962C8B-B14F-4D97-AF65-F5344CB8AC3E}">
        <p14:creationId xmlns:p14="http://schemas.microsoft.com/office/powerpoint/2010/main" val="417561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B4777-6952-4B47-AA03-F92B020D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Teste: atividade de V&amp;V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C622585-D636-4DE9-BD5C-A1A53D773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Atividades de V&amp;V:</a:t>
            </a:r>
          </a:p>
          <a:p>
            <a:pPr lvl="1"/>
            <a:r>
              <a:rPr lang="pt-BR" dirty="0"/>
              <a:t>No teste de software:</a:t>
            </a:r>
          </a:p>
          <a:p>
            <a:pPr lvl="2"/>
            <a:r>
              <a:rPr lang="pt-BR" dirty="0"/>
              <a:t>Atividades dinâmicas de V&amp;V</a:t>
            </a:r>
          </a:p>
          <a:p>
            <a:pPr lvl="1"/>
            <a:endParaRPr lang="pt-BR" dirty="0"/>
          </a:p>
          <a:p>
            <a:r>
              <a:rPr lang="pt-BR" dirty="0"/>
              <a:t>Atividades estáticas de V&amp;V:</a:t>
            </a:r>
          </a:p>
          <a:p>
            <a:pPr lvl="1"/>
            <a:r>
              <a:rPr lang="pt-BR" dirty="0"/>
              <a:t>Inspeções</a:t>
            </a:r>
          </a:p>
          <a:p>
            <a:pPr lvl="1"/>
            <a:r>
              <a:rPr lang="pt-BR" dirty="0"/>
              <a:t>Revisões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4BCF724A-A32E-4D59-BE11-976A78C9B0BF}"/>
              </a:ext>
            </a:extLst>
          </p:cNvPr>
          <p:cNvSpPr/>
          <p:nvPr/>
        </p:nvSpPr>
        <p:spPr>
          <a:xfrm>
            <a:off x="6020895" y="2340609"/>
            <a:ext cx="765776" cy="5486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FA991EF2-FAAF-44B9-B58A-96B342E5B2C1}"/>
              </a:ext>
            </a:extLst>
          </p:cNvPr>
          <p:cNvSpPr/>
          <p:nvPr/>
        </p:nvSpPr>
        <p:spPr>
          <a:xfrm>
            <a:off x="6020895" y="3895089"/>
            <a:ext cx="765776" cy="5486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7D7E631-48A5-4782-9FF0-0702D2C1B1B5}"/>
              </a:ext>
            </a:extLst>
          </p:cNvPr>
          <p:cNvSpPr txBox="1"/>
          <p:nvPr/>
        </p:nvSpPr>
        <p:spPr>
          <a:xfrm flipH="1">
            <a:off x="7620007" y="2242918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Executar o teste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DE2897-A37F-4DC6-BD85-3FBE5060D1D6}"/>
              </a:ext>
            </a:extLst>
          </p:cNvPr>
          <p:cNvSpPr txBox="1"/>
          <p:nvPr/>
        </p:nvSpPr>
        <p:spPr>
          <a:xfrm flipH="1">
            <a:off x="7477765" y="4001294"/>
            <a:ext cx="290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Analisar o código ou projeto</a:t>
            </a:r>
          </a:p>
        </p:txBody>
      </p:sp>
    </p:spTree>
    <p:extLst>
      <p:ext uri="{BB962C8B-B14F-4D97-AF65-F5344CB8AC3E}">
        <p14:creationId xmlns:p14="http://schemas.microsoft.com/office/powerpoint/2010/main" val="308475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B4777-6952-4B47-AA03-F92B020D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X Inspeções (Revisões)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C981CC7-1360-4070-B664-80B8CE40E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2266950"/>
            <a:ext cx="69627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2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B4777-6952-4B47-AA03-F92B020D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Nomenclatura correta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A3685A3-DC54-4242-A634-B1FDA191B156}"/>
              </a:ext>
            </a:extLst>
          </p:cNvPr>
          <p:cNvSpPr txBox="1"/>
          <p:nvPr/>
        </p:nvSpPr>
        <p:spPr>
          <a:xfrm flipH="1">
            <a:off x="2085982" y="2585818"/>
            <a:ext cx="17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Erro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72F2620-FAEC-4A85-A9CE-9ECF932551A7}"/>
              </a:ext>
            </a:extLst>
          </p:cNvPr>
          <p:cNvSpPr txBox="1"/>
          <p:nvPr/>
        </p:nvSpPr>
        <p:spPr>
          <a:xfrm flipH="1">
            <a:off x="3609982" y="2042893"/>
            <a:ext cx="17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/>
              <a:t>Mistake</a:t>
            </a:r>
            <a:endParaRPr lang="pt-BR" sz="2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E956147-EBEE-4659-9AD7-D436B9F40739}"/>
              </a:ext>
            </a:extLst>
          </p:cNvPr>
          <p:cNvSpPr txBox="1"/>
          <p:nvPr/>
        </p:nvSpPr>
        <p:spPr>
          <a:xfrm flipH="1">
            <a:off x="5848357" y="1812060"/>
            <a:ext cx="17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Bug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52DB184-A3C1-4C37-9F6F-A90C34AA70A7}"/>
              </a:ext>
            </a:extLst>
          </p:cNvPr>
          <p:cNvSpPr txBox="1"/>
          <p:nvPr/>
        </p:nvSpPr>
        <p:spPr>
          <a:xfrm flipH="1">
            <a:off x="3467107" y="3711780"/>
            <a:ext cx="17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Defeito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E00C949-EEAB-4E8A-9301-F93C653BE606}"/>
              </a:ext>
            </a:extLst>
          </p:cNvPr>
          <p:cNvSpPr txBox="1"/>
          <p:nvPr/>
        </p:nvSpPr>
        <p:spPr>
          <a:xfrm flipH="1">
            <a:off x="4686307" y="2967335"/>
            <a:ext cx="17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/>
              <a:t>Failure</a:t>
            </a:r>
            <a:endParaRPr lang="pt-BR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9CFCC12-A510-4BFD-ACFA-D9399189B067}"/>
              </a:ext>
            </a:extLst>
          </p:cNvPr>
          <p:cNvSpPr txBox="1"/>
          <p:nvPr/>
        </p:nvSpPr>
        <p:spPr>
          <a:xfrm flipH="1">
            <a:off x="6619882" y="3186409"/>
            <a:ext cx="17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/>
              <a:t>Defect</a:t>
            </a:r>
            <a:endParaRPr lang="pt-BR" sz="2400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5C3FC7B-79D5-437B-A326-CE62D45F89B6}"/>
              </a:ext>
            </a:extLst>
          </p:cNvPr>
          <p:cNvSpPr txBox="1"/>
          <p:nvPr/>
        </p:nvSpPr>
        <p:spPr>
          <a:xfrm flipH="1">
            <a:off x="5175264" y="4329925"/>
            <a:ext cx="17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Engano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A3F11B7-0026-47F5-BBFD-5064D81581D9}"/>
              </a:ext>
            </a:extLst>
          </p:cNvPr>
          <p:cNvSpPr txBox="1"/>
          <p:nvPr/>
        </p:nvSpPr>
        <p:spPr>
          <a:xfrm flipH="1">
            <a:off x="8402640" y="2473750"/>
            <a:ext cx="17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Falha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25C6760-7E7E-4A28-8CB6-95D765A5ACCB}"/>
              </a:ext>
            </a:extLst>
          </p:cNvPr>
          <p:cNvSpPr txBox="1"/>
          <p:nvPr/>
        </p:nvSpPr>
        <p:spPr>
          <a:xfrm flipH="1">
            <a:off x="8877307" y="3942612"/>
            <a:ext cx="17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/>
              <a:t>Falt</a:t>
            </a:r>
            <a:endParaRPr lang="pt-BR" sz="2400" b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2B42486-EFE8-416D-93D5-5BD74BF1EDA4}"/>
              </a:ext>
            </a:extLst>
          </p:cNvPr>
          <p:cNvSpPr txBox="1"/>
          <p:nvPr/>
        </p:nvSpPr>
        <p:spPr>
          <a:xfrm flipH="1">
            <a:off x="1552582" y="1676587"/>
            <a:ext cx="17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CE628A4-7275-4751-B2F6-3B7EE91A28B2}"/>
              </a:ext>
            </a:extLst>
          </p:cNvPr>
          <p:cNvSpPr txBox="1"/>
          <p:nvPr/>
        </p:nvSpPr>
        <p:spPr>
          <a:xfrm flipH="1">
            <a:off x="895357" y="3268946"/>
            <a:ext cx="17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D10D5F4-A7F1-43BF-90A3-8035B00D93EB}"/>
              </a:ext>
            </a:extLst>
          </p:cNvPr>
          <p:cNvSpPr txBox="1"/>
          <p:nvPr/>
        </p:nvSpPr>
        <p:spPr>
          <a:xfrm flipH="1">
            <a:off x="2416182" y="4476168"/>
            <a:ext cx="17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810798D-0F47-49A4-8F1E-B931F5B2A685}"/>
              </a:ext>
            </a:extLst>
          </p:cNvPr>
          <p:cNvSpPr txBox="1"/>
          <p:nvPr/>
        </p:nvSpPr>
        <p:spPr>
          <a:xfrm flipH="1">
            <a:off x="6878640" y="2415672"/>
            <a:ext cx="17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F8445B2-8A97-4538-BDA4-36086FBB8951}"/>
              </a:ext>
            </a:extLst>
          </p:cNvPr>
          <p:cNvSpPr txBox="1"/>
          <p:nvPr/>
        </p:nvSpPr>
        <p:spPr>
          <a:xfrm flipH="1">
            <a:off x="7432689" y="4898428"/>
            <a:ext cx="17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C414E7C-52CC-4805-9042-6E6C93410993}"/>
              </a:ext>
            </a:extLst>
          </p:cNvPr>
          <p:cNvSpPr txBox="1"/>
          <p:nvPr/>
        </p:nvSpPr>
        <p:spPr>
          <a:xfrm flipH="1">
            <a:off x="8810632" y="1287101"/>
            <a:ext cx="17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6381205-5759-4BA7-90F2-B00EEA82E6F2}"/>
              </a:ext>
            </a:extLst>
          </p:cNvPr>
          <p:cNvSpPr txBox="1"/>
          <p:nvPr/>
        </p:nvSpPr>
        <p:spPr>
          <a:xfrm flipH="1">
            <a:off x="895357" y="4164076"/>
            <a:ext cx="17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/>
              <a:t>Error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369034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697</Words>
  <Application>Microsoft Office PowerPoint</Application>
  <PresentationFormat>Widescreen</PresentationFormat>
  <Paragraphs>121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Teste de Software</vt:lpstr>
      <vt:lpstr>Processo de Desenvolvimento</vt:lpstr>
      <vt:lpstr>Teste de Software</vt:lpstr>
      <vt:lpstr>Teste de Software</vt:lpstr>
      <vt:lpstr>Qual é o objetivo do Teste de Software?</vt:lpstr>
      <vt:lpstr>Teste: atividade de V&amp;V</vt:lpstr>
      <vt:lpstr>Teste: atividade de V&amp;V</vt:lpstr>
      <vt:lpstr>Testes X Inspeções (Revisões)</vt:lpstr>
      <vt:lpstr>Nomenclatura correta</vt:lpstr>
      <vt:lpstr>Nomenclatura correta</vt:lpstr>
      <vt:lpstr>Fases de Teste de Software</vt:lpstr>
      <vt:lpstr>Teste de Desenvolvimento</vt:lpstr>
      <vt:lpstr>Etapas do Teste de Software</vt:lpstr>
      <vt:lpstr>Forma de Execução do Teste</vt:lpstr>
      <vt:lpstr>Níveis do Teste de Software</vt:lpstr>
      <vt:lpstr>Níveis do Teste X Fases de Desenvolvimento</vt:lpstr>
      <vt:lpstr>Técnicas de Teste</vt:lpstr>
      <vt:lpstr>Exemplo de Teste de Caixa Preta</vt:lpstr>
      <vt:lpstr>Exercícios – Teste de Software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Software</dc:title>
  <dc:creator>Ana Grasielle</dc:creator>
  <cp:lastModifiedBy>Ana Grasielle</cp:lastModifiedBy>
  <cp:revision>36</cp:revision>
  <dcterms:created xsi:type="dcterms:W3CDTF">2020-06-03T12:40:40Z</dcterms:created>
  <dcterms:modified xsi:type="dcterms:W3CDTF">2020-06-04T22:55:29Z</dcterms:modified>
</cp:coreProperties>
</file>