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5" r:id="rId6"/>
    <p:sldId id="274" r:id="rId7"/>
    <p:sldId id="262" r:id="rId8"/>
    <p:sldId id="276" r:id="rId9"/>
    <p:sldId id="263" r:id="rId10"/>
    <p:sldId id="265" r:id="rId11"/>
    <p:sldId id="264" r:id="rId12"/>
    <p:sldId id="266" r:id="rId13"/>
    <p:sldId id="271" r:id="rId14"/>
    <p:sldId id="272" r:id="rId15"/>
    <p:sldId id="267"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61" d="100"/>
          <a:sy n="61" d="100"/>
        </p:scale>
        <p:origin x="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00058E9F-7406-442A-A0D0-2EC8181E8242}" type="datetimeFigureOut">
              <a:rPr lang="pt-BR" smtClean="0"/>
              <a:t>23/08/2020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993B97F-D76C-4273-BDE0-60370D9F029D}" type="slidenum">
              <a:rPr lang="pt-BR" smtClean="0"/>
              <a:t>‹nº›</a:t>
            </a:fld>
            <a:endParaRPr lang="pt-BR"/>
          </a:p>
        </p:txBody>
      </p:sp>
    </p:spTree>
    <p:extLst>
      <p:ext uri="{BB962C8B-B14F-4D97-AF65-F5344CB8AC3E}">
        <p14:creationId xmlns:p14="http://schemas.microsoft.com/office/powerpoint/2010/main" val="35831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0058E9F-7406-442A-A0D0-2EC8181E8242}" type="datetimeFigureOut">
              <a:rPr lang="pt-BR" smtClean="0"/>
              <a:t>23/08/2020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993B97F-D76C-4273-BDE0-60370D9F029D}" type="slidenum">
              <a:rPr lang="pt-BR" smtClean="0"/>
              <a:t>‹nº›</a:t>
            </a:fld>
            <a:endParaRPr lang="pt-BR"/>
          </a:p>
        </p:txBody>
      </p:sp>
    </p:spTree>
    <p:extLst>
      <p:ext uri="{BB962C8B-B14F-4D97-AF65-F5344CB8AC3E}">
        <p14:creationId xmlns:p14="http://schemas.microsoft.com/office/powerpoint/2010/main" val="22885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0058E9F-7406-442A-A0D0-2EC8181E8242}" type="datetimeFigureOut">
              <a:rPr lang="pt-BR" smtClean="0"/>
              <a:t>23/08/2020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993B97F-D76C-4273-BDE0-60370D9F029D}" type="slidenum">
              <a:rPr lang="pt-BR" smtClean="0"/>
              <a:t>‹nº›</a:t>
            </a:fld>
            <a:endParaRPr lang="pt-BR"/>
          </a:p>
        </p:txBody>
      </p:sp>
    </p:spTree>
    <p:extLst>
      <p:ext uri="{BB962C8B-B14F-4D97-AF65-F5344CB8AC3E}">
        <p14:creationId xmlns:p14="http://schemas.microsoft.com/office/powerpoint/2010/main" val="286001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0058E9F-7406-442A-A0D0-2EC8181E8242}" type="datetimeFigureOut">
              <a:rPr lang="pt-BR" smtClean="0"/>
              <a:t>23/08/2020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993B97F-D76C-4273-BDE0-60370D9F029D}" type="slidenum">
              <a:rPr lang="pt-BR" smtClean="0"/>
              <a:t>‹nº›</a:t>
            </a:fld>
            <a:endParaRPr lang="pt-BR"/>
          </a:p>
        </p:txBody>
      </p:sp>
    </p:spTree>
    <p:extLst>
      <p:ext uri="{BB962C8B-B14F-4D97-AF65-F5344CB8AC3E}">
        <p14:creationId xmlns:p14="http://schemas.microsoft.com/office/powerpoint/2010/main" val="212085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00058E9F-7406-442A-A0D0-2EC8181E8242}" type="datetimeFigureOut">
              <a:rPr lang="pt-BR" smtClean="0"/>
              <a:t>23/08/2020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993B97F-D76C-4273-BDE0-60370D9F029D}" type="slidenum">
              <a:rPr lang="pt-BR" smtClean="0"/>
              <a:t>‹nº›</a:t>
            </a:fld>
            <a:endParaRPr lang="pt-BR"/>
          </a:p>
        </p:txBody>
      </p:sp>
    </p:spTree>
    <p:extLst>
      <p:ext uri="{BB962C8B-B14F-4D97-AF65-F5344CB8AC3E}">
        <p14:creationId xmlns:p14="http://schemas.microsoft.com/office/powerpoint/2010/main" val="2904798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00058E9F-7406-442A-A0D0-2EC8181E8242}" type="datetimeFigureOut">
              <a:rPr lang="pt-BR" smtClean="0"/>
              <a:t>23/08/2020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993B97F-D76C-4273-BDE0-60370D9F029D}" type="slidenum">
              <a:rPr lang="pt-BR" smtClean="0"/>
              <a:t>‹nº›</a:t>
            </a:fld>
            <a:endParaRPr lang="pt-BR"/>
          </a:p>
        </p:txBody>
      </p:sp>
    </p:spTree>
    <p:extLst>
      <p:ext uri="{BB962C8B-B14F-4D97-AF65-F5344CB8AC3E}">
        <p14:creationId xmlns:p14="http://schemas.microsoft.com/office/powerpoint/2010/main" val="118815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00058E9F-7406-442A-A0D0-2EC8181E8242}" type="datetimeFigureOut">
              <a:rPr lang="pt-BR" smtClean="0"/>
              <a:t>23/08/2020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993B97F-D76C-4273-BDE0-60370D9F029D}" type="slidenum">
              <a:rPr lang="pt-BR" smtClean="0"/>
              <a:t>‹nº›</a:t>
            </a:fld>
            <a:endParaRPr lang="pt-BR"/>
          </a:p>
        </p:txBody>
      </p:sp>
    </p:spTree>
    <p:extLst>
      <p:ext uri="{BB962C8B-B14F-4D97-AF65-F5344CB8AC3E}">
        <p14:creationId xmlns:p14="http://schemas.microsoft.com/office/powerpoint/2010/main" val="391384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00058E9F-7406-442A-A0D0-2EC8181E8242}" type="datetimeFigureOut">
              <a:rPr lang="pt-BR" smtClean="0"/>
              <a:t>23/08/2020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993B97F-D76C-4273-BDE0-60370D9F029D}" type="slidenum">
              <a:rPr lang="pt-BR" smtClean="0"/>
              <a:t>‹nº›</a:t>
            </a:fld>
            <a:endParaRPr lang="pt-BR"/>
          </a:p>
        </p:txBody>
      </p:sp>
    </p:spTree>
    <p:extLst>
      <p:ext uri="{BB962C8B-B14F-4D97-AF65-F5344CB8AC3E}">
        <p14:creationId xmlns:p14="http://schemas.microsoft.com/office/powerpoint/2010/main" val="215282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0058E9F-7406-442A-A0D0-2EC8181E8242}" type="datetimeFigureOut">
              <a:rPr lang="pt-BR" smtClean="0"/>
              <a:t>23/08/2020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993B97F-D76C-4273-BDE0-60370D9F029D}" type="slidenum">
              <a:rPr lang="pt-BR" smtClean="0"/>
              <a:t>‹nº›</a:t>
            </a:fld>
            <a:endParaRPr lang="pt-BR"/>
          </a:p>
        </p:txBody>
      </p:sp>
    </p:spTree>
    <p:extLst>
      <p:ext uri="{BB962C8B-B14F-4D97-AF65-F5344CB8AC3E}">
        <p14:creationId xmlns:p14="http://schemas.microsoft.com/office/powerpoint/2010/main" val="1516102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00058E9F-7406-442A-A0D0-2EC8181E8242}" type="datetimeFigureOut">
              <a:rPr lang="pt-BR" smtClean="0"/>
              <a:t>23/08/2020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993B97F-D76C-4273-BDE0-60370D9F029D}" type="slidenum">
              <a:rPr lang="pt-BR" smtClean="0"/>
              <a:t>‹nº›</a:t>
            </a:fld>
            <a:endParaRPr lang="pt-BR"/>
          </a:p>
        </p:txBody>
      </p:sp>
    </p:spTree>
    <p:extLst>
      <p:ext uri="{BB962C8B-B14F-4D97-AF65-F5344CB8AC3E}">
        <p14:creationId xmlns:p14="http://schemas.microsoft.com/office/powerpoint/2010/main" val="3298088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00058E9F-7406-442A-A0D0-2EC8181E8242}" type="datetimeFigureOut">
              <a:rPr lang="pt-BR" smtClean="0"/>
              <a:t>23/08/2020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993B97F-D76C-4273-BDE0-60370D9F029D}" type="slidenum">
              <a:rPr lang="pt-BR" smtClean="0"/>
              <a:t>‹nº›</a:t>
            </a:fld>
            <a:endParaRPr lang="pt-BR"/>
          </a:p>
        </p:txBody>
      </p:sp>
    </p:spTree>
    <p:extLst>
      <p:ext uri="{BB962C8B-B14F-4D97-AF65-F5344CB8AC3E}">
        <p14:creationId xmlns:p14="http://schemas.microsoft.com/office/powerpoint/2010/main" val="964544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58E9F-7406-442A-A0D0-2EC8181E8242}" type="datetimeFigureOut">
              <a:rPr lang="pt-BR" smtClean="0"/>
              <a:t>23/08/2020</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3B97F-D76C-4273-BDE0-60370D9F029D}" type="slidenum">
              <a:rPr lang="pt-BR" smtClean="0"/>
              <a:t>‹nº›</a:t>
            </a:fld>
            <a:endParaRPr lang="pt-BR"/>
          </a:p>
        </p:txBody>
      </p:sp>
    </p:spTree>
    <p:extLst>
      <p:ext uri="{BB962C8B-B14F-4D97-AF65-F5344CB8AC3E}">
        <p14:creationId xmlns:p14="http://schemas.microsoft.com/office/powerpoint/2010/main" val="3789218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figma.com/" TargetMode="External"/><Relationship Id="rId2" Type="http://schemas.openxmlformats.org/officeDocument/2006/relationships/hyperlink" Target="https://www.framer.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legislacao.planalto.gov.br/legisla/legislacao.nsf/Viw_Identificacao/lei%2013.146-2015?OpenDocum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a:latin typeface="Comic Sans MS" panose="030F0702030302020204" pitchFamily="66" charset="0"/>
              </a:rPr>
              <a:t>IHC</a:t>
            </a:r>
          </a:p>
        </p:txBody>
      </p:sp>
      <p:sp>
        <p:nvSpPr>
          <p:cNvPr id="3" name="Subtítulo 2"/>
          <p:cNvSpPr>
            <a:spLocks noGrp="1"/>
          </p:cNvSpPr>
          <p:nvPr>
            <p:ph type="subTitle" idx="1"/>
          </p:nvPr>
        </p:nvSpPr>
        <p:spPr/>
        <p:txBody>
          <a:bodyPr/>
          <a:lstStyle/>
          <a:p>
            <a:r>
              <a:rPr lang="pt-BR" b="1" dirty="0">
                <a:latin typeface="Comic Sans MS" panose="030F0702030302020204" pitchFamily="66" charset="0"/>
                <a:cs typeface="Arial" panose="020B0604020202020204" pitchFamily="34" charset="0"/>
              </a:rPr>
              <a:t>Projeto do semestre: Colaboração: trabalho em home office e acessibilidade</a:t>
            </a:r>
          </a:p>
          <a:p>
            <a:r>
              <a:rPr lang="pt-BR" sz="2000" dirty="0">
                <a:latin typeface="Comic Sans MS" panose="030F0702030302020204" pitchFamily="66" charset="0"/>
                <a:cs typeface="Arial" panose="020B0604020202020204" pitchFamily="34" charset="0"/>
              </a:rPr>
              <a:t>Profa. </a:t>
            </a:r>
            <a:r>
              <a:rPr lang="pt-BR" sz="2000" dirty="0" err="1">
                <a:latin typeface="Comic Sans MS" panose="030F0702030302020204" pitchFamily="66" charset="0"/>
                <a:cs typeface="Arial" panose="020B0604020202020204" pitchFamily="34" charset="0"/>
              </a:rPr>
              <a:t>MAmelia</a:t>
            </a:r>
            <a:endParaRPr lang="pt-BR" sz="2000" dirty="0">
              <a:latin typeface="Comic Sans MS" panose="030F0702030302020204" pitchFamily="66" charset="0"/>
              <a:cs typeface="Arial" panose="020B0604020202020204" pitchFamily="34" charset="0"/>
            </a:endParaRPr>
          </a:p>
        </p:txBody>
      </p:sp>
      <p:sp>
        <p:nvSpPr>
          <p:cNvPr id="4" name="CaixaDeTexto 3"/>
          <p:cNvSpPr txBox="1"/>
          <p:nvPr/>
        </p:nvSpPr>
        <p:spPr>
          <a:xfrm>
            <a:off x="5141636" y="6246563"/>
            <a:ext cx="2241319" cy="369332"/>
          </a:xfrm>
          <a:prstGeom prst="rect">
            <a:avLst/>
          </a:prstGeom>
          <a:noFill/>
        </p:spPr>
        <p:txBody>
          <a:bodyPr wrap="none" rtlCol="0">
            <a:spAutoFit/>
          </a:bodyPr>
          <a:lstStyle/>
          <a:p>
            <a:r>
              <a:rPr lang="pt-BR" dirty="0">
                <a:latin typeface="Comic Sans MS" panose="030F0702030302020204" pitchFamily="66" charset="0"/>
                <a:cs typeface="Arial" panose="020B0604020202020204" pitchFamily="34" charset="0"/>
              </a:rPr>
              <a:t>2º. Semestre 2020</a:t>
            </a:r>
          </a:p>
        </p:txBody>
      </p:sp>
    </p:spTree>
    <p:extLst>
      <p:ext uri="{BB962C8B-B14F-4D97-AF65-F5344CB8AC3E}">
        <p14:creationId xmlns:p14="http://schemas.microsoft.com/office/powerpoint/2010/main" val="2045555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latin typeface="Comic Sans MS" panose="030F0702030302020204" pitchFamily="66" charset="0"/>
                <a:cs typeface="Arial" panose="020B0604020202020204" pitchFamily="34" charset="0"/>
              </a:rPr>
              <a:t>O Projeto</a:t>
            </a:r>
          </a:p>
        </p:txBody>
      </p:sp>
      <p:sp>
        <p:nvSpPr>
          <p:cNvPr id="5" name="CaixaDeTexto 4"/>
          <p:cNvSpPr txBox="1"/>
          <p:nvPr/>
        </p:nvSpPr>
        <p:spPr>
          <a:xfrm>
            <a:off x="934453" y="1495309"/>
            <a:ext cx="5254128" cy="1882567"/>
          </a:xfrm>
          <a:prstGeom prst="rect">
            <a:avLst/>
          </a:prstGeom>
          <a:noFill/>
        </p:spPr>
        <p:txBody>
          <a:bodyPr wrap="square" rtlCol="0">
            <a:spAutoFit/>
          </a:bodyPr>
          <a:lstStyle/>
          <a:p>
            <a:pPr algn="just">
              <a:spcAft>
                <a:spcPts val="1000"/>
              </a:spcAft>
            </a:pPr>
            <a:r>
              <a:rPr lang="pt-BR" dirty="0">
                <a:latin typeface="Comic Sans MS" panose="030F0702030302020204" pitchFamily="66" charset="0"/>
                <a:cs typeface="Arial" panose="020B0604020202020204" pitchFamily="34" charset="0"/>
              </a:rPr>
              <a:t>Funcionalidades do sistema:</a:t>
            </a:r>
          </a:p>
          <a:p>
            <a:pPr marL="342900" indent="-342900">
              <a:buAutoNum type="arabicPeriod"/>
            </a:pPr>
            <a:r>
              <a:rPr lang="pt-BR" dirty="0">
                <a:latin typeface="Comic Sans MS" panose="030F0702030302020204" pitchFamily="66" charset="0"/>
              </a:rPr>
              <a:t>Ter um sistema de cadastro.</a:t>
            </a:r>
          </a:p>
          <a:p>
            <a:pPr marL="342900" indent="-342900">
              <a:buAutoNum type="arabicPeriod"/>
            </a:pPr>
            <a:r>
              <a:rPr lang="pt-BR" dirty="0">
                <a:latin typeface="Comic Sans MS" panose="030F0702030302020204" pitchFamily="66" charset="0"/>
              </a:rPr>
              <a:t>Login e senha</a:t>
            </a:r>
          </a:p>
          <a:p>
            <a:pPr marL="342900" indent="-342900">
              <a:buAutoNum type="arabicPeriod"/>
            </a:pPr>
            <a:r>
              <a:rPr lang="pt-BR" dirty="0">
                <a:latin typeface="Comic Sans MS" panose="030F0702030302020204" pitchFamily="66" charset="0"/>
              </a:rPr>
              <a:t>Chat </a:t>
            </a:r>
          </a:p>
          <a:p>
            <a:pPr marL="342900" indent="-342900">
              <a:buAutoNum type="arabicPeriod"/>
            </a:pPr>
            <a:r>
              <a:rPr lang="pt-BR" dirty="0">
                <a:latin typeface="Comic Sans MS" panose="030F0702030302020204" pitchFamily="66" charset="0"/>
              </a:rPr>
              <a:t>Ser acessível para deficientes visuais</a:t>
            </a:r>
          </a:p>
          <a:p>
            <a:endParaRPr lang="pt-BR" dirty="0">
              <a:latin typeface="Comic Sans MS" panose="030F0702030302020204" pitchFamily="66" charset="0"/>
            </a:endParaRPr>
          </a:p>
        </p:txBody>
      </p:sp>
      <p:pic>
        <p:nvPicPr>
          <p:cNvPr id="4102" name="Picture 6" descr="o que Ã© eBook e como criar 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8069" y="1333865"/>
            <a:ext cx="4190270" cy="4190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831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latin typeface="Comic Sans MS" panose="030F0702030302020204" pitchFamily="66" charset="0"/>
                <a:cs typeface="Arial" panose="020B0604020202020204" pitchFamily="34" charset="0"/>
              </a:rPr>
              <a:t>O Projeto</a:t>
            </a:r>
          </a:p>
        </p:txBody>
      </p:sp>
      <p:sp>
        <p:nvSpPr>
          <p:cNvPr id="5" name="CaixaDeTexto 4"/>
          <p:cNvSpPr txBox="1"/>
          <p:nvPr/>
        </p:nvSpPr>
        <p:spPr>
          <a:xfrm>
            <a:off x="585535" y="2041318"/>
            <a:ext cx="10676021" cy="1585049"/>
          </a:xfrm>
          <a:prstGeom prst="rect">
            <a:avLst/>
          </a:prstGeom>
          <a:noFill/>
        </p:spPr>
        <p:txBody>
          <a:bodyPr wrap="square" rtlCol="0">
            <a:spAutoFit/>
          </a:bodyPr>
          <a:lstStyle/>
          <a:p>
            <a:pPr indent="363538" algn="just">
              <a:spcAft>
                <a:spcPts val="1000"/>
              </a:spcAft>
            </a:pPr>
            <a:r>
              <a:rPr lang="pt-BR" dirty="0">
                <a:latin typeface="Comic Sans MS" panose="030F0702030302020204" pitchFamily="66" charset="0"/>
                <a:cs typeface="Arial" panose="020B0604020202020204" pitchFamily="34" charset="0"/>
              </a:rPr>
              <a:t>Sugestões de ferramentas para desenvolvimento da protótipo: </a:t>
            </a:r>
          </a:p>
          <a:p>
            <a:pPr indent="363538" algn="just">
              <a:spcAft>
                <a:spcPts val="1000"/>
              </a:spcAft>
            </a:pPr>
            <a:endParaRPr lang="pt-BR" dirty="0">
              <a:latin typeface="Arial" panose="020B0604020202020204" pitchFamily="34" charset="0"/>
              <a:cs typeface="Arial" panose="020B0604020202020204" pitchFamily="34" charset="0"/>
            </a:endParaRPr>
          </a:p>
          <a:p>
            <a:pPr marL="901700" indent="-285750" algn="just">
              <a:spcAft>
                <a:spcPts val="1000"/>
              </a:spcAft>
              <a:buFont typeface="Arial" panose="020B0604020202020204" pitchFamily="34" charset="0"/>
              <a:buChar char="•"/>
            </a:pPr>
            <a:r>
              <a:rPr lang="pt-BR" dirty="0" err="1">
                <a:latin typeface="Comic Sans MS" panose="030F0702030302020204" pitchFamily="66" charset="0"/>
                <a:cs typeface="Arial" panose="020B0604020202020204" pitchFamily="34" charset="0"/>
              </a:rPr>
              <a:t>FramerJS</a:t>
            </a:r>
            <a:r>
              <a:rPr lang="pt-BR" dirty="0">
                <a:latin typeface="Comic Sans MS" panose="030F0702030302020204" pitchFamily="66" charset="0"/>
                <a:cs typeface="Arial" panose="020B0604020202020204" pitchFamily="34" charset="0"/>
              </a:rPr>
              <a:t> - </a:t>
            </a:r>
            <a:r>
              <a:rPr lang="pt-BR" dirty="0">
                <a:latin typeface="Comic Sans MS" panose="030F0702030302020204" pitchFamily="66" charset="0"/>
                <a:hlinkClick r:id="rId2"/>
              </a:rPr>
              <a:t>https://www.framer.com/</a:t>
            </a:r>
            <a:endParaRPr lang="pt-BR" dirty="0">
              <a:latin typeface="Comic Sans MS" panose="030F0702030302020204" pitchFamily="66" charset="0"/>
            </a:endParaRPr>
          </a:p>
          <a:p>
            <a:pPr marL="901700" indent="-285750" algn="just">
              <a:spcAft>
                <a:spcPts val="1000"/>
              </a:spcAft>
              <a:buFont typeface="Arial" panose="020B0604020202020204" pitchFamily="34" charset="0"/>
              <a:buChar char="•"/>
            </a:pPr>
            <a:r>
              <a:rPr lang="pt-BR" dirty="0" err="1">
                <a:latin typeface="Comic Sans MS" panose="030F0702030302020204" pitchFamily="66" charset="0"/>
                <a:cs typeface="Arial" panose="020B0604020202020204" pitchFamily="34" charset="0"/>
              </a:rPr>
              <a:t>Figma</a:t>
            </a:r>
            <a:r>
              <a:rPr lang="pt-BR" dirty="0">
                <a:latin typeface="Comic Sans MS" panose="030F0702030302020204" pitchFamily="66" charset="0"/>
                <a:cs typeface="Arial" panose="020B0604020202020204" pitchFamily="34" charset="0"/>
              </a:rPr>
              <a:t> - </a:t>
            </a:r>
            <a:r>
              <a:rPr lang="pt-BR" dirty="0">
                <a:latin typeface="Comic Sans MS" panose="030F0702030302020204" pitchFamily="66" charset="0"/>
                <a:hlinkClick r:id="rId3"/>
              </a:rPr>
              <a:t>https://www.figma.com/</a:t>
            </a:r>
            <a:endParaRPr lang="pt-BR" dirty="0">
              <a:latin typeface="Comic Sans MS" panose="030F0702030302020204" pitchFamily="66" charset="0"/>
              <a:cs typeface="Arial" panose="020B0604020202020204" pitchFamily="34" charset="0"/>
            </a:endParaRPr>
          </a:p>
        </p:txBody>
      </p:sp>
    </p:spTree>
    <p:extLst>
      <p:ext uri="{BB962C8B-B14F-4D97-AF65-F5344CB8AC3E}">
        <p14:creationId xmlns:p14="http://schemas.microsoft.com/office/powerpoint/2010/main" val="345698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3A5F224-3158-4E3F-8886-EDD091E34D2D}"/>
              </a:ext>
            </a:extLst>
          </p:cNvPr>
          <p:cNvSpPr>
            <a:spLocks noGrp="1"/>
          </p:cNvSpPr>
          <p:nvPr>
            <p:ph type="title"/>
          </p:nvPr>
        </p:nvSpPr>
        <p:spPr>
          <a:xfrm>
            <a:off x="3135086" y="1181553"/>
            <a:ext cx="6803571" cy="1325563"/>
          </a:xfrm>
        </p:spPr>
        <p:txBody>
          <a:bodyPr/>
          <a:lstStyle/>
          <a:p>
            <a:r>
              <a:rPr lang="pt-BR" b="1" dirty="0">
                <a:latin typeface="Arial" panose="020B0604020202020204" pitchFamily="34" charset="0"/>
                <a:cs typeface="Arial" panose="020B0604020202020204" pitchFamily="34" charset="0"/>
              </a:rPr>
              <a:t>Entrega da Etapa 1</a:t>
            </a:r>
          </a:p>
        </p:txBody>
      </p:sp>
      <p:sp>
        <p:nvSpPr>
          <p:cNvPr id="2" name="CaixaDeTexto 1">
            <a:extLst>
              <a:ext uri="{FF2B5EF4-FFF2-40B4-BE49-F238E27FC236}">
                <a16:creationId xmlns:a16="http://schemas.microsoft.com/office/drawing/2014/main" id="{7776D8C5-D870-462D-9B04-1970D0107AB5}"/>
              </a:ext>
            </a:extLst>
          </p:cNvPr>
          <p:cNvSpPr txBox="1"/>
          <p:nvPr/>
        </p:nvSpPr>
        <p:spPr>
          <a:xfrm>
            <a:off x="1055914" y="2917371"/>
            <a:ext cx="10080172" cy="2862322"/>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Vamos reorganizar todo o material que já foi entregue durante este bimestre num único documento. </a:t>
            </a:r>
          </a:p>
          <a:p>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Aproveite esta organização para realizar as devidas correções/melhorias no seu projeto. </a:t>
            </a:r>
          </a:p>
          <a:p>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Coloque todo o material desenvolvido com suas melhorias neste PPT. Siga as instruções das próximas páginas.</a:t>
            </a:r>
          </a:p>
          <a:p>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Apenas um membro do grupo realizará a entrega no Moodle.</a:t>
            </a:r>
          </a:p>
          <a:p>
            <a:endParaRPr lang="pt-BR" dirty="0"/>
          </a:p>
        </p:txBody>
      </p:sp>
    </p:spTree>
    <p:extLst>
      <p:ext uri="{BB962C8B-B14F-4D97-AF65-F5344CB8AC3E}">
        <p14:creationId xmlns:p14="http://schemas.microsoft.com/office/powerpoint/2010/main" val="1372273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3A5F224-3158-4E3F-8886-EDD091E34D2D}"/>
              </a:ext>
            </a:extLst>
          </p:cNvPr>
          <p:cNvSpPr>
            <a:spLocks noGrp="1"/>
          </p:cNvSpPr>
          <p:nvPr>
            <p:ph type="title"/>
          </p:nvPr>
        </p:nvSpPr>
        <p:spPr>
          <a:xfrm>
            <a:off x="838200" y="365125"/>
            <a:ext cx="10515600" cy="1325563"/>
          </a:xfrm>
        </p:spPr>
        <p:txBody>
          <a:bodyPr/>
          <a:lstStyle/>
          <a:p>
            <a:r>
              <a:rPr lang="pt-BR" b="1" dirty="0">
                <a:latin typeface="Arial" panose="020B0604020202020204" pitchFamily="34" charset="0"/>
                <a:cs typeface="Arial" panose="020B0604020202020204" pitchFamily="34" charset="0"/>
              </a:rPr>
              <a:t>Etapa 1</a:t>
            </a:r>
          </a:p>
        </p:txBody>
      </p:sp>
      <p:sp>
        <p:nvSpPr>
          <p:cNvPr id="5" name="CaixaDeTexto 4">
            <a:extLst>
              <a:ext uri="{FF2B5EF4-FFF2-40B4-BE49-F238E27FC236}">
                <a16:creationId xmlns:a16="http://schemas.microsoft.com/office/drawing/2014/main" id="{C7D78F30-04D2-4640-A468-B2DEEAB1371B}"/>
              </a:ext>
            </a:extLst>
          </p:cNvPr>
          <p:cNvSpPr txBox="1"/>
          <p:nvPr/>
        </p:nvSpPr>
        <p:spPr>
          <a:xfrm>
            <a:off x="1083365" y="1898374"/>
            <a:ext cx="9631018" cy="2923877"/>
          </a:xfrm>
          <a:prstGeom prst="rect">
            <a:avLst/>
          </a:prstGeom>
          <a:noFill/>
        </p:spPr>
        <p:txBody>
          <a:bodyPr wrap="square" rtlCol="0">
            <a:spAutoFit/>
          </a:bodyPr>
          <a:lstStyle/>
          <a:p>
            <a:r>
              <a:rPr lang="pt-BR" sz="2000" b="1" dirty="0">
                <a:latin typeface="Arial" panose="020B0604020202020204" pitchFamily="34" charset="0"/>
                <a:cs typeface="Arial" panose="020B0604020202020204" pitchFamily="34" charset="0"/>
              </a:rPr>
              <a:t>Nome do Aplicativo:</a:t>
            </a:r>
          </a:p>
          <a:p>
            <a:endParaRPr lang="pt-BR" dirty="0">
              <a:latin typeface="Arial" panose="020B0604020202020204" pitchFamily="34" charset="0"/>
              <a:cs typeface="Arial" panose="020B0604020202020204" pitchFamily="34" charset="0"/>
            </a:endParaRPr>
          </a:p>
          <a:p>
            <a:endParaRPr lang="pt-BR" dirty="0">
              <a:latin typeface="Arial" panose="020B0604020202020204" pitchFamily="34" charset="0"/>
              <a:cs typeface="Arial" panose="020B0604020202020204" pitchFamily="34" charset="0"/>
            </a:endParaRPr>
          </a:p>
          <a:p>
            <a:endParaRPr lang="pt-BR" dirty="0">
              <a:latin typeface="Arial" panose="020B0604020202020204" pitchFamily="34" charset="0"/>
              <a:cs typeface="Arial" panose="020B0604020202020204" pitchFamily="34" charset="0"/>
            </a:endParaRPr>
          </a:p>
          <a:p>
            <a:endParaRPr lang="pt-BR" dirty="0">
              <a:latin typeface="Arial" panose="020B0604020202020204" pitchFamily="34" charset="0"/>
              <a:cs typeface="Arial" panose="020B0604020202020204" pitchFamily="34" charset="0"/>
            </a:endParaRPr>
          </a:p>
          <a:p>
            <a:endParaRPr lang="pt-BR" dirty="0">
              <a:latin typeface="Arial" panose="020B0604020202020204" pitchFamily="34" charset="0"/>
              <a:cs typeface="Arial" panose="020B0604020202020204" pitchFamily="34" charset="0"/>
            </a:endParaRPr>
          </a:p>
          <a:p>
            <a:r>
              <a:rPr lang="pt-BR" sz="2000" b="1" dirty="0">
                <a:latin typeface="Arial" panose="020B0604020202020204" pitchFamily="34" charset="0"/>
                <a:cs typeface="Arial" panose="020B0604020202020204" pitchFamily="34" charset="0"/>
              </a:rPr>
              <a:t>Nome e TIA dos integrantes de grupo:</a:t>
            </a:r>
          </a:p>
          <a:p>
            <a:endParaRPr lang="pt-BR" dirty="0">
              <a:latin typeface="Arial" panose="020B0604020202020204" pitchFamily="34" charset="0"/>
              <a:cs typeface="Arial" panose="020B0604020202020204" pitchFamily="34" charset="0"/>
            </a:endParaRPr>
          </a:p>
          <a:p>
            <a:endParaRPr lang="pt-BR" dirty="0">
              <a:latin typeface="Arial" panose="020B0604020202020204" pitchFamily="34" charset="0"/>
              <a:cs typeface="Arial" panose="020B0604020202020204" pitchFamily="34" charset="0"/>
            </a:endParaRPr>
          </a:p>
          <a:p>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3513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3A5F224-3158-4E3F-8886-EDD091E34D2D}"/>
              </a:ext>
            </a:extLst>
          </p:cNvPr>
          <p:cNvSpPr>
            <a:spLocks noGrp="1"/>
          </p:cNvSpPr>
          <p:nvPr>
            <p:ph type="title"/>
          </p:nvPr>
        </p:nvSpPr>
        <p:spPr>
          <a:xfrm>
            <a:off x="838200" y="365125"/>
            <a:ext cx="10515600" cy="1325563"/>
          </a:xfrm>
        </p:spPr>
        <p:txBody>
          <a:bodyPr/>
          <a:lstStyle/>
          <a:p>
            <a:r>
              <a:rPr lang="pt-BR" b="1" dirty="0">
                <a:latin typeface="Comic Sans MS" panose="030F0702030302020204" pitchFamily="66" charset="0"/>
                <a:cs typeface="Arial" panose="020B0604020202020204" pitchFamily="34" charset="0"/>
              </a:rPr>
              <a:t>Etapa 1 – Parte 1</a:t>
            </a:r>
          </a:p>
        </p:txBody>
      </p:sp>
      <p:sp>
        <p:nvSpPr>
          <p:cNvPr id="5" name="CaixaDeTexto 4">
            <a:extLst>
              <a:ext uri="{FF2B5EF4-FFF2-40B4-BE49-F238E27FC236}">
                <a16:creationId xmlns:a16="http://schemas.microsoft.com/office/drawing/2014/main" id="{C7D78F30-04D2-4640-A468-B2DEEAB1371B}"/>
              </a:ext>
            </a:extLst>
          </p:cNvPr>
          <p:cNvSpPr txBox="1"/>
          <p:nvPr/>
        </p:nvSpPr>
        <p:spPr>
          <a:xfrm>
            <a:off x="1081708" y="1451113"/>
            <a:ext cx="10028583" cy="4801314"/>
          </a:xfrm>
          <a:prstGeom prst="rect">
            <a:avLst/>
          </a:prstGeom>
          <a:noFill/>
        </p:spPr>
        <p:txBody>
          <a:bodyPr wrap="square" rtlCol="0">
            <a:spAutoFit/>
          </a:bodyPr>
          <a:lstStyle/>
          <a:p>
            <a:r>
              <a:rPr lang="pt-BR" b="1" dirty="0">
                <a:latin typeface="Comic Sans MS" panose="030F0702030302020204" pitchFamily="66" charset="0"/>
                <a:cs typeface="Arial" panose="020B0604020202020204" pitchFamily="34" charset="0"/>
              </a:rPr>
              <a:t>Brainstorm do projeto</a:t>
            </a:r>
          </a:p>
          <a:p>
            <a:endParaRPr lang="pt-BR" dirty="0">
              <a:latin typeface="Comic Sans MS" panose="030F0702030302020204" pitchFamily="66" charset="0"/>
              <a:cs typeface="Arial" panose="020B0604020202020204" pitchFamily="34" charset="0"/>
            </a:endParaRPr>
          </a:p>
          <a:p>
            <a:r>
              <a:rPr lang="pt-BR" dirty="0" err="1">
                <a:latin typeface="Comic Sans MS" panose="030F0702030302020204" pitchFamily="66" charset="0"/>
                <a:cs typeface="Arial" panose="020B0604020202020204" pitchFamily="34" charset="0"/>
              </a:rPr>
              <a:t>Story</a:t>
            </a:r>
            <a:r>
              <a:rPr lang="pt-BR" dirty="0">
                <a:latin typeface="Comic Sans MS" panose="030F0702030302020204" pitchFamily="66" charset="0"/>
                <a:cs typeface="Arial" panose="020B0604020202020204" pitchFamily="34" charset="0"/>
              </a:rPr>
              <a:t>: Como usuário de um sistema colaborativo eu posso interagir remotamente com outras pessoas de forma síncrona. Posso trocar mensagens, conversar e ver as pessoas que estou interagindo em tempo real. </a:t>
            </a:r>
          </a:p>
          <a:p>
            <a:r>
              <a:rPr lang="pt-BR" dirty="0">
                <a:latin typeface="Comic Sans MS" panose="030F0702030302020204" pitchFamily="66" charset="0"/>
                <a:cs typeface="Arial" panose="020B0604020202020204" pitchFamily="34" charset="0"/>
              </a:rPr>
              <a:t>Diante do </a:t>
            </a:r>
            <a:r>
              <a:rPr lang="pt-BR" dirty="0" err="1">
                <a:latin typeface="Comic Sans MS" panose="030F0702030302020204" pitchFamily="66" charset="0"/>
                <a:cs typeface="Arial" panose="020B0604020202020204" pitchFamily="34" charset="0"/>
              </a:rPr>
              <a:t>story</a:t>
            </a:r>
            <a:r>
              <a:rPr lang="pt-BR" dirty="0">
                <a:latin typeface="Comic Sans MS" panose="030F0702030302020204" pitchFamily="66" charset="0"/>
                <a:cs typeface="Arial" panose="020B0604020202020204" pitchFamily="34" charset="0"/>
              </a:rPr>
              <a:t>, defina as seguintes questões:</a:t>
            </a:r>
          </a:p>
          <a:p>
            <a:endParaRPr lang="pt-BR" dirty="0">
              <a:latin typeface="Comic Sans MS" panose="030F0702030302020204" pitchFamily="66" charset="0"/>
              <a:cs typeface="Arial" panose="020B0604020202020204" pitchFamily="34" charset="0"/>
            </a:endParaRPr>
          </a:p>
          <a:p>
            <a:r>
              <a:rPr lang="pt-BR" dirty="0">
                <a:latin typeface="Comic Sans MS" panose="030F0702030302020204" pitchFamily="66" charset="0"/>
                <a:cs typeface="Arial" panose="020B0604020202020204" pitchFamily="34" charset="0"/>
              </a:rPr>
              <a:t>1 - Descrição do aplicativo</a:t>
            </a:r>
          </a:p>
          <a:p>
            <a:endParaRPr lang="pt-BR" dirty="0">
              <a:latin typeface="Comic Sans MS" panose="030F0702030302020204" pitchFamily="66" charset="0"/>
              <a:cs typeface="Arial" panose="020B0604020202020204" pitchFamily="34" charset="0"/>
            </a:endParaRPr>
          </a:p>
          <a:p>
            <a:r>
              <a:rPr lang="pt-BR" dirty="0">
                <a:latin typeface="Comic Sans MS" panose="030F0702030302020204" pitchFamily="66" charset="0"/>
                <a:cs typeface="Arial" panose="020B0604020202020204" pitchFamily="34" charset="0"/>
              </a:rPr>
              <a:t>2 - O conteúdo a ser apresentado e ideias de funcionalidades a serem abordados pela sua aplicação.</a:t>
            </a:r>
          </a:p>
          <a:p>
            <a:endParaRPr lang="pt-BR" dirty="0">
              <a:latin typeface="Comic Sans MS" panose="030F0702030302020204" pitchFamily="66" charset="0"/>
              <a:cs typeface="Arial" panose="020B0604020202020204" pitchFamily="34" charset="0"/>
            </a:endParaRPr>
          </a:p>
          <a:p>
            <a:r>
              <a:rPr lang="pt-BR" dirty="0">
                <a:latin typeface="Comic Sans MS" panose="030F0702030302020204" pitchFamily="66" charset="0"/>
                <a:cs typeface="Arial" panose="020B0604020202020204" pitchFamily="34" charset="0"/>
              </a:rPr>
              <a:t>3 - Para qual o tipo de usuários se destina a aplicação? Quais suas limitações?</a:t>
            </a:r>
          </a:p>
          <a:p>
            <a:endParaRPr lang="pt-BR" dirty="0">
              <a:latin typeface="Comic Sans MS" panose="030F0702030302020204" pitchFamily="66" charset="0"/>
              <a:cs typeface="Arial" panose="020B0604020202020204" pitchFamily="34" charset="0"/>
            </a:endParaRPr>
          </a:p>
          <a:p>
            <a:r>
              <a:rPr lang="pt-BR" dirty="0">
                <a:latin typeface="Comic Sans MS" panose="030F0702030302020204" pitchFamily="66" charset="0"/>
                <a:cs typeface="Arial" panose="020B0604020202020204" pitchFamily="34" charset="0"/>
              </a:rPr>
              <a:t>4 - Pesquise pelo menos 3 aplicações semelhantes na Web ou nas lojas de app. Descreva as funcionalidades de cada uma delas, os pontos fortes e os pontos fracos.</a:t>
            </a:r>
          </a:p>
          <a:p>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1867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3A5F224-3158-4E3F-8886-EDD091E34D2D}"/>
              </a:ext>
            </a:extLst>
          </p:cNvPr>
          <p:cNvSpPr>
            <a:spLocks noGrp="1"/>
          </p:cNvSpPr>
          <p:nvPr>
            <p:ph type="title"/>
          </p:nvPr>
        </p:nvSpPr>
        <p:spPr>
          <a:xfrm>
            <a:off x="838200" y="365125"/>
            <a:ext cx="10515600" cy="1325563"/>
          </a:xfrm>
        </p:spPr>
        <p:txBody>
          <a:bodyPr/>
          <a:lstStyle/>
          <a:p>
            <a:r>
              <a:rPr lang="pt-BR" b="1" dirty="0">
                <a:latin typeface="Comic Sans MS" panose="030F0702030302020204" pitchFamily="66" charset="0"/>
                <a:cs typeface="Arial" panose="020B0604020202020204" pitchFamily="34" charset="0"/>
              </a:rPr>
              <a:t>Etapa 1 – Parte 1</a:t>
            </a:r>
          </a:p>
        </p:txBody>
      </p:sp>
      <p:sp>
        <p:nvSpPr>
          <p:cNvPr id="5" name="CaixaDeTexto 4">
            <a:extLst>
              <a:ext uri="{FF2B5EF4-FFF2-40B4-BE49-F238E27FC236}">
                <a16:creationId xmlns:a16="http://schemas.microsoft.com/office/drawing/2014/main" id="{C7D78F30-04D2-4640-A468-B2DEEAB1371B}"/>
              </a:ext>
            </a:extLst>
          </p:cNvPr>
          <p:cNvSpPr txBox="1"/>
          <p:nvPr/>
        </p:nvSpPr>
        <p:spPr>
          <a:xfrm>
            <a:off x="1081708" y="1451113"/>
            <a:ext cx="10028583" cy="3139321"/>
          </a:xfrm>
          <a:prstGeom prst="rect">
            <a:avLst/>
          </a:prstGeom>
          <a:noFill/>
        </p:spPr>
        <p:txBody>
          <a:bodyPr wrap="square" rtlCol="0">
            <a:spAutoFit/>
          </a:bodyPr>
          <a:lstStyle/>
          <a:p>
            <a:r>
              <a:rPr lang="pt-BR" b="1" dirty="0">
                <a:latin typeface="Comic Sans MS" panose="030F0702030302020204" pitchFamily="66" charset="0"/>
                <a:cs typeface="Arial" panose="020B0604020202020204" pitchFamily="34" charset="0"/>
              </a:rPr>
              <a:t>Brainstorm do projeto</a:t>
            </a:r>
          </a:p>
          <a:p>
            <a:endParaRPr lang="pt-BR" dirty="0">
              <a:latin typeface="Comic Sans MS" panose="030F0702030302020204" pitchFamily="66" charset="0"/>
              <a:cs typeface="Arial" panose="020B0604020202020204" pitchFamily="34" charset="0"/>
            </a:endParaRPr>
          </a:p>
          <a:p>
            <a:r>
              <a:rPr lang="pt-BR" dirty="0">
                <a:latin typeface="Comic Sans MS" panose="030F0702030302020204" pitchFamily="66" charset="0"/>
                <a:cs typeface="Arial" panose="020B0604020202020204" pitchFamily="34" charset="0"/>
              </a:rPr>
              <a:t>5 - Defina os componentes que a aplicação deverá ter para cumprir as seguintes metas de usabilidade:</a:t>
            </a:r>
          </a:p>
          <a:p>
            <a:endParaRPr lang="pt-BR" dirty="0">
              <a:latin typeface="Comic Sans MS" panose="030F0702030302020204" pitchFamily="66" charset="0"/>
              <a:cs typeface="Arial" panose="020B0604020202020204" pitchFamily="34" charset="0"/>
            </a:endParaRPr>
          </a:p>
          <a:p>
            <a:pPr marL="631825" indent="-285750">
              <a:buFont typeface="Arial" panose="020B0604020202020204" pitchFamily="34" charset="0"/>
              <a:buChar char="•"/>
            </a:pPr>
            <a:r>
              <a:rPr lang="pt-BR" dirty="0">
                <a:latin typeface="Comic Sans MS" panose="030F0702030302020204" pitchFamily="66" charset="0"/>
                <a:cs typeface="Arial" panose="020B0604020202020204" pitchFamily="34" charset="0"/>
              </a:rPr>
              <a:t>Facilitar a Aprendizagem de uso da aplicação</a:t>
            </a:r>
          </a:p>
          <a:p>
            <a:pPr marL="631825" indent="-285750">
              <a:buFont typeface="Arial" panose="020B0604020202020204" pitchFamily="34" charset="0"/>
              <a:buChar char="•"/>
            </a:pPr>
            <a:r>
              <a:rPr lang="pt-BR" dirty="0">
                <a:latin typeface="Comic Sans MS" panose="030F0702030302020204" pitchFamily="66" charset="0"/>
                <a:cs typeface="Arial" panose="020B0604020202020204" pitchFamily="34" charset="0"/>
              </a:rPr>
              <a:t>Ser eficiente no uso</a:t>
            </a:r>
          </a:p>
          <a:p>
            <a:pPr marL="631825" indent="-285750">
              <a:buFont typeface="Arial" panose="020B0604020202020204" pitchFamily="34" charset="0"/>
              <a:buChar char="•"/>
            </a:pPr>
            <a:r>
              <a:rPr lang="pt-BR" dirty="0">
                <a:latin typeface="Comic Sans MS" panose="030F0702030302020204" pitchFamily="66" charset="0"/>
                <a:cs typeface="Arial" panose="020B0604020202020204" pitchFamily="34" charset="0"/>
              </a:rPr>
              <a:t>Ser fácil para o usuário memorizar com se usa a aplicação</a:t>
            </a:r>
          </a:p>
          <a:p>
            <a:pPr marL="631825" indent="-285750">
              <a:buFont typeface="Arial" panose="020B0604020202020204" pitchFamily="34" charset="0"/>
              <a:buChar char="•"/>
            </a:pPr>
            <a:r>
              <a:rPr lang="pt-BR" dirty="0">
                <a:latin typeface="Comic Sans MS" panose="030F0702030302020204" pitchFamily="66" charset="0"/>
                <a:cs typeface="Arial" panose="020B0604020202020204" pitchFamily="34" charset="0"/>
              </a:rPr>
              <a:t>Prevenir erros durante o uso</a:t>
            </a:r>
          </a:p>
          <a:p>
            <a:pPr marL="631825" indent="-285750">
              <a:buFont typeface="Arial" panose="020B0604020202020204" pitchFamily="34" charset="0"/>
              <a:buChar char="•"/>
            </a:pPr>
            <a:r>
              <a:rPr lang="pt-BR" dirty="0">
                <a:latin typeface="Comic Sans MS" panose="030F0702030302020204" pitchFamily="66" charset="0"/>
                <a:cs typeface="Arial" panose="020B0604020202020204" pitchFamily="34" charset="0"/>
              </a:rPr>
              <a:t>Garantir a satisfação do usuário ao utilizar a aplicação.</a:t>
            </a:r>
          </a:p>
          <a:p>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983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latin typeface="Comic Sans MS" panose="030F0702030302020204" pitchFamily="66" charset="0"/>
                <a:cs typeface="Arial" panose="020B0604020202020204" pitchFamily="34" charset="0"/>
              </a:rPr>
              <a:t>Colaboração</a:t>
            </a:r>
          </a:p>
        </p:txBody>
      </p:sp>
      <p:sp>
        <p:nvSpPr>
          <p:cNvPr id="3" name="Espaço Reservado para Conteúdo 2"/>
          <p:cNvSpPr>
            <a:spLocks noGrp="1"/>
          </p:cNvSpPr>
          <p:nvPr>
            <p:ph idx="1"/>
          </p:nvPr>
        </p:nvSpPr>
        <p:spPr/>
        <p:txBody>
          <a:bodyPr/>
          <a:lstStyle/>
          <a:p>
            <a:pPr marL="0" indent="715963">
              <a:buNone/>
            </a:pPr>
            <a:r>
              <a:rPr lang="pt-BR" dirty="0">
                <a:latin typeface="Comic Sans MS" panose="030F0702030302020204" pitchFamily="66" charset="0"/>
                <a:cs typeface="Arial" panose="020B0604020202020204" pitchFamily="34" charset="0"/>
              </a:rPr>
              <a:t>O termo colaboração, cooperação ou coordenação remete à ideia de uma atividade realizada de forma cooperativa entre dois ou mais indivíduos. Com o advento da internet, diversos sistemas colaborativos especializados puderam ser criados e/ou aprimorados, em especial após o surgimento da Web 2.0 e a disseminação de licenças livres.</a:t>
            </a:r>
            <a:endParaRPr lang="pt-BR" dirty="0">
              <a:latin typeface="Comic Sans MS" panose="030F0702030302020204" pitchFamily="66" charset="0"/>
            </a:endParaRPr>
          </a:p>
        </p:txBody>
      </p:sp>
      <p:pic>
        <p:nvPicPr>
          <p:cNvPr id="9" name="Imagem 8">
            <a:extLst>
              <a:ext uri="{FF2B5EF4-FFF2-40B4-BE49-F238E27FC236}">
                <a16:creationId xmlns:a16="http://schemas.microsoft.com/office/drawing/2014/main" id="{50DAB85C-D388-4E63-8900-9E6967AA3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233" y="4415881"/>
            <a:ext cx="2848360" cy="1761082"/>
          </a:xfrm>
          <a:prstGeom prst="rect">
            <a:avLst/>
          </a:prstGeom>
        </p:spPr>
      </p:pic>
    </p:spTree>
    <p:extLst>
      <p:ext uri="{BB962C8B-B14F-4D97-AF65-F5344CB8AC3E}">
        <p14:creationId xmlns:p14="http://schemas.microsoft.com/office/powerpoint/2010/main" val="3902564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latin typeface="Comic Sans MS" panose="030F0702030302020204" pitchFamily="66" charset="0"/>
                <a:cs typeface="Arial" panose="020B0604020202020204" pitchFamily="34" charset="0"/>
              </a:rPr>
              <a:t>Sistemas Colaborativos</a:t>
            </a:r>
          </a:p>
        </p:txBody>
      </p:sp>
      <p:sp>
        <p:nvSpPr>
          <p:cNvPr id="3" name="Retângulo 2">
            <a:extLst>
              <a:ext uri="{FF2B5EF4-FFF2-40B4-BE49-F238E27FC236}">
                <a16:creationId xmlns:a16="http://schemas.microsoft.com/office/drawing/2014/main" id="{50E9D660-582E-47D5-B1F6-5C250BBBC194}"/>
              </a:ext>
            </a:extLst>
          </p:cNvPr>
          <p:cNvSpPr/>
          <p:nvPr/>
        </p:nvSpPr>
        <p:spPr>
          <a:xfrm>
            <a:off x="5445760" y="4011841"/>
            <a:ext cx="5908040" cy="2308324"/>
          </a:xfrm>
          <a:prstGeom prst="rect">
            <a:avLst/>
          </a:prstGeom>
        </p:spPr>
        <p:txBody>
          <a:bodyPr wrap="square">
            <a:spAutoFit/>
          </a:bodyPr>
          <a:lstStyle/>
          <a:p>
            <a:pPr algn="just"/>
            <a:r>
              <a:rPr lang="pt-BR" sz="2400" dirty="0">
                <a:latin typeface="Comic Sans MS" panose="030F0702030302020204" pitchFamily="66" charset="0"/>
              </a:rPr>
              <a:t>Um sistema colaborativo é um “Sistema baseado em computador que auxilia grupos de pessoas envolvidas em tarefas comuns (ou objetivos) e que provê interface para um ambiente compartilhado“ (</a:t>
            </a:r>
            <a:r>
              <a:rPr lang="pt-BR" sz="2400" dirty="0" err="1">
                <a:latin typeface="Comic Sans MS" panose="030F0702030302020204" pitchFamily="66" charset="0"/>
              </a:rPr>
              <a:t>Skip</a:t>
            </a:r>
            <a:r>
              <a:rPr lang="pt-BR" sz="2400" dirty="0">
                <a:latin typeface="Comic Sans MS" panose="030F0702030302020204" pitchFamily="66" charset="0"/>
              </a:rPr>
              <a:t> Ellis).</a:t>
            </a:r>
            <a:endParaRPr lang="pt-BR" sz="2400" dirty="0">
              <a:latin typeface="Comic Sans MS" panose="030F0702030302020204" pitchFamily="66" charset="0"/>
              <a:cs typeface="Arial" panose="020B0604020202020204" pitchFamily="34" charset="0"/>
            </a:endParaRPr>
          </a:p>
        </p:txBody>
      </p:sp>
      <p:pic>
        <p:nvPicPr>
          <p:cNvPr id="5" name="Imagem 4" descr="Uma imagem contendo brinquedo, lego, mesa&#10;&#10;Descrição gerada automaticamente">
            <a:extLst>
              <a:ext uri="{FF2B5EF4-FFF2-40B4-BE49-F238E27FC236}">
                <a16:creationId xmlns:a16="http://schemas.microsoft.com/office/drawing/2014/main" id="{2C4055C6-37A5-4738-9D01-279721E95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45673"/>
            <a:ext cx="4419600" cy="2941043"/>
          </a:xfrm>
          <a:prstGeom prst="rect">
            <a:avLst/>
          </a:prstGeom>
        </p:spPr>
      </p:pic>
    </p:spTree>
    <p:extLst>
      <p:ext uri="{BB962C8B-B14F-4D97-AF65-F5344CB8AC3E}">
        <p14:creationId xmlns:p14="http://schemas.microsoft.com/office/powerpoint/2010/main" val="1519598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latin typeface="Comic Sans MS" panose="030F0702030302020204" pitchFamily="66" charset="0"/>
                <a:cs typeface="Arial" panose="020B0604020202020204" pitchFamily="34" charset="0"/>
              </a:rPr>
              <a:t>Softwares Colaborativos</a:t>
            </a:r>
          </a:p>
        </p:txBody>
      </p:sp>
      <p:sp>
        <p:nvSpPr>
          <p:cNvPr id="3" name="CaixaDeTexto 2"/>
          <p:cNvSpPr txBox="1"/>
          <p:nvPr/>
        </p:nvSpPr>
        <p:spPr>
          <a:xfrm>
            <a:off x="838200" y="1535017"/>
            <a:ext cx="10620630" cy="5570756"/>
          </a:xfrm>
          <a:prstGeom prst="rect">
            <a:avLst/>
          </a:prstGeom>
          <a:noFill/>
        </p:spPr>
        <p:txBody>
          <a:bodyPr wrap="square" rtlCol="0">
            <a:spAutoFit/>
          </a:bodyPr>
          <a:lstStyle/>
          <a:p>
            <a:pPr indent="452438" algn="just">
              <a:spcAft>
                <a:spcPts val="1000"/>
              </a:spcAft>
            </a:pPr>
            <a:r>
              <a:rPr lang="pt-BR" sz="2200" dirty="0">
                <a:latin typeface="Comic Sans MS" panose="030F0702030302020204" pitchFamily="66" charset="0"/>
                <a:cs typeface="Arial" panose="020B0604020202020204" pitchFamily="34" charset="0"/>
              </a:rPr>
              <a:t>Todo aplicativo ou ferramenta que proporciona a troca de informações de forma ágil e, principalmente, simultânea, atualizada em tempo real, é um software colaborativo, em sua essência.</a:t>
            </a:r>
          </a:p>
          <a:p>
            <a:pPr indent="452438" algn="just">
              <a:spcAft>
                <a:spcPts val="1000"/>
              </a:spcAft>
            </a:pPr>
            <a:r>
              <a:rPr lang="pt-BR" sz="2200" dirty="0">
                <a:latin typeface="Comic Sans MS" panose="030F0702030302020204" pitchFamily="66" charset="0"/>
              </a:rPr>
              <a:t>As aplicações no espaço colaborativo estão vulneráveis a variáveis de interação e o local onde acontecem. De acordo com os valores destas variáveis podem ser classificados como: </a:t>
            </a:r>
          </a:p>
          <a:p>
            <a:pPr marL="893763" indent="-342900" algn="just">
              <a:spcAft>
                <a:spcPts val="1000"/>
              </a:spcAft>
              <a:buFont typeface="Arial" panose="020B0604020202020204" pitchFamily="34" charset="0"/>
              <a:buChar char="•"/>
            </a:pPr>
            <a:r>
              <a:rPr lang="pt-BR" sz="2200" b="1" dirty="0">
                <a:latin typeface="Comic Sans MS" panose="030F0702030302020204" pitchFamily="66" charset="0"/>
              </a:rPr>
              <a:t>Sistema de Mensagens </a:t>
            </a:r>
            <a:r>
              <a:rPr lang="pt-BR" sz="2200" dirty="0">
                <a:latin typeface="Comic Sans MS" panose="030F0702030302020204" pitchFamily="66" charset="0"/>
              </a:rPr>
              <a:t>- Transferência de Informação, onde os usuários trabalham sozinhos. </a:t>
            </a:r>
            <a:r>
              <a:rPr lang="pt-BR" sz="2200" dirty="0" err="1">
                <a:latin typeface="Comic Sans MS" panose="030F0702030302020204" pitchFamily="66" charset="0"/>
              </a:rPr>
              <a:t>Ex</a:t>
            </a:r>
            <a:r>
              <a:rPr lang="pt-BR" sz="2200" dirty="0">
                <a:latin typeface="Comic Sans MS" panose="030F0702030302020204" pitchFamily="66" charset="0"/>
              </a:rPr>
              <a:t>: E-mail. </a:t>
            </a:r>
          </a:p>
          <a:p>
            <a:pPr marL="893763" indent="-342900" algn="just">
              <a:spcAft>
                <a:spcPts val="1000"/>
              </a:spcAft>
              <a:buFont typeface="Arial" panose="020B0604020202020204" pitchFamily="34" charset="0"/>
              <a:buChar char="•"/>
            </a:pPr>
            <a:r>
              <a:rPr lang="pt-BR" sz="2200" b="1" dirty="0">
                <a:latin typeface="Comic Sans MS" panose="030F0702030302020204" pitchFamily="66" charset="0"/>
              </a:rPr>
              <a:t>Sistema de Conferência </a:t>
            </a:r>
            <a:r>
              <a:rPr lang="pt-BR" sz="2200" dirty="0">
                <a:latin typeface="Comic Sans MS" panose="030F0702030302020204" pitchFamily="66" charset="0"/>
              </a:rPr>
              <a:t>- Distribuição de informação para uma comunidade. A comunicação é em tempo real. </a:t>
            </a:r>
            <a:r>
              <a:rPr lang="pt-BR" sz="2200" dirty="0" err="1">
                <a:latin typeface="Comic Sans MS" panose="030F0702030302020204" pitchFamily="66" charset="0"/>
              </a:rPr>
              <a:t>Ex</a:t>
            </a:r>
            <a:r>
              <a:rPr lang="pt-BR" sz="2200" dirty="0">
                <a:latin typeface="Comic Sans MS" panose="030F0702030302020204" pitchFamily="66" charset="0"/>
              </a:rPr>
              <a:t>: Sala de Bate papo. </a:t>
            </a:r>
          </a:p>
          <a:p>
            <a:pPr marL="893763" indent="-342900" algn="just">
              <a:spcAft>
                <a:spcPts val="1000"/>
              </a:spcAft>
              <a:buFont typeface="Arial" panose="020B0604020202020204" pitchFamily="34" charset="0"/>
              <a:buChar char="•"/>
            </a:pPr>
            <a:r>
              <a:rPr lang="pt-BR" sz="2200" b="1" dirty="0">
                <a:latin typeface="Comic Sans MS" panose="030F0702030302020204" pitchFamily="66" charset="0"/>
              </a:rPr>
              <a:t>Sistema Coordenado </a:t>
            </a:r>
            <a:r>
              <a:rPr lang="pt-BR" sz="2200" dirty="0">
                <a:latin typeface="Comic Sans MS" panose="030F0702030302020204" pitchFamily="66" charset="0"/>
              </a:rPr>
              <a:t>- A informação é gerada por um grupo de pessoas no mesmo espaço físico com suporte do computador. </a:t>
            </a:r>
            <a:r>
              <a:rPr lang="pt-BR" sz="2200" dirty="0" err="1">
                <a:latin typeface="Comic Sans MS" panose="030F0702030302020204" pitchFamily="66" charset="0"/>
              </a:rPr>
              <a:t>Ex</a:t>
            </a:r>
            <a:r>
              <a:rPr lang="pt-BR" sz="2200" dirty="0">
                <a:latin typeface="Comic Sans MS" panose="030F0702030302020204" pitchFamily="66" charset="0"/>
              </a:rPr>
              <a:t>: White-boards.</a:t>
            </a:r>
          </a:p>
          <a:p>
            <a:pPr indent="452438" algn="just">
              <a:spcAft>
                <a:spcPts val="1000"/>
              </a:spcAft>
            </a:pPr>
            <a:endParaRPr lang="pt-BR" sz="2400" dirty="0">
              <a:latin typeface="Comic Sans MS" panose="030F0702030302020204" pitchFamily="66" charset="0"/>
              <a:cs typeface="Arial" panose="020B0604020202020204" pitchFamily="34" charset="0"/>
            </a:endParaRPr>
          </a:p>
          <a:p>
            <a:pPr indent="452438" algn="just">
              <a:spcAft>
                <a:spcPts val="1000"/>
              </a:spcAft>
            </a:pPr>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742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latin typeface="Comic Sans MS" panose="030F0702030302020204" pitchFamily="66" charset="0"/>
                <a:cs typeface="Arial" panose="020B0604020202020204" pitchFamily="34" charset="0"/>
              </a:rPr>
              <a:t>Softwares Colaborativos</a:t>
            </a:r>
          </a:p>
        </p:txBody>
      </p:sp>
      <p:pic>
        <p:nvPicPr>
          <p:cNvPr id="5" name="Imagem 4" descr="Tela de celular com texto preto sobre fundo branco&#10;&#10;Descrição gerada automaticamente">
            <a:extLst>
              <a:ext uri="{FF2B5EF4-FFF2-40B4-BE49-F238E27FC236}">
                <a16:creationId xmlns:a16="http://schemas.microsoft.com/office/drawing/2014/main" id="{5AB6CEE3-26E6-4028-AEAB-6175EB980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520" y="1811947"/>
            <a:ext cx="7426960" cy="4680928"/>
          </a:xfrm>
          <a:prstGeom prst="rect">
            <a:avLst/>
          </a:prstGeom>
        </p:spPr>
      </p:pic>
    </p:spTree>
    <p:extLst>
      <p:ext uri="{BB962C8B-B14F-4D97-AF65-F5344CB8AC3E}">
        <p14:creationId xmlns:p14="http://schemas.microsoft.com/office/powerpoint/2010/main" val="4291143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latin typeface="Comic Sans MS" panose="030F0702030302020204" pitchFamily="66" charset="0"/>
                <a:cs typeface="Arial" panose="020B0604020202020204" pitchFamily="34" charset="0"/>
              </a:rPr>
              <a:t>Softwares Colaborativos - Características</a:t>
            </a:r>
          </a:p>
        </p:txBody>
      </p:sp>
      <p:sp>
        <p:nvSpPr>
          <p:cNvPr id="3" name="CaixaDeTexto 2"/>
          <p:cNvSpPr txBox="1"/>
          <p:nvPr/>
        </p:nvSpPr>
        <p:spPr>
          <a:xfrm>
            <a:off x="838200" y="2083657"/>
            <a:ext cx="10214229" cy="4206280"/>
          </a:xfrm>
          <a:prstGeom prst="rect">
            <a:avLst/>
          </a:prstGeom>
          <a:noFill/>
        </p:spPr>
        <p:txBody>
          <a:bodyPr wrap="square" rtlCol="0">
            <a:spAutoFit/>
          </a:bodyPr>
          <a:lstStyle/>
          <a:p>
            <a:pPr marL="285750" indent="-285750" algn="just">
              <a:spcAft>
                <a:spcPts val="1000"/>
              </a:spcAft>
              <a:buFont typeface="Arial" panose="020B0604020202020204" pitchFamily="34" charset="0"/>
              <a:buChar char="•"/>
            </a:pPr>
            <a:r>
              <a:rPr lang="pt-BR" b="1" dirty="0">
                <a:latin typeface="Comic Sans MS" panose="030F0702030302020204" pitchFamily="66" charset="0"/>
                <a:cs typeface="Arial" panose="020B0604020202020204" pitchFamily="34" charset="0"/>
              </a:rPr>
              <a:t>Trabalham com computação em nuvem</a:t>
            </a:r>
            <a:r>
              <a:rPr lang="pt-BR" dirty="0">
                <a:latin typeface="Comic Sans MS" panose="030F0702030302020204" pitchFamily="66" charset="0"/>
                <a:cs typeface="Arial" panose="020B0604020202020204" pitchFamily="34" charset="0"/>
              </a:rPr>
              <a:t>: não está nesta ou naquela máquina, todos na empresa podem acessar.</a:t>
            </a:r>
          </a:p>
          <a:p>
            <a:pPr marL="285750" indent="-285750" algn="just">
              <a:spcAft>
                <a:spcPts val="1000"/>
              </a:spcAft>
              <a:buFont typeface="Arial" panose="020B0604020202020204" pitchFamily="34" charset="0"/>
              <a:buChar char="•"/>
            </a:pPr>
            <a:r>
              <a:rPr lang="pt-BR" b="1" dirty="0">
                <a:latin typeface="Comic Sans MS" panose="030F0702030302020204" pitchFamily="66" charset="0"/>
                <a:cs typeface="Arial" panose="020B0604020202020204" pitchFamily="34" charset="0"/>
              </a:rPr>
              <a:t>Editáveis simultaneamen</a:t>
            </a:r>
            <a:r>
              <a:rPr lang="pt-BR" dirty="0">
                <a:latin typeface="Comic Sans MS" panose="030F0702030302020204" pitchFamily="66" charset="0"/>
                <a:cs typeface="Arial" panose="020B0604020202020204" pitchFamily="34" charset="0"/>
              </a:rPr>
              <a:t>te: imagine que você tenha uma planilha de produtividade de vendas ou de acompanhamento de fluxo de caixa desenvolvida em uma planilha do Google. Todos que tiverem autorização para isso poderão editá-las, trazendo as informações com muito mais velocidade e poder de compartilhamento.</a:t>
            </a:r>
          </a:p>
          <a:p>
            <a:pPr marL="285750" indent="-285750" algn="just">
              <a:spcAft>
                <a:spcPts val="1000"/>
              </a:spcAft>
              <a:buFont typeface="Arial" panose="020B0604020202020204" pitchFamily="34" charset="0"/>
              <a:buChar char="•"/>
            </a:pPr>
            <a:r>
              <a:rPr lang="pt-BR" b="1" dirty="0">
                <a:latin typeface="Comic Sans MS" panose="030F0702030302020204" pitchFamily="66" charset="0"/>
                <a:cs typeface="Arial" panose="020B0604020202020204" pitchFamily="34" charset="0"/>
              </a:rPr>
              <a:t>Acessíveis de forma remota</a:t>
            </a:r>
            <a:r>
              <a:rPr lang="pt-BR" dirty="0">
                <a:latin typeface="Comic Sans MS" panose="030F0702030302020204" pitchFamily="66" charset="0"/>
                <a:cs typeface="Arial" panose="020B0604020202020204" pitchFamily="34" charset="0"/>
              </a:rPr>
              <a:t>: é possível visualizar as informações, mediante login e senha, de qualquer lugar que se esteja.</a:t>
            </a:r>
          </a:p>
          <a:p>
            <a:pPr marL="285750" indent="-285750" algn="just">
              <a:spcAft>
                <a:spcPts val="1000"/>
              </a:spcAft>
              <a:buFont typeface="Arial" panose="020B0604020202020204" pitchFamily="34" charset="0"/>
              <a:buChar char="•"/>
            </a:pPr>
            <a:r>
              <a:rPr lang="pt-BR" b="1" dirty="0">
                <a:latin typeface="Comic Sans MS" panose="030F0702030302020204" pitchFamily="66" charset="0"/>
                <a:cs typeface="Arial" panose="020B0604020202020204" pitchFamily="34" charset="0"/>
              </a:rPr>
              <a:t>Compatíveis com diversos dispositivos</a:t>
            </a:r>
            <a:r>
              <a:rPr lang="pt-BR" dirty="0">
                <a:latin typeface="Comic Sans MS" panose="030F0702030302020204" pitchFamily="66" charset="0"/>
                <a:cs typeface="Arial" panose="020B0604020202020204" pitchFamily="34" charset="0"/>
              </a:rPr>
              <a:t>: do smartphone ao desktop, diversos aparelhos estão preparados para usar o aplicativo, sem complicações.</a:t>
            </a:r>
          </a:p>
          <a:p>
            <a:pPr marL="285750" indent="-285750" algn="just">
              <a:spcAft>
                <a:spcPts val="1000"/>
              </a:spcAft>
              <a:buFont typeface="Arial" panose="020B0604020202020204" pitchFamily="34" charset="0"/>
              <a:buChar char="•"/>
            </a:pPr>
            <a:r>
              <a:rPr lang="pt-BR" b="1" dirty="0">
                <a:latin typeface="Comic Sans MS" panose="030F0702030302020204" pitchFamily="66" charset="0"/>
                <a:cs typeface="Arial" panose="020B0604020202020204" pitchFamily="34" charset="0"/>
              </a:rPr>
              <a:t>Oferecidos na forma de SaaS</a:t>
            </a:r>
            <a:r>
              <a:rPr lang="pt-BR" dirty="0">
                <a:latin typeface="Comic Sans MS" panose="030F0702030302020204" pitchFamily="66" charset="0"/>
                <a:cs typeface="Arial" panose="020B0604020202020204" pitchFamily="34" charset="0"/>
              </a:rPr>
              <a:t>: </a:t>
            </a:r>
            <a:r>
              <a:rPr lang="pt-BR" i="1" dirty="0">
                <a:latin typeface="Comic Sans MS" panose="030F0702030302020204" pitchFamily="66" charset="0"/>
                <a:cs typeface="Arial" panose="020B0604020202020204" pitchFamily="34" charset="0"/>
              </a:rPr>
              <a:t>Software as a Service </a:t>
            </a:r>
            <a:r>
              <a:rPr lang="pt-BR" dirty="0">
                <a:latin typeface="Comic Sans MS" panose="030F0702030302020204" pitchFamily="66" charset="0"/>
                <a:cs typeface="Arial" panose="020B0604020202020204" pitchFamily="34" charset="0"/>
              </a:rPr>
              <a:t>é quando você usa um aplicativo mediante login e senha, pois ele está hospedado na nuvem, e paga uma mensalidade por isso (ou não). </a:t>
            </a:r>
          </a:p>
        </p:txBody>
      </p:sp>
    </p:spTree>
    <p:extLst>
      <p:ext uri="{BB962C8B-B14F-4D97-AF65-F5344CB8AC3E}">
        <p14:creationId xmlns:p14="http://schemas.microsoft.com/office/powerpoint/2010/main" val="233804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latin typeface="Comic Sans MS" panose="030F0702030302020204" pitchFamily="66" charset="0"/>
                <a:cs typeface="Arial" panose="020B0604020202020204" pitchFamily="34" charset="0"/>
              </a:rPr>
              <a:t>Home Office</a:t>
            </a:r>
          </a:p>
        </p:txBody>
      </p:sp>
      <p:sp>
        <p:nvSpPr>
          <p:cNvPr id="5" name="CaixaDeTexto 4"/>
          <p:cNvSpPr txBox="1"/>
          <p:nvPr/>
        </p:nvSpPr>
        <p:spPr>
          <a:xfrm>
            <a:off x="6522720" y="1788621"/>
            <a:ext cx="5117825" cy="4909036"/>
          </a:xfrm>
          <a:prstGeom prst="rect">
            <a:avLst/>
          </a:prstGeom>
          <a:noFill/>
        </p:spPr>
        <p:txBody>
          <a:bodyPr wrap="square" rtlCol="0">
            <a:spAutoFit/>
          </a:bodyPr>
          <a:lstStyle/>
          <a:p>
            <a:pPr indent="363538" algn="just">
              <a:spcAft>
                <a:spcPts val="1000"/>
              </a:spcAft>
            </a:pPr>
            <a:r>
              <a:rPr lang="pt-BR" dirty="0">
                <a:latin typeface="Comic Sans MS" panose="030F0702030302020204" pitchFamily="66" charset="0"/>
                <a:cs typeface="Arial" panose="020B0604020202020204" pitchFamily="34" charset="0"/>
              </a:rPr>
              <a:t>Home Office quer dizer escritório em casa e é uma modalidade de trabalho que permite que pessoas e empresas se conectem à distância.</a:t>
            </a:r>
          </a:p>
          <a:p>
            <a:pPr indent="363538" algn="just">
              <a:spcAft>
                <a:spcPts val="1000"/>
              </a:spcAft>
            </a:pPr>
            <a:r>
              <a:rPr lang="pt-BR" dirty="0">
                <a:latin typeface="Comic Sans MS" panose="030F0702030302020204" pitchFamily="66" charset="0"/>
                <a:cs typeface="Arial" panose="020B0604020202020204" pitchFamily="34" charset="0"/>
              </a:rPr>
              <a:t>O que era algo incomum para muitas empresas, se tornou uma necessidade com a situação mundial em relação ao COVID-19.</a:t>
            </a:r>
          </a:p>
          <a:p>
            <a:pPr indent="363538" algn="just">
              <a:spcAft>
                <a:spcPts val="1000"/>
              </a:spcAft>
            </a:pPr>
            <a:r>
              <a:rPr lang="pt-BR" dirty="0">
                <a:latin typeface="Comic Sans MS" panose="030F0702030302020204" pitchFamily="66" charset="0"/>
                <a:cs typeface="Arial" panose="020B0604020202020204" pitchFamily="34" charset="0"/>
              </a:rPr>
              <a:t>Aplicativos de mensagens pessoal (Skype, Messenger e </a:t>
            </a:r>
            <a:r>
              <a:rPr lang="pt-BR" dirty="0" err="1">
                <a:latin typeface="Comic Sans MS" panose="030F0702030302020204" pitchFamily="66" charset="0"/>
                <a:cs typeface="Arial" panose="020B0604020202020204" pitchFamily="34" charset="0"/>
              </a:rPr>
              <a:t>Whatsapp</a:t>
            </a:r>
            <a:r>
              <a:rPr lang="pt-BR" dirty="0">
                <a:latin typeface="Comic Sans MS" panose="030F0702030302020204" pitchFamily="66" charset="0"/>
                <a:cs typeface="Arial" panose="020B0604020202020204" pitchFamily="34" charset="0"/>
              </a:rPr>
              <a:t>), empresarial (Slack e Google </a:t>
            </a:r>
            <a:r>
              <a:rPr lang="pt-BR" dirty="0" err="1">
                <a:latin typeface="Comic Sans MS" panose="030F0702030302020204" pitchFamily="66" charset="0"/>
                <a:cs typeface="Arial" panose="020B0604020202020204" pitchFamily="34" charset="0"/>
              </a:rPr>
              <a:t>Hangouts</a:t>
            </a:r>
            <a:r>
              <a:rPr lang="pt-BR" dirty="0">
                <a:latin typeface="Comic Sans MS" panose="030F0702030302020204" pitchFamily="66" charset="0"/>
                <a:cs typeface="Arial" panose="020B0604020202020204" pitchFamily="34" charset="0"/>
              </a:rPr>
              <a:t>), do </a:t>
            </a:r>
            <a:r>
              <a:rPr lang="pt-BR" i="1" dirty="0">
                <a:latin typeface="Comic Sans MS" panose="030F0702030302020204" pitchFamily="66" charset="0"/>
                <a:cs typeface="Arial" panose="020B0604020202020204" pitchFamily="34" charset="0"/>
              </a:rPr>
              <a:t>Cloud </a:t>
            </a:r>
            <a:r>
              <a:rPr lang="pt-BR" i="1" dirty="0" err="1">
                <a:latin typeface="Comic Sans MS" panose="030F0702030302020204" pitchFamily="66" charset="0"/>
                <a:cs typeface="Arial" panose="020B0604020202020204" pitchFamily="34" charset="0"/>
              </a:rPr>
              <a:t>Computing</a:t>
            </a:r>
            <a:r>
              <a:rPr lang="pt-BR" i="1" dirty="0">
                <a:latin typeface="Comic Sans MS" panose="030F0702030302020204" pitchFamily="66" charset="0"/>
                <a:cs typeface="Arial" panose="020B0604020202020204" pitchFamily="34" charset="0"/>
              </a:rPr>
              <a:t> </a:t>
            </a:r>
            <a:r>
              <a:rPr lang="pt-BR" dirty="0">
                <a:latin typeface="Comic Sans MS" panose="030F0702030302020204" pitchFamily="66" charset="0"/>
                <a:cs typeface="Arial" panose="020B0604020202020204" pitchFamily="34" charset="0"/>
              </a:rPr>
              <a:t>(Dropbox e </a:t>
            </a:r>
            <a:r>
              <a:rPr lang="pt-BR" dirty="0" err="1">
                <a:latin typeface="Comic Sans MS" panose="030F0702030302020204" pitchFamily="66" charset="0"/>
                <a:cs typeface="Arial" panose="020B0604020202020204" pitchFamily="34" charset="0"/>
              </a:rPr>
              <a:t>Gsuite</a:t>
            </a:r>
            <a:r>
              <a:rPr lang="pt-BR" dirty="0">
                <a:latin typeface="Comic Sans MS" panose="030F0702030302020204" pitchFamily="66" charset="0"/>
                <a:cs typeface="Arial" panose="020B0604020202020204" pitchFamily="34" charset="0"/>
              </a:rPr>
              <a:t>) e softwares de videoconferência (Zoom, </a:t>
            </a:r>
            <a:r>
              <a:rPr lang="pt-BR" dirty="0" err="1">
                <a:latin typeface="Comic Sans MS" panose="030F0702030302020204" pitchFamily="66" charset="0"/>
                <a:cs typeface="Arial" panose="020B0604020202020204" pitchFamily="34" charset="0"/>
              </a:rPr>
              <a:t>Teams</a:t>
            </a:r>
            <a:r>
              <a:rPr lang="pt-BR" dirty="0">
                <a:latin typeface="Comic Sans MS" panose="030F0702030302020204" pitchFamily="66" charset="0"/>
                <a:cs typeface="Arial" panose="020B0604020202020204" pitchFamily="34" charset="0"/>
              </a:rPr>
              <a:t>) transformaram o modo como as pessoas se comunicam, compartilham informações e executam seu trabalho.</a:t>
            </a:r>
          </a:p>
          <a:p>
            <a:pPr indent="363538" algn="just">
              <a:spcAft>
                <a:spcPts val="1000"/>
              </a:spcAft>
            </a:pPr>
            <a:endParaRPr lang="pt-BR" dirty="0">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03E0D9CF-D61F-411F-A6F6-0EBD1C786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60320"/>
            <a:ext cx="5328338" cy="3556000"/>
          </a:xfrm>
          <a:prstGeom prst="rect">
            <a:avLst/>
          </a:prstGeom>
        </p:spPr>
      </p:pic>
    </p:spTree>
    <p:extLst>
      <p:ext uri="{BB962C8B-B14F-4D97-AF65-F5344CB8AC3E}">
        <p14:creationId xmlns:p14="http://schemas.microsoft.com/office/powerpoint/2010/main" val="40273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latin typeface="Comic Sans MS" panose="030F0702030302020204" pitchFamily="66" charset="0"/>
                <a:cs typeface="Arial" panose="020B0604020202020204" pitchFamily="34" charset="0"/>
              </a:rPr>
              <a:t>Acessibilidade</a:t>
            </a:r>
          </a:p>
        </p:txBody>
      </p:sp>
      <p:sp>
        <p:nvSpPr>
          <p:cNvPr id="6" name="Espaço Reservado para Conteúdo 2">
            <a:extLst>
              <a:ext uri="{FF2B5EF4-FFF2-40B4-BE49-F238E27FC236}">
                <a16:creationId xmlns:a16="http://schemas.microsoft.com/office/drawing/2014/main" id="{664D7D4F-22EB-4C45-A936-88F7217C435C}"/>
              </a:ext>
            </a:extLst>
          </p:cNvPr>
          <p:cNvSpPr>
            <a:spLocks noGrp="1"/>
          </p:cNvSpPr>
          <p:nvPr>
            <p:ph idx="1"/>
          </p:nvPr>
        </p:nvSpPr>
        <p:spPr>
          <a:xfrm>
            <a:off x="838200" y="1781683"/>
            <a:ext cx="10515600" cy="2870772"/>
          </a:xfrm>
        </p:spPr>
        <p:txBody>
          <a:bodyPr>
            <a:normAutofit/>
          </a:bodyPr>
          <a:lstStyle/>
          <a:p>
            <a:pPr marL="0" indent="0">
              <a:buNone/>
            </a:pPr>
            <a:r>
              <a:rPr lang="pt-BR" sz="2400" dirty="0">
                <a:latin typeface="Comic Sans MS" panose="030F0702030302020204" pitchFamily="66" charset="0"/>
              </a:rPr>
              <a:t>Possibilidade e condição de alcance para utilização, com segurança e autonomia, de espaços, mobiliários, equipamentos urbanos, edificações, transportes</a:t>
            </a:r>
            <a:r>
              <a:rPr lang="pt-BR" sz="2400" b="1" dirty="0">
                <a:latin typeface="Comic Sans MS" panose="030F0702030302020204" pitchFamily="66" charset="0"/>
              </a:rPr>
              <a:t>, informação e comunicação, inclusive seus sistemas e tecnologias,</a:t>
            </a:r>
            <a:r>
              <a:rPr lang="pt-BR" sz="2400" dirty="0">
                <a:latin typeface="Comic Sans MS" panose="030F0702030302020204" pitchFamily="66" charset="0"/>
              </a:rPr>
              <a:t> bem como de outros serviços e instalações abertos ao público, de uso público ou privados de uso coletivo, tanto na zona urbana como na rural, </a:t>
            </a:r>
            <a:r>
              <a:rPr lang="pt-BR" sz="2400" b="1" dirty="0">
                <a:latin typeface="Comic Sans MS" panose="030F0702030302020204" pitchFamily="66" charset="0"/>
              </a:rPr>
              <a:t>por pessoa com deficiência ou com mobilidade reduzida</a:t>
            </a:r>
            <a:r>
              <a:rPr lang="pt-BR" sz="2400" dirty="0">
                <a:latin typeface="Comic Sans MS" panose="030F0702030302020204" pitchFamily="66" charset="0"/>
              </a:rPr>
              <a:t>.</a:t>
            </a:r>
          </a:p>
        </p:txBody>
      </p:sp>
      <p:sp>
        <p:nvSpPr>
          <p:cNvPr id="8" name="CaixaDeTexto 7">
            <a:extLst>
              <a:ext uri="{FF2B5EF4-FFF2-40B4-BE49-F238E27FC236}">
                <a16:creationId xmlns:a16="http://schemas.microsoft.com/office/drawing/2014/main" id="{971E2C04-4A32-4AA5-A4EF-C2A8CF917957}"/>
              </a:ext>
            </a:extLst>
          </p:cNvPr>
          <p:cNvSpPr txBox="1"/>
          <p:nvPr/>
        </p:nvSpPr>
        <p:spPr>
          <a:xfrm>
            <a:off x="7469403" y="4955024"/>
            <a:ext cx="3884397" cy="369332"/>
          </a:xfrm>
          <a:prstGeom prst="rect">
            <a:avLst/>
          </a:prstGeom>
          <a:noFill/>
        </p:spPr>
        <p:txBody>
          <a:bodyPr wrap="none" rtlCol="0">
            <a:spAutoFit/>
          </a:bodyPr>
          <a:lstStyle/>
          <a:p>
            <a:r>
              <a:rPr lang="pt-BR" b="1" dirty="0">
                <a:hlinkClick r:id="rId2"/>
              </a:rPr>
              <a:t>LEI Nº 13.146, DE 6 DE JULHO DE 2015.</a:t>
            </a:r>
            <a:endParaRPr lang="pt-BR" dirty="0"/>
          </a:p>
        </p:txBody>
      </p:sp>
      <p:pic>
        <p:nvPicPr>
          <p:cNvPr id="9" name="Picture 2" descr="Resultado de imagem para acessibilidade web">
            <a:extLst>
              <a:ext uri="{FF2B5EF4-FFF2-40B4-BE49-F238E27FC236}">
                <a16:creationId xmlns:a16="http://schemas.microsoft.com/office/drawing/2014/main" id="{AA1CF506-14F1-4F2D-AB0F-5085F45CFD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697" y="3789681"/>
            <a:ext cx="3745906" cy="2672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753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latin typeface="Comic Sans MS" panose="030F0702030302020204" pitchFamily="66" charset="0"/>
                <a:cs typeface="Arial" panose="020B0604020202020204" pitchFamily="34" charset="0"/>
              </a:rPr>
              <a:t>O Projeto</a:t>
            </a:r>
          </a:p>
        </p:txBody>
      </p:sp>
      <p:sp>
        <p:nvSpPr>
          <p:cNvPr id="5" name="CaixaDeTexto 4"/>
          <p:cNvSpPr txBox="1"/>
          <p:nvPr/>
        </p:nvSpPr>
        <p:spPr>
          <a:xfrm>
            <a:off x="924292" y="1495309"/>
            <a:ext cx="5781307" cy="4750018"/>
          </a:xfrm>
          <a:prstGeom prst="rect">
            <a:avLst/>
          </a:prstGeom>
          <a:noFill/>
        </p:spPr>
        <p:txBody>
          <a:bodyPr wrap="square" rtlCol="0">
            <a:spAutoFit/>
          </a:bodyPr>
          <a:lstStyle/>
          <a:p>
            <a:pPr indent="363538" algn="just">
              <a:spcAft>
                <a:spcPts val="1000"/>
              </a:spcAft>
            </a:pPr>
            <a:r>
              <a:rPr lang="pt-BR" sz="2200" dirty="0">
                <a:latin typeface="Comic Sans MS" panose="030F0702030302020204" pitchFamily="66" charset="0"/>
                <a:cs typeface="Arial" panose="020B0604020202020204" pitchFamily="34" charset="0"/>
              </a:rPr>
              <a:t>Assim, o projeto a ser desenvolvido neste semestre consiste em uma aplicação colaborativa e acessível para o trabalho em home office. </a:t>
            </a:r>
          </a:p>
          <a:p>
            <a:pPr indent="363538" algn="just">
              <a:spcAft>
                <a:spcPts val="1000"/>
              </a:spcAft>
            </a:pPr>
            <a:r>
              <a:rPr lang="pt-BR" sz="2200" b="1" dirty="0">
                <a:latin typeface="Comic Sans MS" panose="030F0702030302020204" pitchFamily="66" charset="0"/>
                <a:cs typeface="Arial" panose="020B0604020202020204" pitchFamily="34" charset="0"/>
              </a:rPr>
              <a:t>Objetivo do projeto: </a:t>
            </a:r>
            <a:r>
              <a:rPr lang="pt-BR" sz="2200" dirty="0">
                <a:latin typeface="Comic Sans MS" panose="030F0702030302020204" pitchFamily="66" charset="0"/>
                <a:cs typeface="Arial" panose="020B0604020202020204" pitchFamily="34" charset="0"/>
              </a:rPr>
              <a:t>desenvolver uma aplicação interativa e acessível que que auxilie o usuário em suas tarefas no trabalho em home office auxiliando a comunicação remota com a empresa, colegas, colaboradores e/ou clientes.</a:t>
            </a:r>
          </a:p>
          <a:p>
            <a:pPr indent="363538" algn="just">
              <a:spcAft>
                <a:spcPts val="1000"/>
              </a:spcAft>
            </a:pPr>
            <a:r>
              <a:rPr lang="pt-BR" sz="2200" b="1" dirty="0">
                <a:latin typeface="Comic Sans MS" panose="030F0702030302020204" pitchFamily="66" charset="0"/>
                <a:cs typeface="Arial" panose="020B0604020202020204" pitchFamily="34" charset="0"/>
              </a:rPr>
              <a:t>Público-alvo:</a:t>
            </a:r>
            <a:r>
              <a:rPr lang="pt-BR" sz="2200" dirty="0">
                <a:latin typeface="Comic Sans MS" panose="030F0702030302020204" pitchFamily="66" charset="0"/>
                <a:cs typeface="Arial" panose="020B0604020202020204" pitchFamily="34" charset="0"/>
              </a:rPr>
              <a:t> pessoas que trabalham e/ou estudam em home office, com ou sem deficiência visual.</a:t>
            </a:r>
          </a:p>
        </p:txBody>
      </p:sp>
      <p:pic>
        <p:nvPicPr>
          <p:cNvPr id="4" name="Imagem 3">
            <a:extLst>
              <a:ext uri="{FF2B5EF4-FFF2-40B4-BE49-F238E27FC236}">
                <a16:creationId xmlns:a16="http://schemas.microsoft.com/office/drawing/2014/main" id="{7422548F-2D57-4665-A612-FD847D9EB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534" y="3599416"/>
            <a:ext cx="4416266" cy="2453481"/>
          </a:xfrm>
          <a:prstGeom prst="rect">
            <a:avLst/>
          </a:prstGeom>
        </p:spPr>
      </p:pic>
    </p:spTree>
    <p:extLst>
      <p:ext uri="{BB962C8B-B14F-4D97-AF65-F5344CB8AC3E}">
        <p14:creationId xmlns:p14="http://schemas.microsoft.com/office/powerpoint/2010/main" val="137659548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984</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Arial</vt:lpstr>
      <vt:lpstr>Calibri</vt:lpstr>
      <vt:lpstr>Calibri Light</vt:lpstr>
      <vt:lpstr>Comic Sans MS</vt:lpstr>
      <vt:lpstr>Tema do Office</vt:lpstr>
      <vt:lpstr>IHC</vt:lpstr>
      <vt:lpstr>Colaboração</vt:lpstr>
      <vt:lpstr>Sistemas Colaborativos</vt:lpstr>
      <vt:lpstr>Softwares Colaborativos</vt:lpstr>
      <vt:lpstr>Softwares Colaborativos</vt:lpstr>
      <vt:lpstr>Softwares Colaborativos - Características</vt:lpstr>
      <vt:lpstr>Home Office</vt:lpstr>
      <vt:lpstr>Acessibilidade</vt:lpstr>
      <vt:lpstr>O Projeto</vt:lpstr>
      <vt:lpstr>O Projeto</vt:lpstr>
      <vt:lpstr>O Projeto</vt:lpstr>
      <vt:lpstr>Entrega da Etapa 1</vt:lpstr>
      <vt:lpstr>Etapa 1</vt:lpstr>
      <vt:lpstr>Etapa 1 – Parte 1</vt:lpstr>
      <vt:lpstr>Etapa 1 – Parte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IHC</dc:title>
  <dc:creator>Maria Amelia Eliseo</dc:creator>
  <cp:lastModifiedBy>Maria Amelia Eliseo</cp:lastModifiedBy>
  <cp:revision>69</cp:revision>
  <dcterms:created xsi:type="dcterms:W3CDTF">2019-08-15T21:59:31Z</dcterms:created>
  <dcterms:modified xsi:type="dcterms:W3CDTF">2020-08-24T01:16:58Z</dcterms:modified>
</cp:coreProperties>
</file>