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CC602-BA8C-4613-8346-E56261B2F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EA01F6-4A34-4EB7-99A0-BFF39F630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A494A3-6D3F-4675-A00C-971A69E1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5C0D-2E9D-4871-A5D2-0445FC5DDBA8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AEA1D0-312A-45DF-9294-2AC71E1B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F29552-CA92-4168-B1C2-2B2A4E24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3C13-5082-4910-8042-D0480C14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96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0E187-3001-443E-BF5E-7840EA5B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A3E6B5-C8A6-4818-8BA7-7B247890F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6E1B1A-DAC6-4442-B795-7EE68E67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5C0D-2E9D-4871-A5D2-0445FC5DDBA8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A84114-E1AD-4511-AD71-EFB143C5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6727C7-05DB-41A6-9672-8E39A738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3C13-5082-4910-8042-D0480C14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29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7C98EE-7E35-4C1C-8102-8B00AFEE3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0D2ADA-EA26-4538-965B-18901CDF5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B680F-C024-4003-8D7A-54E81BBD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5C0D-2E9D-4871-A5D2-0445FC5DDBA8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9E2C8-B9C5-44F7-B2FC-5CFFA978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AB8789-710F-45F0-AF9C-ED1AC539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3C13-5082-4910-8042-D0480C14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21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CC3CF-D1CC-4B90-9A9B-E81B0073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04566C-F3CB-4AB7-BF71-AC6CDBDF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2C1B86-F87E-46B7-9470-7B4C0A00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5C0D-2E9D-4871-A5D2-0445FC5DDBA8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E72DF7-1792-4127-A2E5-21D006A3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8E46DF-4995-4DD7-B3F1-18ABC16D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3C13-5082-4910-8042-D0480C14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96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98A80-797F-450F-BA5C-383CB64D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F128A0-DABE-446E-8F95-F92A8DDA9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D2C5A8-F1D8-4D16-84B9-6C13B886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5C0D-2E9D-4871-A5D2-0445FC5DDBA8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24B09D-EB07-4CBF-AF41-F7ADA2DA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1C6215-EA22-4E99-9AAC-0AEFC7CA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3C13-5082-4910-8042-D0480C14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26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A7411-2DDD-422A-964D-113CF11E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A50199-FD8A-4E40-997B-C5F7DB030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2DB500-5F31-41EF-AD4E-3AB7EF67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113854-B61F-4248-933D-BCA0E45E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5C0D-2E9D-4871-A5D2-0445FC5DDBA8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06DF94-18F8-43BE-9686-86285053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223BAA-2B3F-4B86-BF31-2F4A0696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3C13-5082-4910-8042-D0480C14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57D63-5F5C-40BD-9A1D-1ED7ACAE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E792B8-4DF4-401F-B037-ED67EF9F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F73F68-340E-4C53-B563-4F3920520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A6D67E-B309-4787-B338-D3C27CB36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EFA7F7-5F9F-4106-ADB9-BC799B981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B653C-EEAB-494C-A87A-25A94238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5C0D-2E9D-4871-A5D2-0445FC5DDBA8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DA92E8-42E8-471B-B609-A578226E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D5451-A373-48D0-B452-F153B2F7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3C13-5082-4910-8042-D0480C14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73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0F29B-A928-43DB-BFCB-79310363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E85B3E-B282-4EB8-B4E8-9CF5C2AD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5C0D-2E9D-4871-A5D2-0445FC5DDBA8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7A20C0-FEF7-4DCB-9FAB-72D638E7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969684-E14B-4719-90C0-51591925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3C13-5082-4910-8042-D0480C14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19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2D4146-8B7C-43F6-80A8-C708883F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5C0D-2E9D-4871-A5D2-0445FC5DDBA8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069750-EAD2-4506-B93E-3CC96F6A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A68024-1D14-476C-8F60-F91A01C2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3C13-5082-4910-8042-D0480C14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04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145BE-7C94-46D9-9540-CB433B93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DB9ED-6993-48DD-9700-13E4080DC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E8C5FB-18BC-4385-95F9-68679BE91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0068A5-6662-4DAD-B678-581ACBE7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5C0D-2E9D-4871-A5D2-0445FC5DDBA8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01342D-37E3-4832-A24A-8A851344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1A5D1C-BE37-47A4-8229-1246209D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3C13-5082-4910-8042-D0480C14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41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7472D-60D8-4E70-95FD-50052A7B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33B8A9-9506-407F-85AB-7E118C5C5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49802B-0DC1-497A-8560-3F878E463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FC6559-E6B3-4518-A9BB-5030C449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5C0D-2E9D-4871-A5D2-0445FC5DDBA8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344359-9CD5-4872-998C-17F889C0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2A1642-8D4F-47C0-9E00-C3A614F6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3C13-5082-4910-8042-D0480C14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55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606BDA-F13F-47D8-B6C3-BBFAA44C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122A8-1EE8-4EDF-801D-571B989E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1F493-AA99-4F23-AE19-C08DDF7FA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C5C0D-2E9D-4871-A5D2-0445FC5DDBA8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D4DE2-E119-4CE5-9A99-8BCFB4D1C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BFD87-3D54-4038-BF01-C4B5BA47A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C3C13-5082-4910-8042-D0480C14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75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B46B6-292C-4972-8D33-9F40AAE2E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UML - Diagrama de Classes e Relacionamentos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B5CB04-B83C-4A6B-90E5-8C88A90F3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Profa. Ana Grasielle</a:t>
            </a:r>
          </a:p>
        </p:txBody>
      </p:sp>
    </p:spTree>
    <p:extLst>
      <p:ext uri="{BB962C8B-B14F-4D97-AF65-F5344CB8AC3E}">
        <p14:creationId xmlns:p14="http://schemas.microsoft.com/office/powerpoint/2010/main" val="387135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31AA-3C33-40E7-9A4B-296CD06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Classes 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E9F46-B170-4AFE-980E-26D13E34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325" cy="2411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Multiplicidade</a:t>
            </a:r>
          </a:p>
          <a:p>
            <a:r>
              <a:rPr lang="pt-BR" dirty="0"/>
              <a:t>A multiplicidade é usada para determinar o número mínimo e máximo de objetos envolvidos numa associação, de cada lado, e também pode especificar o nível de dependência entre os objetos.</a:t>
            </a:r>
          </a:p>
        </p:txBody>
      </p:sp>
      <p:graphicFrame>
        <p:nvGraphicFramePr>
          <p:cNvPr id="8" name="Tabela 9">
            <a:extLst>
              <a:ext uri="{FF2B5EF4-FFF2-40B4-BE49-F238E27FC236}">
                <a16:creationId xmlns:a16="http://schemas.microsoft.com/office/drawing/2014/main" id="{41412593-9D21-4EBC-91F8-E84B3858D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76488"/>
              </p:ext>
            </p:extLst>
          </p:nvPr>
        </p:nvGraphicFramePr>
        <p:xfrm>
          <a:off x="1615440" y="3896995"/>
          <a:ext cx="97383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4144449966"/>
                    </a:ext>
                  </a:extLst>
                </a:gridCol>
                <a:gridCol w="8092440">
                  <a:extLst>
                    <a:ext uri="{9D8B030D-6E8A-4147-A177-3AD203B41FA5}">
                      <a16:colId xmlns:a16="http://schemas.microsoft.com/office/drawing/2014/main" val="315743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Multiplicidade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0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 mínimo zero e no máximo 1. Indica não obrigatoriedade do relacionamento.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0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 e somente um. Um objeto de uma classe se relaciona com um objeto de outra.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26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Mínimo nenhum e máximo de 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9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Mínimo um e máximo de 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67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2..7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Mínimo dois e máximo 7.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10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68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31AA-3C33-40E7-9A4B-296CD06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Classes 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E9F46-B170-4AFE-980E-26D13E34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982325" cy="15271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b="1" dirty="0"/>
              <a:t>Relacionamento de Associação</a:t>
            </a:r>
          </a:p>
          <a:p>
            <a:r>
              <a:rPr lang="pt-BR" dirty="0"/>
              <a:t>Mais forte que a dependência, indica que a classe mantém uma referência à outra classe ao longo do tempo. As associações podem conectar mais de uma classe.</a:t>
            </a:r>
          </a:p>
          <a:p>
            <a:r>
              <a:rPr lang="pt-BR" dirty="0"/>
              <a:t>Do tipo Classe a tem uma Classe B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D49F28B-5089-420C-B190-53308D02D6DF}"/>
              </a:ext>
            </a:extLst>
          </p:cNvPr>
          <p:cNvSpPr/>
          <p:nvPr/>
        </p:nvSpPr>
        <p:spPr>
          <a:xfrm>
            <a:off x="1617344" y="3752611"/>
            <a:ext cx="2161541" cy="517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Pessoa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E7C9760-B8BA-40A9-8E10-39DFEF633FA3}"/>
              </a:ext>
            </a:extLst>
          </p:cNvPr>
          <p:cNvSpPr/>
          <p:nvPr/>
        </p:nvSpPr>
        <p:spPr>
          <a:xfrm>
            <a:off x="1617344" y="4260214"/>
            <a:ext cx="2161541" cy="887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1FA2EFE-B8EA-48BF-B3FB-EF69EC1B371A}"/>
              </a:ext>
            </a:extLst>
          </p:cNvPr>
          <p:cNvSpPr/>
          <p:nvPr/>
        </p:nvSpPr>
        <p:spPr>
          <a:xfrm>
            <a:off x="3744732" y="3926478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*    assina     1*   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8E6AF97-9208-4EE8-82C3-C3237A8F9217}"/>
              </a:ext>
            </a:extLst>
          </p:cNvPr>
          <p:cNvSpPr/>
          <p:nvPr/>
        </p:nvSpPr>
        <p:spPr>
          <a:xfrm>
            <a:off x="5454966" y="3745703"/>
            <a:ext cx="2161541" cy="517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Revista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541948D-EC9C-4548-AC72-052763E9ACCC}"/>
              </a:ext>
            </a:extLst>
          </p:cNvPr>
          <p:cNvSpPr/>
          <p:nvPr/>
        </p:nvSpPr>
        <p:spPr>
          <a:xfrm>
            <a:off x="5454966" y="4253306"/>
            <a:ext cx="2161541" cy="887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42D1A674-7C55-4BD4-A8B7-7533629E1BAD}"/>
              </a:ext>
            </a:extLst>
          </p:cNvPr>
          <p:cNvCxnSpPr/>
          <p:nvPr/>
        </p:nvCxnSpPr>
        <p:spPr>
          <a:xfrm>
            <a:off x="3778885" y="4409440"/>
            <a:ext cx="167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2D2E797A-6529-47B9-AA94-D1EB503C9542}"/>
              </a:ext>
            </a:extLst>
          </p:cNvPr>
          <p:cNvSpPr/>
          <p:nvPr/>
        </p:nvSpPr>
        <p:spPr>
          <a:xfrm>
            <a:off x="8247097" y="3752610"/>
            <a:ext cx="33353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seta representa a Navegabilidade que identifica o sentido  em que as informações são transmitidas entre os objetos das classes relacionadas.</a:t>
            </a:r>
          </a:p>
        </p:txBody>
      </p:sp>
    </p:spTree>
    <p:extLst>
      <p:ext uri="{BB962C8B-B14F-4D97-AF65-F5344CB8AC3E}">
        <p14:creationId xmlns:p14="http://schemas.microsoft.com/office/powerpoint/2010/main" val="383953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31AA-3C33-40E7-9A4B-296CD06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Classes 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E9F46-B170-4AFE-980E-26D13E34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982325" cy="1527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Associação Ternária</a:t>
            </a:r>
          </a:p>
          <a:p>
            <a:r>
              <a:rPr lang="pt-BR" dirty="0"/>
              <a:t>Associação que conecta objetos de três classes. Um losango indica o ponto de convergência (conexão) das classes envolvidas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D49F28B-5089-420C-B190-53308D02D6DF}"/>
              </a:ext>
            </a:extLst>
          </p:cNvPr>
          <p:cNvSpPr/>
          <p:nvPr/>
        </p:nvSpPr>
        <p:spPr>
          <a:xfrm>
            <a:off x="1617344" y="3752611"/>
            <a:ext cx="2161541" cy="517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Professor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E7C9760-B8BA-40A9-8E10-39DFEF633FA3}"/>
              </a:ext>
            </a:extLst>
          </p:cNvPr>
          <p:cNvSpPr/>
          <p:nvPr/>
        </p:nvSpPr>
        <p:spPr>
          <a:xfrm>
            <a:off x="1617344" y="4260214"/>
            <a:ext cx="2161541" cy="887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1FA2EFE-B8EA-48BF-B3FB-EF69EC1B371A}"/>
              </a:ext>
            </a:extLst>
          </p:cNvPr>
          <p:cNvSpPr/>
          <p:nvPr/>
        </p:nvSpPr>
        <p:spPr>
          <a:xfrm>
            <a:off x="3744732" y="3926478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1..*    leciona   </a:t>
            </a:r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355605C4-15A7-456C-ADB4-EF43A77C7FB0}"/>
              </a:ext>
            </a:extLst>
          </p:cNvPr>
          <p:cNvSpPr/>
          <p:nvPr/>
        </p:nvSpPr>
        <p:spPr>
          <a:xfrm>
            <a:off x="5454966" y="3947118"/>
            <a:ext cx="874395" cy="64666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8E6AF97-9208-4EE8-82C3-C3237A8F9217}"/>
              </a:ext>
            </a:extLst>
          </p:cNvPr>
          <p:cNvSpPr/>
          <p:nvPr/>
        </p:nvSpPr>
        <p:spPr>
          <a:xfrm>
            <a:off x="8140064" y="3752611"/>
            <a:ext cx="2161541" cy="517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Turma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541948D-EC9C-4548-AC72-052763E9ACCC}"/>
              </a:ext>
            </a:extLst>
          </p:cNvPr>
          <p:cNvSpPr/>
          <p:nvPr/>
        </p:nvSpPr>
        <p:spPr>
          <a:xfrm>
            <a:off x="8140064" y="4260214"/>
            <a:ext cx="2161541" cy="887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A361B99-24A2-46E6-BE66-D4B1226DF2B9}"/>
              </a:ext>
            </a:extLst>
          </p:cNvPr>
          <p:cNvSpPr/>
          <p:nvPr/>
        </p:nvSpPr>
        <p:spPr>
          <a:xfrm>
            <a:off x="4827904" y="5321062"/>
            <a:ext cx="2161541" cy="517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Sala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EA34FD1-BB60-462C-8A39-27BD66E52BC0}"/>
              </a:ext>
            </a:extLst>
          </p:cNvPr>
          <p:cNvSpPr/>
          <p:nvPr/>
        </p:nvSpPr>
        <p:spPr>
          <a:xfrm>
            <a:off x="4827904" y="5828665"/>
            <a:ext cx="2161541" cy="887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2BB6FF1-06C9-4E15-9A0F-3B8378D8F2AC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3778885" y="4270452"/>
            <a:ext cx="16760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2CB6254-1FCD-4C5D-82DE-72E358E2F60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329361" y="4260214"/>
            <a:ext cx="1810703" cy="10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82FFA0F-63EE-478C-A063-259A07FB091B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5892164" y="4593787"/>
            <a:ext cx="16511" cy="727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B02A512E-1963-4E07-81A3-47E99D09ABFC}"/>
              </a:ext>
            </a:extLst>
          </p:cNvPr>
          <p:cNvSpPr/>
          <p:nvPr/>
        </p:nvSpPr>
        <p:spPr>
          <a:xfrm>
            <a:off x="6803625" y="3901120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possui     1..*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ABC4853-EB50-45D9-B789-96F2703A99EC}"/>
              </a:ext>
            </a:extLst>
          </p:cNvPr>
          <p:cNvSpPr/>
          <p:nvPr/>
        </p:nvSpPr>
        <p:spPr>
          <a:xfrm>
            <a:off x="5913217" y="4595099"/>
            <a:ext cx="10047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utiliza     </a:t>
            </a:r>
          </a:p>
          <a:p>
            <a:r>
              <a:rPr lang="pt-BR" dirty="0"/>
              <a:t>1..*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FE7A834-85C4-4E06-8A78-AC69A2F61ADB}"/>
              </a:ext>
            </a:extLst>
          </p:cNvPr>
          <p:cNvSpPr/>
          <p:nvPr/>
        </p:nvSpPr>
        <p:spPr>
          <a:xfrm>
            <a:off x="7270906" y="5793065"/>
            <a:ext cx="42302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Na prática podemos ter associações </a:t>
            </a:r>
            <a:r>
              <a:rPr lang="pt-BR" i="1" dirty="0" err="1"/>
              <a:t>n-árias</a:t>
            </a:r>
            <a:r>
              <a:rPr lang="pt-BR" dirty="0"/>
              <a:t> conectando quaisquer números de objetos de classes.</a:t>
            </a:r>
          </a:p>
        </p:txBody>
      </p:sp>
    </p:spTree>
    <p:extLst>
      <p:ext uri="{BB962C8B-B14F-4D97-AF65-F5344CB8AC3E}">
        <p14:creationId xmlns:p14="http://schemas.microsoft.com/office/powerpoint/2010/main" val="9228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31AA-3C33-40E7-9A4B-296CD06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Classes 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E9F46-B170-4AFE-980E-26D13E34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325" cy="25121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Relacionamento de agregação</a:t>
            </a:r>
          </a:p>
          <a:p>
            <a:r>
              <a:rPr lang="pt-BR" dirty="0"/>
              <a:t>Relacionamento mais específico que associação, indica que uma classe é um container ou uma coleção de outras classes. As classes contidas não dependem do container, assim quando o contêiner é destruído, as classes continuam existindo.</a:t>
            </a:r>
          </a:p>
          <a:p>
            <a:r>
              <a:rPr lang="pt-BR" dirty="0"/>
              <a:t>Do tipo Classe A possui uma Classe B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D49F28B-5089-420C-B190-53308D02D6DF}"/>
              </a:ext>
            </a:extLst>
          </p:cNvPr>
          <p:cNvSpPr/>
          <p:nvPr/>
        </p:nvSpPr>
        <p:spPr>
          <a:xfrm>
            <a:off x="1590834" y="4900691"/>
            <a:ext cx="2161541" cy="517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Departamento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E7C9760-B8BA-40A9-8E10-39DFEF633FA3}"/>
              </a:ext>
            </a:extLst>
          </p:cNvPr>
          <p:cNvSpPr/>
          <p:nvPr/>
        </p:nvSpPr>
        <p:spPr>
          <a:xfrm>
            <a:off x="1590834" y="5408294"/>
            <a:ext cx="2161541" cy="887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1FA2EFE-B8EA-48BF-B3FB-EF69EC1B371A}"/>
              </a:ext>
            </a:extLst>
          </p:cNvPr>
          <p:cNvSpPr/>
          <p:nvPr/>
        </p:nvSpPr>
        <p:spPr>
          <a:xfrm>
            <a:off x="3812963" y="5024866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1..*    </a:t>
            </a:r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355605C4-15A7-456C-ADB4-EF43A77C7FB0}"/>
              </a:ext>
            </a:extLst>
          </p:cNvPr>
          <p:cNvSpPr/>
          <p:nvPr/>
        </p:nvSpPr>
        <p:spPr>
          <a:xfrm>
            <a:off x="3752374" y="5428364"/>
            <a:ext cx="326074" cy="31309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8E6AF97-9208-4EE8-82C3-C3237A8F9217}"/>
              </a:ext>
            </a:extLst>
          </p:cNvPr>
          <p:cNvSpPr/>
          <p:nvPr/>
        </p:nvSpPr>
        <p:spPr>
          <a:xfrm>
            <a:off x="8113553" y="4882820"/>
            <a:ext cx="2161541" cy="517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Instrutor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541948D-EC9C-4548-AC72-052763E9ACCC}"/>
              </a:ext>
            </a:extLst>
          </p:cNvPr>
          <p:cNvSpPr/>
          <p:nvPr/>
        </p:nvSpPr>
        <p:spPr>
          <a:xfrm>
            <a:off x="8113552" y="5418532"/>
            <a:ext cx="2161541" cy="887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2CB6254-1FCD-4C5D-82DE-72E358E2F60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078448" y="5567042"/>
            <a:ext cx="4035104" cy="1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B02A512E-1963-4E07-81A3-47E99D09ABFC}"/>
              </a:ext>
            </a:extLst>
          </p:cNvPr>
          <p:cNvSpPr/>
          <p:nvPr/>
        </p:nvSpPr>
        <p:spPr>
          <a:xfrm>
            <a:off x="6949451" y="5243698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possui     1</a:t>
            </a:r>
          </a:p>
        </p:txBody>
      </p:sp>
    </p:spTree>
    <p:extLst>
      <p:ext uri="{BB962C8B-B14F-4D97-AF65-F5344CB8AC3E}">
        <p14:creationId xmlns:p14="http://schemas.microsoft.com/office/powerpoint/2010/main" val="231954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31AA-3C33-40E7-9A4B-296CD06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Classes 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E9F46-B170-4AFE-980E-26D13E34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982325" cy="229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Relacionamento de composição</a:t>
            </a:r>
          </a:p>
          <a:p>
            <a:r>
              <a:rPr lang="pt-BR" dirty="0"/>
              <a:t>Variação mais específica da agregação, este relacionamento indica uma dependência de ciclo de vida forte entre as classes, de modo que quando um container é destruído,  seu conteúdo também é.</a:t>
            </a:r>
          </a:p>
          <a:p>
            <a:r>
              <a:rPr lang="pt-BR" dirty="0"/>
              <a:t>Do tipo Classe A é parte da Classe B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D49F28B-5089-420C-B190-53308D02D6DF}"/>
              </a:ext>
            </a:extLst>
          </p:cNvPr>
          <p:cNvSpPr/>
          <p:nvPr/>
        </p:nvSpPr>
        <p:spPr>
          <a:xfrm>
            <a:off x="1383664" y="4565411"/>
            <a:ext cx="2161541" cy="517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Tela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E7C9760-B8BA-40A9-8E10-39DFEF633FA3}"/>
              </a:ext>
            </a:extLst>
          </p:cNvPr>
          <p:cNvSpPr/>
          <p:nvPr/>
        </p:nvSpPr>
        <p:spPr>
          <a:xfrm>
            <a:off x="1383664" y="5073014"/>
            <a:ext cx="2161541" cy="887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355605C4-15A7-456C-ADB4-EF43A77C7FB0}"/>
              </a:ext>
            </a:extLst>
          </p:cNvPr>
          <p:cNvSpPr/>
          <p:nvPr/>
        </p:nvSpPr>
        <p:spPr>
          <a:xfrm>
            <a:off x="3545204" y="5093084"/>
            <a:ext cx="326074" cy="313096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8E6AF97-9208-4EE8-82C3-C3237A8F9217}"/>
              </a:ext>
            </a:extLst>
          </p:cNvPr>
          <p:cNvSpPr/>
          <p:nvPr/>
        </p:nvSpPr>
        <p:spPr>
          <a:xfrm>
            <a:off x="7906383" y="4547540"/>
            <a:ext cx="2161541" cy="517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BarraMenus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541948D-EC9C-4548-AC72-052763E9ACCC}"/>
              </a:ext>
            </a:extLst>
          </p:cNvPr>
          <p:cNvSpPr/>
          <p:nvPr/>
        </p:nvSpPr>
        <p:spPr>
          <a:xfrm>
            <a:off x="7906382" y="5083252"/>
            <a:ext cx="2161541" cy="887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2CB6254-1FCD-4C5D-82DE-72E358E2F60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871278" y="5231762"/>
            <a:ext cx="4035104" cy="1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59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31AA-3C33-40E7-9A4B-296CD06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Classes 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E9F46-B170-4AFE-980E-26D13E34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982325" cy="229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Relacionamento de Generalização / Especialização</a:t>
            </a:r>
          </a:p>
          <a:p>
            <a:r>
              <a:rPr lang="pt-BR" dirty="0"/>
              <a:t>Relacionamento entre classes mais gerais (superclasses e classes-mãe) ou classes mais específicas (subclasses e classes-filha). Representa herança entre classes.</a:t>
            </a:r>
          </a:p>
          <a:p>
            <a:r>
              <a:rPr lang="pt-BR" dirty="0"/>
              <a:t>Do tipo Classe A é um tipo de Classe B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D49F28B-5089-420C-B190-53308D02D6DF}"/>
              </a:ext>
            </a:extLst>
          </p:cNvPr>
          <p:cNvSpPr/>
          <p:nvPr/>
        </p:nvSpPr>
        <p:spPr>
          <a:xfrm>
            <a:off x="2084704" y="4403789"/>
            <a:ext cx="2161541" cy="517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E7C9760-B8BA-40A9-8E10-39DFEF633FA3}"/>
              </a:ext>
            </a:extLst>
          </p:cNvPr>
          <p:cNvSpPr/>
          <p:nvPr/>
        </p:nvSpPr>
        <p:spPr>
          <a:xfrm>
            <a:off x="2084704" y="4911392"/>
            <a:ext cx="2161541" cy="887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8E6AF97-9208-4EE8-82C3-C3237A8F9217}"/>
              </a:ext>
            </a:extLst>
          </p:cNvPr>
          <p:cNvSpPr/>
          <p:nvPr/>
        </p:nvSpPr>
        <p:spPr>
          <a:xfrm>
            <a:off x="6644641" y="4396246"/>
            <a:ext cx="2161541" cy="517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Peixe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541948D-EC9C-4548-AC72-052763E9ACCC}"/>
              </a:ext>
            </a:extLst>
          </p:cNvPr>
          <p:cNvSpPr/>
          <p:nvPr/>
        </p:nvSpPr>
        <p:spPr>
          <a:xfrm>
            <a:off x="6644640" y="4922433"/>
            <a:ext cx="2161541" cy="887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7ABA60E-EC2B-4C17-BF33-923A6DADFFF6}"/>
              </a:ext>
            </a:extLst>
          </p:cNvPr>
          <p:cNvSpPr/>
          <p:nvPr/>
        </p:nvSpPr>
        <p:spPr>
          <a:xfrm>
            <a:off x="2885440" y="6073149"/>
            <a:ext cx="7081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classe filha herda propriedades da classe-mãe, principalmente atributos e operações e pode possuir seus próprios atributos.</a:t>
            </a:r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2596DED9-7F72-47B8-A4D5-EE0F81CF9DA7}"/>
              </a:ext>
            </a:extLst>
          </p:cNvPr>
          <p:cNvSpPr/>
          <p:nvPr/>
        </p:nvSpPr>
        <p:spPr>
          <a:xfrm rot="16200000">
            <a:off x="4177677" y="4942691"/>
            <a:ext cx="310495" cy="17335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B4DDCD6-90A2-46B0-B421-EF3564CF467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19603" y="5029369"/>
            <a:ext cx="2225037" cy="70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DCE8F28E-CFAB-4FA7-A7F2-DC38E380E85B}"/>
              </a:ext>
            </a:extLst>
          </p:cNvPr>
          <p:cNvSpPr/>
          <p:nvPr/>
        </p:nvSpPr>
        <p:spPr>
          <a:xfrm>
            <a:off x="8882381" y="4285835"/>
            <a:ext cx="1594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Específico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90EC5C2-3AD3-44C9-9502-27BA619A9A8B}"/>
              </a:ext>
            </a:extLst>
          </p:cNvPr>
          <p:cNvSpPr/>
          <p:nvPr/>
        </p:nvSpPr>
        <p:spPr>
          <a:xfrm>
            <a:off x="838199" y="4306468"/>
            <a:ext cx="1594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Geral</a:t>
            </a:r>
          </a:p>
        </p:txBody>
      </p:sp>
    </p:spTree>
    <p:extLst>
      <p:ext uri="{BB962C8B-B14F-4D97-AF65-F5344CB8AC3E}">
        <p14:creationId xmlns:p14="http://schemas.microsoft.com/office/powerpoint/2010/main" val="1022248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31AA-3C33-40E7-9A4B-296CD06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Classes 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E9F46-B170-4AFE-980E-26D13E34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982325" cy="229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Classe Associativa</a:t>
            </a:r>
          </a:p>
          <a:p>
            <a:r>
              <a:rPr lang="pt-BR" dirty="0"/>
              <a:t>São </a:t>
            </a:r>
            <a:r>
              <a:rPr lang="pt-BR" dirty="0" err="1"/>
              <a:t>prpoduzidas</a:t>
            </a:r>
            <a:r>
              <a:rPr lang="pt-BR" dirty="0"/>
              <a:t> quando ocorrem associações com multiplicidade muitos (*) em todas as extremidades. No geral, existem atributos da associação que não podem ser armazenados em nenhuma das classes envolvidas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D49F28B-5089-420C-B190-53308D02D6DF}"/>
              </a:ext>
            </a:extLst>
          </p:cNvPr>
          <p:cNvSpPr/>
          <p:nvPr/>
        </p:nvSpPr>
        <p:spPr>
          <a:xfrm>
            <a:off x="2409825" y="3659305"/>
            <a:ext cx="2303145" cy="517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Ator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E7C9760-B8BA-40A9-8E10-39DFEF633FA3}"/>
              </a:ext>
            </a:extLst>
          </p:cNvPr>
          <p:cNvSpPr/>
          <p:nvPr/>
        </p:nvSpPr>
        <p:spPr>
          <a:xfrm>
            <a:off x="2409825" y="4176433"/>
            <a:ext cx="2303145" cy="887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dirty="0" err="1">
                <a:solidFill>
                  <a:schemeClr val="tx1"/>
                </a:solidFill>
              </a:rPr>
              <a:t>nomeAtor</a:t>
            </a:r>
            <a:r>
              <a:rPr lang="pt-BR" dirty="0">
                <a:solidFill>
                  <a:schemeClr val="tx1"/>
                </a:solidFill>
              </a:rPr>
              <a:t>: </a:t>
            </a:r>
            <a:r>
              <a:rPr lang="pt-BR" dirty="0" err="1">
                <a:solidFill>
                  <a:schemeClr val="tx1"/>
                </a:solidFill>
              </a:rPr>
              <a:t>String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8E6AF97-9208-4EE8-82C3-C3237A8F9217}"/>
              </a:ext>
            </a:extLst>
          </p:cNvPr>
          <p:cNvSpPr/>
          <p:nvPr/>
        </p:nvSpPr>
        <p:spPr>
          <a:xfrm>
            <a:off x="7111366" y="3661287"/>
            <a:ext cx="2161541" cy="517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Filme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541948D-EC9C-4548-AC72-052763E9ACCC}"/>
              </a:ext>
            </a:extLst>
          </p:cNvPr>
          <p:cNvSpPr/>
          <p:nvPr/>
        </p:nvSpPr>
        <p:spPr>
          <a:xfrm>
            <a:off x="7111365" y="4187474"/>
            <a:ext cx="2161541" cy="887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titulo: </a:t>
            </a:r>
            <a:r>
              <a:rPr lang="pt-BR" dirty="0" err="1">
                <a:solidFill>
                  <a:schemeClr val="tx1"/>
                </a:solidFill>
              </a:rPr>
              <a:t>String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gênero: </a:t>
            </a:r>
            <a:r>
              <a:rPr lang="pt-BR" dirty="0" err="1">
                <a:solidFill>
                  <a:schemeClr val="tx1"/>
                </a:solidFill>
              </a:rPr>
              <a:t>String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AC600B3-0EEC-49E6-B19A-B93F37034CC7}"/>
              </a:ext>
            </a:extLst>
          </p:cNvPr>
          <p:cNvSpPr/>
          <p:nvPr/>
        </p:nvSpPr>
        <p:spPr>
          <a:xfrm>
            <a:off x="4808220" y="5384864"/>
            <a:ext cx="2303145" cy="517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Atuação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E9CC585-9F86-4DFE-B169-A2867193201F}"/>
              </a:ext>
            </a:extLst>
          </p:cNvPr>
          <p:cNvSpPr/>
          <p:nvPr/>
        </p:nvSpPr>
        <p:spPr>
          <a:xfrm>
            <a:off x="4808220" y="5892467"/>
            <a:ext cx="2303145" cy="887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dirty="0" err="1">
                <a:solidFill>
                  <a:schemeClr val="tx1"/>
                </a:solidFill>
              </a:rPr>
              <a:t>papelAtor</a:t>
            </a:r>
            <a:r>
              <a:rPr lang="pt-BR" dirty="0">
                <a:solidFill>
                  <a:schemeClr val="tx1"/>
                </a:solidFill>
              </a:rPr>
              <a:t>: </a:t>
            </a:r>
            <a:r>
              <a:rPr lang="pt-BR" dirty="0" err="1">
                <a:solidFill>
                  <a:schemeClr val="tx1"/>
                </a:solidFill>
              </a:rPr>
              <a:t>String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79DE5D2-B5C2-4C95-A9C5-36E52D41778C}"/>
              </a:ext>
            </a:extLst>
          </p:cNvPr>
          <p:cNvCxnSpPr/>
          <p:nvPr/>
        </p:nvCxnSpPr>
        <p:spPr>
          <a:xfrm>
            <a:off x="4712970" y="4186672"/>
            <a:ext cx="2398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2E37D5F-2CC2-49A2-8D68-DD9892BC8A3C}"/>
              </a:ext>
            </a:extLst>
          </p:cNvPr>
          <p:cNvCxnSpPr>
            <a:endCxn id="13" idx="0"/>
          </p:cNvCxnSpPr>
          <p:nvPr/>
        </p:nvCxnSpPr>
        <p:spPr>
          <a:xfrm flipH="1">
            <a:off x="5959793" y="4186672"/>
            <a:ext cx="12382" cy="11981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1BE160CC-B62F-43EC-8ED9-1DBBDD80466D}"/>
              </a:ext>
            </a:extLst>
          </p:cNvPr>
          <p:cNvSpPr/>
          <p:nvPr/>
        </p:nvSpPr>
        <p:spPr>
          <a:xfrm>
            <a:off x="4655624" y="3870037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*..1 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E3F5E89-B4FA-43C2-B8AA-AD4CC14D559A}"/>
              </a:ext>
            </a:extLst>
          </p:cNvPr>
          <p:cNvSpPr/>
          <p:nvPr/>
        </p:nvSpPr>
        <p:spPr>
          <a:xfrm>
            <a:off x="6639611" y="3889342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1..*  </a:t>
            </a:r>
          </a:p>
        </p:txBody>
      </p:sp>
    </p:spTree>
    <p:extLst>
      <p:ext uri="{BB962C8B-B14F-4D97-AF65-F5344CB8AC3E}">
        <p14:creationId xmlns:p14="http://schemas.microsoft.com/office/powerpoint/2010/main" val="2072867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31AA-3C33-40E7-9A4B-296CD06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Classes 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E9F46-B170-4AFE-980E-26D13E34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982325" cy="4432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Boas práticas</a:t>
            </a:r>
          </a:p>
          <a:p>
            <a:r>
              <a:rPr lang="pt-BR" dirty="0"/>
              <a:t>O nome da classe deve ser significativo, descrevendo um aspecto real do sistema.</a:t>
            </a:r>
          </a:p>
          <a:p>
            <a:r>
              <a:rPr lang="pt-BR" dirty="0"/>
              <a:t>Os relacionamentos entre os elementos devem ser identificados antes de criar o diagrama.</a:t>
            </a:r>
          </a:p>
          <a:p>
            <a:r>
              <a:rPr lang="pt-BR" dirty="0"/>
              <a:t>Devem ser especificados os atributos e operações de cada classe.</a:t>
            </a:r>
          </a:p>
          <a:p>
            <a:r>
              <a:rPr lang="pt-BR" dirty="0"/>
              <a:t>Sempre que necessário, acrescente anotações para ajudar a definir aspectos das classes ou de seus relacionamentos.</a:t>
            </a:r>
          </a:p>
        </p:txBody>
      </p:sp>
    </p:spTree>
    <p:extLst>
      <p:ext uri="{BB962C8B-B14F-4D97-AF65-F5344CB8AC3E}">
        <p14:creationId xmlns:p14="http://schemas.microsoft.com/office/powerpoint/2010/main" val="91654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31AA-3C33-40E7-9A4B-296CD06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– Sistema de Empréstimo de Livros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E9F46-B170-4AFE-980E-26D13E34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982325" cy="4432934"/>
          </a:xfrm>
        </p:spPr>
        <p:txBody>
          <a:bodyPr>
            <a:normAutofit/>
          </a:bodyPr>
          <a:lstStyle/>
          <a:p>
            <a:r>
              <a:rPr lang="pt-BR" dirty="0"/>
              <a:t>No sistema de biblioteca, cada livro possui nome, autores, editora e área de aplicação. Lembre-se que a biblioteca pode ter mais de um exemplar do mesmo livro, dessa forma, cada exemplar possui um número sequencial, data de aquisição e o preço pago pelo livro. Após cadastro dos exemplares, os livros são colocados para empréstimos. No cadastro do cliente (que pode ser funcionário ou estudante), devem constar os seguintes dados: nome e matricula (caso estudante) ou DRT (caso funcionário). Cada cliente poderá fazer um ou mais empréstimos, porém o total não deve ultrapassar quatro exemplares e devem ser devolvidos no prazo máximo de cinco dias. </a:t>
            </a:r>
          </a:p>
        </p:txBody>
      </p:sp>
    </p:spTree>
    <p:extLst>
      <p:ext uri="{BB962C8B-B14F-4D97-AF65-F5344CB8AC3E}">
        <p14:creationId xmlns:p14="http://schemas.microsoft.com/office/powerpoint/2010/main" val="76220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31AA-3C33-40E7-9A4B-296CD06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Classes 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E9F46-B170-4AFE-980E-26D13E34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97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Diagramas Estruturais</a:t>
            </a:r>
          </a:p>
          <a:p>
            <a:endParaRPr lang="pt-BR" dirty="0"/>
          </a:p>
          <a:p>
            <a:r>
              <a:rPr lang="pt-BR" dirty="0"/>
              <a:t>Classes</a:t>
            </a:r>
          </a:p>
          <a:p>
            <a:r>
              <a:rPr lang="pt-BR" dirty="0"/>
              <a:t>Objetos</a:t>
            </a:r>
          </a:p>
          <a:p>
            <a:r>
              <a:rPr lang="pt-BR" dirty="0"/>
              <a:t>Pacotes</a:t>
            </a:r>
          </a:p>
          <a:p>
            <a:r>
              <a:rPr lang="pt-BR" dirty="0"/>
              <a:t>Componentes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Estrutura composta</a:t>
            </a:r>
          </a:p>
          <a:p>
            <a:r>
              <a:rPr lang="pt-BR" dirty="0"/>
              <a:t>Perfil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1E8765E-8B97-4590-8362-4A33EF7386DF}"/>
              </a:ext>
            </a:extLst>
          </p:cNvPr>
          <p:cNvSpPr txBox="1">
            <a:spLocks/>
          </p:cNvSpPr>
          <p:nvPr/>
        </p:nvSpPr>
        <p:spPr>
          <a:xfrm>
            <a:off x="5248275" y="1825625"/>
            <a:ext cx="5362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Diagramas Comportamentais</a:t>
            </a:r>
          </a:p>
          <a:p>
            <a:endParaRPr lang="pt-BR" dirty="0"/>
          </a:p>
          <a:p>
            <a:r>
              <a:rPr lang="pt-BR" dirty="0"/>
              <a:t>Casos de Uso</a:t>
            </a:r>
          </a:p>
          <a:p>
            <a:r>
              <a:rPr lang="pt-BR" dirty="0"/>
              <a:t>Sequência</a:t>
            </a:r>
          </a:p>
          <a:p>
            <a:r>
              <a:rPr lang="pt-BR" dirty="0"/>
              <a:t>Comunicação</a:t>
            </a:r>
          </a:p>
          <a:p>
            <a:r>
              <a:rPr lang="pt-BR" dirty="0"/>
              <a:t>Máquina de estados</a:t>
            </a:r>
          </a:p>
          <a:p>
            <a:r>
              <a:rPr lang="pt-BR" dirty="0"/>
              <a:t>Atividade</a:t>
            </a:r>
          </a:p>
          <a:p>
            <a:r>
              <a:rPr lang="pt-BR" dirty="0"/>
              <a:t>Visão geral de interação</a:t>
            </a:r>
          </a:p>
          <a:p>
            <a:r>
              <a:rPr lang="pt-BR" dirty="0"/>
              <a:t>Temporização</a:t>
            </a:r>
          </a:p>
        </p:txBody>
      </p:sp>
    </p:spTree>
    <p:extLst>
      <p:ext uri="{BB962C8B-B14F-4D97-AF65-F5344CB8AC3E}">
        <p14:creationId xmlns:p14="http://schemas.microsoft.com/office/powerpoint/2010/main" val="231958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31AA-3C33-40E7-9A4B-296CD06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Classes 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E9F46-B170-4AFE-980E-26D13E34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2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Classes, Atributos e Métodos</a:t>
            </a:r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b="1" dirty="0"/>
              <a:t>classe</a:t>
            </a:r>
            <a:r>
              <a:rPr lang="pt-BR" dirty="0"/>
              <a:t> é uma representação de um item do mundo real, físico ou abstrato, na forma de um tipo de dados personalizado.</a:t>
            </a:r>
          </a:p>
          <a:p>
            <a:r>
              <a:rPr lang="pt-BR" dirty="0"/>
              <a:t>Classes possuem estruturas internas:</a:t>
            </a:r>
          </a:p>
          <a:p>
            <a:pPr lvl="1"/>
            <a:r>
              <a:rPr lang="pt-BR" b="1" dirty="0"/>
              <a:t>Atributos</a:t>
            </a:r>
            <a:r>
              <a:rPr lang="pt-BR" dirty="0"/>
              <a:t>: usados para armazenar os dados dos objetos de uma classe.</a:t>
            </a:r>
          </a:p>
          <a:p>
            <a:pPr lvl="1"/>
            <a:r>
              <a:rPr lang="pt-BR" b="1" dirty="0"/>
              <a:t>Métodos</a:t>
            </a:r>
            <a:r>
              <a:rPr lang="pt-BR" dirty="0"/>
              <a:t>: operações ou funções que a instância de classe pode executar.</a:t>
            </a:r>
          </a:p>
          <a:p>
            <a:pPr lvl="1"/>
            <a:endParaRPr lang="pt-BR" dirty="0"/>
          </a:p>
          <a:p>
            <a:r>
              <a:rPr lang="pt-BR" dirty="0"/>
              <a:t>Uma instância de classes é chamada de </a:t>
            </a:r>
            <a:r>
              <a:rPr lang="pt-BR" b="1" dirty="0"/>
              <a:t>objetos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42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31AA-3C33-40E7-9A4B-296CD06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Classes 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E9F46-B170-4AFE-980E-26D13E34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0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Classes, Atributos e Métodos</a:t>
            </a:r>
          </a:p>
          <a:p>
            <a:r>
              <a:rPr lang="pt-BR" b="1" dirty="0"/>
              <a:t>Classe: </a:t>
            </a:r>
            <a:r>
              <a:rPr lang="pt-BR" dirty="0"/>
              <a:t>Pessoa</a:t>
            </a:r>
          </a:p>
          <a:p>
            <a:r>
              <a:rPr lang="pt-BR" b="1" dirty="0"/>
              <a:t>Atributos: </a:t>
            </a:r>
            <a:r>
              <a:rPr lang="pt-BR" dirty="0"/>
              <a:t>Altura, Nome, Idade, Peso</a:t>
            </a:r>
          </a:p>
          <a:p>
            <a:r>
              <a:rPr lang="pt-BR" b="1" dirty="0"/>
              <a:t>Métodos: </a:t>
            </a:r>
            <a:r>
              <a:rPr lang="pt-BR" dirty="0"/>
              <a:t>Andar, Comer, Falar, Estudar, Dormir, Trabalhar, Estudar.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C16C93B-D9EF-47A3-A4C0-2D8511B97ADD}"/>
              </a:ext>
            </a:extLst>
          </p:cNvPr>
          <p:cNvSpPr txBox="1">
            <a:spLocks/>
          </p:cNvSpPr>
          <p:nvPr/>
        </p:nvSpPr>
        <p:spPr>
          <a:xfrm>
            <a:off x="5962650" y="1825625"/>
            <a:ext cx="4600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r>
              <a:rPr lang="pt-BR" dirty="0"/>
              <a:t>Objeto da classe (instância):</a:t>
            </a:r>
          </a:p>
          <a:p>
            <a:r>
              <a:rPr lang="pt-BR" b="1" dirty="0"/>
              <a:t>Atributos:</a:t>
            </a:r>
          </a:p>
          <a:p>
            <a:pPr lvl="1"/>
            <a:r>
              <a:rPr lang="pt-BR" b="1" dirty="0"/>
              <a:t>Nome:</a:t>
            </a:r>
            <a:r>
              <a:rPr lang="pt-BR" dirty="0"/>
              <a:t> Ana</a:t>
            </a:r>
          </a:p>
          <a:p>
            <a:pPr lvl="1"/>
            <a:r>
              <a:rPr lang="pt-BR" b="1" dirty="0"/>
              <a:t>Altura:</a:t>
            </a:r>
            <a:r>
              <a:rPr lang="pt-BR" dirty="0"/>
              <a:t> 1,72m</a:t>
            </a:r>
          </a:p>
          <a:p>
            <a:pPr lvl="1"/>
            <a:r>
              <a:rPr lang="pt-BR" b="1" dirty="0"/>
              <a:t>Idade: </a:t>
            </a:r>
            <a:r>
              <a:rPr lang="pt-BR" dirty="0"/>
              <a:t>42</a:t>
            </a:r>
          </a:p>
          <a:p>
            <a:pPr lvl="1"/>
            <a:r>
              <a:rPr lang="pt-BR" b="1" dirty="0"/>
              <a:t>Peso: </a:t>
            </a:r>
            <a:r>
              <a:rPr lang="pt-BR" dirty="0"/>
              <a:t>55 kg</a:t>
            </a:r>
          </a:p>
        </p:txBody>
      </p:sp>
    </p:spTree>
    <p:extLst>
      <p:ext uri="{BB962C8B-B14F-4D97-AF65-F5344CB8AC3E}">
        <p14:creationId xmlns:p14="http://schemas.microsoft.com/office/powerpoint/2010/main" val="124350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31AA-3C33-40E7-9A4B-296CD06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Classes 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E9F46-B170-4AFE-980E-26D13E34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3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Representação de uma Classe</a:t>
            </a:r>
          </a:p>
          <a:p>
            <a:r>
              <a:rPr lang="pt-BR" dirty="0"/>
              <a:t>Representamos uma classe usando um diagrama dividido em três partes:</a:t>
            </a:r>
          </a:p>
          <a:p>
            <a:pPr lvl="1"/>
            <a:r>
              <a:rPr lang="pt-BR" b="1" dirty="0"/>
              <a:t>Nome: </a:t>
            </a:r>
            <a:r>
              <a:rPr lang="pt-BR" dirty="0"/>
              <a:t>inclui o nome e o estereótipo da classe.</a:t>
            </a:r>
          </a:p>
          <a:p>
            <a:pPr lvl="1"/>
            <a:r>
              <a:rPr lang="pt-BR" b="1" dirty="0"/>
              <a:t>Atributos: </a:t>
            </a:r>
            <a:r>
              <a:rPr lang="pt-BR" dirty="0"/>
              <a:t>lista de atributos da classe (</a:t>
            </a:r>
            <a:r>
              <a:rPr lang="pt-BR" b="1" dirty="0"/>
              <a:t>nome: tipo ou </a:t>
            </a:r>
            <a:r>
              <a:rPr lang="pt-BR" b="1" dirty="0" err="1"/>
              <a:t>nome:tipo</a:t>
            </a:r>
            <a:r>
              <a:rPr lang="pt-BR" b="1" dirty="0"/>
              <a:t>=valor</a:t>
            </a:r>
            <a:r>
              <a:rPr lang="pt-BR" dirty="0"/>
              <a:t>)</a:t>
            </a:r>
          </a:p>
          <a:p>
            <a:pPr lvl="1"/>
            <a:r>
              <a:rPr lang="pt-BR" b="1" dirty="0"/>
              <a:t>Operações: </a:t>
            </a:r>
            <a:r>
              <a:rPr lang="pt-BR" dirty="0"/>
              <a:t>lista de métodos da classe no formato:</a:t>
            </a:r>
          </a:p>
          <a:p>
            <a:pPr lvl="2"/>
            <a:r>
              <a:rPr lang="pt-BR" b="1" dirty="0"/>
              <a:t>método(parâmetros): </a:t>
            </a:r>
            <a:r>
              <a:rPr lang="pt-BR" b="1" dirty="0" err="1"/>
              <a:t>tipo_retorno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16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31AA-3C33-40E7-9A4B-296CD06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Classes 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E9F46-B170-4AFE-980E-26D13E34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3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Visibilidade dos membros (Atributos / Métodos)</a:t>
            </a:r>
          </a:p>
          <a:p>
            <a:r>
              <a:rPr lang="pt-BR" dirty="0"/>
              <a:t>Representamos a visibilidade dos atributos e das operações usando os modificadores de acesso:</a:t>
            </a:r>
          </a:p>
          <a:p>
            <a:pPr marL="457200" lvl="1" indent="0">
              <a:buNone/>
            </a:pPr>
            <a:r>
              <a:rPr lang="pt-BR" dirty="0"/>
              <a:t>+ Público</a:t>
            </a:r>
          </a:p>
          <a:p>
            <a:pPr marL="457200" lvl="1" indent="0">
              <a:buNone/>
            </a:pPr>
            <a:r>
              <a:rPr lang="pt-BR" dirty="0"/>
              <a:t># Protegido</a:t>
            </a:r>
          </a:p>
          <a:p>
            <a:pPr marL="457200" lvl="1" indent="0">
              <a:buNone/>
            </a:pPr>
            <a:r>
              <a:rPr lang="pt-BR" dirty="0"/>
              <a:t>- Privado</a:t>
            </a:r>
          </a:p>
          <a:p>
            <a:pPr marL="457200" lvl="1" indent="0">
              <a:buNone/>
            </a:pPr>
            <a:r>
              <a:rPr lang="pt-BR" dirty="0"/>
              <a:t>~ Pacote</a:t>
            </a:r>
          </a:p>
          <a:p>
            <a:pPr marL="457200" lvl="1" indent="0">
              <a:buNone/>
            </a:pPr>
            <a:r>
              <a:rPr lang="pt-BR" dirty="0"/>
              <a:t>/ Derivado</a:t>
            </a:r>
          </a:p>
        </p:txBody>
      </p:sp>
    </p:spTree>
    <p:extLst>
      <p:ext uri="{BB962C8B-B14F-4D97-AF65-F5344CB8AC3E}">
        <p14:creationId xmlns:p14="http://schemas.microsoft.com/office/powerpoint/2010/main" val="34004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31AA-3C33-40E7-9A4B-296CD06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Classes 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E9F46-B170-4AFE-980E-26D13E34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82325" cy="141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Representação de uma Classe</a:t>
            </a:r>
          </a:p>
          <a:p>
            <a:r>
              <a:rPr lang="pt-BR" b="1" dirty="0"/>
              <a:t>Exemplo: </a:t>
            </a:r>
            <a:r>
              <a:rPr lang="pt-BR" dirty="0"/>
              <a:t>representamos uma classe Pessoa, que contém os atributos nome, sobrenome e </a:t>
            </a:r>
            <a:r>
              <a:rPr lang="pt-BR" dirty="0" err="1"/>
              <a:t>dataNasc</a:t>
            </a:r>
            <a:r>
              <a:rPr lang="pt-BR" dirty="0"/>
              <a:t>, além do método </a:t>
            </a:r>
            <a:r>
              <a:rPr lang="pt-BR" dirty="0" err="1"/>
              <a:t>calculaIdade</a:t>
            </a:r>
            <a:r>
              <a:rPr lang="pt-BR" dirty="0"/>
              <a:t>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6944A04-AB01-4E33-8229-A0F71A1DB3FE}"/>
              </a:ext>
            </a:extLst>
          </p:cNvPr>
          <p:cNvSpPr/>
          <p:nvPr/>
        </p:nvSpPr>
        <p:spPr>
          <a:xfrm>
            <a:off x="2743200" y="3495040"/>
            <a:ext cx="326707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Pessoa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A20E73-C3BE-4B7B-BB88-A73A5DEC4630}"/>
              </a:ext>
            </a:extLst>
          </p:cNvPr>
          <p:cNvSpPr/>
          <p:nvPr/>
        </p:nvSpPr>
        <p:spPr>
          <a:xfrm>
            <a:off x="2743200" y="4038599"/>
            <a:ext cx="3267075" cy="914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nome: </a:t>
            </a:r>
            <a:r>
              <a:rPr lang="pt-BR" dirty="0" err="1">
                <a:solidFill>
                  <a:schemeClr val="tx1"/>
                </a:solidFill>
              </a:rPr>
              <a:t>String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Sobrenome: </a:t>
            </a:r>
            <a:r>
              <a:rPr lang="pt-BR" dirty="0" err="1">
                <a:solidFill>
                  <a:schemeClr val="tx1"/>
                </a:solidFill>
              </a:rPr>
              <a:t>String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solidFill>
                  <a:schemeClr val="tx1"/>
                </a:solidFill>
              </a:rPr>
              <a:t>dataNasc</a:t>
            </a:r>
            <a:r>
              <a:rPr lang="pt-BR" dirty="0">
                <a:solidFill>
                  <a:schemeClr val="tx1"/>
                </a:solidFill>
              </a:rPr>
              <a:t>: Date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04CB8CE-71C2-4AA1-93E3-A3391BBD5AD9}"/>
              </a:ext>
            </a:extLst>
          </p:cNvPr>
          <p:cNvSpPr/>
          <p:nvPr/>
        </p:nvSpPr>
        <p:spPr>
          <a:xfrm>
            <a:off x="2743199" y="4957762"/>
            <a:ext cx="3267075" cy="1371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+ </a:t>
            </a:r>
            <a:r>
              <a:rPr lang="pt-BR" dirty="0" err="1">
                <a:solidFill>
                  <a:schemeClr val="tx1"/>
                </a:solidFill>
              </a:rPr>
              <a:t>calculaIdade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 err="1">
                <a:solidFill>
                  <a:schemeClr val="tx1"/>
                </a:solidFill>
              </a:rPr>
              <a:t>dataNasc</a:t>
            </a:r>
            <a:r>
              <a:rPr lang="pt-BR" dirty="0">
                <a:solidFill>
                  <a:schemeClr val="tx1"/>
                </a:solidFill>
              </a:rPr>
              <a:t>): </a:t>
            </a:r>
            <a:r>
              <a:rPr lang="pt-BR" dirty="0" err="1">
                <a:solidFill>
                  <a:schemeClr val="tx1"/>
                </a:solidFill>
              </a:rPr>
              <a:t>int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+ Estuda(): </a:t>
            </a:r>
            <a:r>
              <a:rPr lang="pt-BR" dirty="0" err="1">
                <a:solidFill>
                  <a:schemeClr val="tx1"/>
                </a:solidFill>
              </a:rPr>
              <a:t>void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E7D29F5-B65B-4FAF-B32D-AB03E2782256}"/>
              </a:ext>
            </a:extLst>
          </p:cNvPr>
          <p:cNvCxnSpPr/>
          <p:nvPr/>
        </p:nvCxnSpPr>
        <p:spPr>
          <a:xfrm flipH="1">
            <a:off x="6329361" y="3761740"/>
            <a:ext cx="1697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CFE3C7C5-5828-4CB1-A4E0-A4153F58CD9F}"/>
              </a:ext>
            </a:extLst>
          </p:cNvPr>
          <p:cNvSpPr/>
          <p:nvPr/>
        </p:nvSpPr>
        <p:spPr>
          <a:xfrm>
            <a:off x="8126865" y="3577074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Nome da classe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09BB45E-A838-4E3A-942A-0EC51540954E}"/>
              </a:ext>
            </a:extLst>
          </p:cNvPr>
          <p:cNvCxnSpPr/>
          <p:nvPr/>
        </p:nvCxnSpPr>
        <p:spPr>
          <a:xfrm flipH="1">
            <a:off x="6329361" y="4523740"/>
            <a:ext cx="1697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C5F37107-EEA4-4BED-B7D3-B4848347870C}"/>
              </a:ext>
            </a:extLst>
          </p:cNvPr>
          <p:cNvSpPr/>
          <p:nvPr/>
        </p:nvSpPr>
        <p:spPr>
          <a:xfrm>
            <a:off x="8179436" y="4311133"/>
            <a:ext cx="179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Lista de atributos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86B66B5-1CF7-4E22-B8BB-F1ABF4504B2A}"/>
              </a:ext>
            </a:extLst>
          </p:cNvPr>
          <p:cNvCxnSpPr/>
          <p:nvPr/>
        </p:nvCxnSpPr>
        <p:spPr>
          <a:xfrm flipH="1">
            <a:off x="6197281" y="5737304"/>
            <a:ext cx="1697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A513BFB5-219B-4FF1-A584-B8F33F8BD0AF}"/>
              </a:ext>
            </a:extLst>
          </p:cNvPr>
          <p:cNvSpPr/>
          <p:nvPr/>
        </p:nvSpPr>
        <p:spPr>
          <a:xfrm>
            <a:off x="8026400" y="5552638"/>
            <a:ext cx="1778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Lista de métodos</a:t>
            </a:r>
          </a:p>
        </p:txBody>
      </p:sp>
    </p:spTree>
    <p:extLst>
      <p:ext uri="{BB962C8B-B14F-4D97-AF65-F5344CB8AC3E}">
        <p14:creationId xmlns:p14="http://schemas.microsoft.com/office/powerpoint/2010/main" val="149606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31AA-3C33-40E7-9A4B-296CD06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Classes 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E9F46-B170-4AFE-980E-26D13E34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3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Relacionamentos entre Classes</a:t>
            </a:r>
          </a:p>
          <a:p>
            <a:r>
              <a:rPr lang="pt-BR" dirty="0"/>
              <a:t>Um relacionamento é uma conexão entre classes. Existem vários tipos de relacionamentos possíveis entre classes:</a:t>
            </a:r>
          </a:p>
          <a:p>
            <a:pPr lvl="1"/>
            <a:r>
              <a:rPr lang="pt-BR" dirty="0"/>
              <a:t>Dependência</a:t>
            </a:r>
          </a:p>
          <a:p>
            <a:pPr lvl="1"/>
            <a:r>
              <a:rPr lang="pt-BR" dirty="0"/>
              <a:t>Associação</a:t>
            </a:r>
          </a:p>
          <a:p>
            <a:pPr lvl="1"/>
            <a:r>
              <a:rPr lang="pt-BR" dirty="0"/>
              <a:t>Agregação</a:t>
            </a:r>
          </a:p>
          <a:p>
            <a:pPr lvl="1"/>
            <a:r>
              <a:rPr lang="pt-BR" dirty="0"/>
              <a:t>Composição</a:t>
            </a:r>
          </a:p>
          <a:p>
            <a:pPr lvl="1"/>
            <a:r>
              <a:rPr lang="pt-BR" dirty="0"/>
              <a:t>Generalização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i="1" dirty="0"/>
              <a:t>Cada um desses relacionamentos possui uma representação gráfica específica.</a:t>
            </a:r>
          </a:p>
        </p:txBody>
      </p:sp>
    </p:spTree>
    <p:extLst>
      <p:ext uri="{BB962C8B-B14F-4D97-AF65-F5344CB8AC3E}">
        <p14:creationId xmlns:p14="http://schemas.microsoft.com/office/powerpoint/2010/main" val="280286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31AA-3C33-40E7-9A4B-296CD06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Classes 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E9F46-B170-4AFE-980E-26D13E34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325" cy="2411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Relacionamento de dependência</a:t>
            </a:r>
          </a:p>
          <a:p>
            <a:r>
              <a:rPr lang="pt-BR" dirty="0"/>
              <a:t>Dependência fraca que ilustra que uma classe usa informações e serviços de outra classe em algum momento:</a:t>
            </a:r>
          </a:p>
          <a:p>
            <a:r>
              <a:rPr lang="pt-BR" dirty="0"/>
              <a:t>Do tipo Classe A depende da Classe B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E8DDB3-5DAC-4A12-9CFC-FB51F4B0026F}"/>
              </a:ext>
            </a:extLst>
          </p:cNvPr>
          <p:cNvSpPr/>
          <p:nvPr/>
        </p:nvSpPr>
        <p:spPr>
          <a:xfrm>
            <a:off x="2214880" y="4572000"/>
            <a:ext cx="326707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Carro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3E30D49-E5F1-42BD-B0E4-CAE93E58FC7D}"/>
              </a:ext>
            </a:extLst>
          </p:cNvPr>
          <p:cNvSpPr/>
          <p:nvPr/>
        </p:nvSpPr>
        <p:spPr>
          <a:xfrm>
            <a:off x="2214880" y="5115559"/>
            <a:ext cx="3267075" cy="914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40A464-93B3-4E60-A4CC-74DB849683E9}"/>
              </a:ext>
            </a:extLst>
          </p:cNvPr>
          <p:cNvSpPr/>
          <p:nvPr/>
        </p:nvSpPr>
        <p:spPr>
          <a:xfrm>
            <a:off x="7071360" y="4572000"/>
            <a:ext cx="326707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Roda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B9876FF-80F9-450C-A360-96B1323CE66B}"/>
              </a:ext>
            </a:extLst>
          </p:cNvPr>
          <p:cNvSpPr/>
          <p:nvPr/>
        </p:nvSpPr>
        <p:spPr>
          <a:xfrm>
            <a:off x="7071360" y="5115559"/>
            <a:ext cx="3267075" cy="914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8D2A6B4-B3CE-4EED-AA90-64B842200DDB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481955" y="5572760"/>
            <a:ext cx="158940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97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1115</Words>
  <Application>Microsoft Office PowerPoint</Application>
  <PresentationFormat>Widescreen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UML - Diagrama de Classes e Relacionamentos</vt:lpstr>
      <vt:lpstr>UML - Diagrama de Classes e relacionamento</vt:lpstr>
      <vt:lpstr>UML - Diagrama de Classes e relacionamento</vt:lpstr>
      <vt:lpstr>UML - Diagrama de Classes e relacionamento</vt:lpstr>
      <vt:lpstr>UML - Diagrama de Classes e relacionamento</vt:lpstr>
      <vt:lpstr>UML - Diagrama de Classes e relacionamento</vt:lpstr>
      <vt:lpstr>UML - Diagrama de Classes e relacionamento</vt:lpstr>
      <vt:lpstr>UML - Diagrama de Classes e relacionamento</vt:lpstr>
      <vt:lpstr>UML - Diagrama de Classes e relacionamento</vt:lpstr>
      <vt:lpstr>UML - Diagrama de Classes e relacionamento</vt:lpstr>
      <vt:lpstr>UML - Diagrama de Classes e relacionamento</vt:lpstr>
      <vt:lpstr>UML - Diagrama de Classes e relacionamento</vt:lpstr>
      <vt:lpstr>UML - Diagrama de Classes e relacionamento</vt:lpstr>
      <vt:lpstr>UML - Diagrama de Classes e relacionamento</vt:lpstr>
      <vt:lpstr>UML - Diagrama de Classes e relacionamento</vt:lpstr>
      <vt:lpstr>UML - Diagrama de Classes e relacionamento</vt:lpstr>
      <vt:lpstr>UML - Diagrama de Classes e relacionamento</vt:lpstr>
      <vt:lpstr>Exercício – Sistema de Empréstimo de Livros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- Diagrama de Classes e Relacionamentos</dc:title>
  <dc:creator>Ana Grasielle</dc:creator>
  <cp:lastModifiedBy>Ana Grasielle</cp:lastModifiedBy>
  <cp:revision>20</cp:revision>
  <dcterms:created xsi:type="dcterms:W3CDTF">2020-04-15T20:14:12Z</dcterms:created>
  <dcterms:modified xsi:type="dcterms:W3CDTF">2020-04-15T23:36:07Z</dcterms:modified>
</cp:coreProperties>
</file>