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8A819-3A26-4B21-83A0-01A31EA0B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C89AF7-7F79-40D4-BA5E-972270067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C3E474-1423-4CC2-A656-ACE0EB34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C95B-5AA2-4F48-AA96-0903CBA6842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1A821D-FCA1-4DC4-9E35-20947CF8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856411-C4D5-450B-8675-68D1B29D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05C2-351D-401A-A0CA-2DD94310B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7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0BE62-9455-46B2-95B1-1D8AE1CE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DDA19A-55CC-4461-BE0C-F3A889B9D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DE4CE-FA5E-4B2A-9E8B-B486CFEB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C95B-5AA2-4F48-AA96-0903CBA6842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1014E9-E9B7-4276-BF8A-CD284C63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94B2C-DDCD-44BF-9CAA-31A04769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05C2-351D-401A-A0CA-2DD94310B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98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A27656-38AE-4C98-A29B-1F6C9D33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DE3A01-988E-4605-9F94-D158BD49C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8E618-EF41-4D7E-B5AE-5039EC96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C95B-5AA2-4F48-AA96-0903CBA6842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31577A-BE85-4821-97C0-0A72D323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C03F5-1C38-48D2-8982-9E2CE49F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05C2-351D-401A-A0CA-2DD94310B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49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BD51E-1D80-4888-A2E1-DF0AA4CF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75B5D-5511-4C00-9934-48AA8C78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1B9CD-712E-43E0-A4C7-B80B1162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C95B-5AA2-4F48-AA96-0903CBA6842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A05EC-4BB5-44D8-AE8C-E3FD6B8A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930B8-E947-426A-93F3-F0E9A4E5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05C2-351D-401A-A0CA-2DD94310B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8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CA113-5183-4FE6-9573-D8646FC3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78AE13-0623-42B3-9BCD-DE78F298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F70227-EE6F-4B04-992B-3360AB42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C95B-5AA2-4F48-AA96-0903CBA6842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E5E62-0B84-41DF-83EE-3CEBA09E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B94E1-238C-45A8-9768-9C8DDE04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05C2-351D-401A-A0CA-2DD94310B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7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F91E-7A60-4E3E-BB43-1D3D4C4E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DCC25-2F1B-450A-87C8-EE963DCCB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92EC04-B9D3-4D63-98F9-15B469303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140B5F-1B55-4827-91FB-4B5A26AB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C95B-5AA2-4F48-AA96-0903CBA6842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62A14-324F-49A2-B5B8-553437C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65BCF0-6C69-47EE-847A-8B1FFB8B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05C2-351D-401A-A0CA-2DD94310B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D8B7E-C4AD-4759-9EB8-25A73314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7D5973-2226-4E88-8693-31A9AB2B9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3F0D04-5515-4AAB-86F4-F319F24D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775C3C-EB2A-4BFB-8257-2B7842478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57B2C6-7FB1-495D-8C9F-D8A12F005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B157E5-63AA-49F6-9706-8405A715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C95B-5AA2-4F48-AA96-0903CBA6842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E4B71B-0BDD-4FB2-907D-AD296922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9EA9E8-6D58-4A93-A70F-14145F63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05C2-351D-401A-A0CA-2DD94310B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5CFFA-0351-4964-B08B-0710122E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20F0E8-0F54-44FA-A8F8-C75A6F84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C95B-5AA2-4F48-AA96-0903CBA6842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8ED14D-26A2-4CE5-A205-70835E1E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8F83C9-1069-4620-9060-6ED8300F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05C2-351D-401A-A0CA-2DD94310B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7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50A2F-FAD2-4C71-A85D-51D05080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C95B-5AA2-4F48-AA96-0903CBA6842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392E5B-93EF-4258-BD08-2A4D05F0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80C6FE-3BBA-4E2B-82E9-2AA8299B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05C2-351D-401A-A0CA-2DD94310B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10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298CF-D1E0-404B-81E4-642249E3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CBB4B-6216-4703-9521-382CCB88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7EEEDC-0A20-496A-AB6E-841D12263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A8BD28-636F-4E7B-8B51-72F27CC8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C95B-5AA2-4F48-AA96-0903CBA6842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69628A-EECF-40BF-B872-0B3CAC11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A37262-6B3B-40B9-B708-0136A6B2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05C2-351D-401A-A0CA-2DD94310B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0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8C689-EB1B-4352-8355-7C549D0E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DD0CFC-5867-4576-82F3-E12321C96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4F492-1C0D-431E-A80B-7DF0266C4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A64C-3CDC-4A76-BE1C-78FC7589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C95B-5AA2-4F48-AA96-0903CBA6842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C0640D-DBFD-415A-93DF-78FE25AD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F1F98C-5996-4807-A213-8B082326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05C2-351D-401A-A0CA-2DD94310B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4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9BD67F-5271-4004-9FF9-AD8D1481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9DDF7B-8E17-4A26-BDF6-2FFAA004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F9597C-21ED-4713-B1B7-D159FA43A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C95B-5AA2-4F48-AA96-0903CBA6842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AF1C91-ADC0-4D75-9398-03A260EDC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2BFB9-6C99-45EB-9DEB-EE016F736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05C2-351D-401A-A0CA-2DD94310B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67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6B215-8EB1-4D08-8387-F6F7B8DC1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UML</a:t>
            </a:r>
            <a:br>
              <a:rPr lang="pt-BR" dirty="0"/>
            </a:br>
            <a:r>
              <a:rPr lang="pt-BR" dirty="0"/>
              <a:t>Diagrama de Sequência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96A902-44F4-4733-9C1A-6C15B2262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Profa. Ana Grasielle Dionísio Corrêa</a:t>
            </a:r>
          </a:p>
        </p:txBody>
      </p:sp>
    </p:spTree>
    <p:extLst>
      <p:ext uri="{BB962C8B-B14F-4D97-AF65-F5344CB8AC3E}">
        <p14:creationId xmlns:p14="http://schemas.microsoft.com/office/powerpoint/2010/main" val="402982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2C62-557C-4AEC-AEC3-190CC6D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636-11ED-4C05-A6E5-C9C4C627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err="1"/>
              <a:t>Auto-chamadas</a:t>
            </a:r>
            <a:r>
              <a:rPr lang="pt-BR" sz="3200" b="1" dirty="0"/>
              <a:t> (ou </a:t>
            </a:r>
            <a:r>
              <a:rPr lang="pt-BR" sz="3200" b="1" dirty="0" err="1"/>
              <a:t>Auto-delegações</a:t>
            </a:r>
            <a:r>
              <a:rPr lang="pt-BR" sz="3200" b="1" dirty="0"/>
              <a:t>)</a:t>
            </a:r>
          </a:p>
          <a:p>
            <a:r>
              <a:rPr lang="pt-BR" dirty="0"/>
              <a:t>Mensagens que partem da linha de vida de um objeto e atingem a linha de vida do próprio objeto.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620FCE-7824-4E7D-B467-F97428EB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12" y="3605848"/>
            <a:ext cx="2891670" cy="257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1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2C62-557C-4AEC-AEC3-190CC6D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636-11ED-4C05-A6E5-C9C4C627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200" b="1" dirty="0"/>
              <a:t>Estereótipo </a:t>
            </a:r>
            <a:r>
              <a:rPr lang="pt-BR" sz="3200" b="1" dirty="0" err="1"/>
              <a:t>boundary</a:t>
            </a:r>
            <a:r>
              <a:rPr lang="pt-BR" sz="3200" b="1" dirty="0"/>
              <a:t> e </a:t>
            </a:r>
            <a:r>
              <a:rPr lang="pt-BR" sz="3200" b="1" dirty="0" err="1"/>
              <a:t>control</a:t>
            </a:r>
            <a:endParaRPr lang="pt-BR" sz="3200" b="1" dirty="0"/>
          </a:p>
          <a:p>
            <a:pPr marL="0" indent="0">
              <a:buNone/>
            </a:pPr>
            <a:r>
              <a:rPr lang="pt-BR" dirty="0"/>
              <a:t>&lt;&lt;</a:t>
            </a:r>
            <a:r>
              <a:rPr lang="pt-BR" dirty="0" err="1"/>
              <a:t>bondary</a:t>
            </a:r>
            <a:r>
              <a:rPr lang="pt-BR" dirty="0"/>
              <a:t>&gt;&gt;</a:t>
            </a:r>
          </a:p>
          <a:p>
            <a:pPr lvl="2"/>
            <a:r>
              <a:rPr lang="pt-BR" sz="2400" dirty="0"/>
              <a:t>Identifica uma classe que serve de comunicação entre os atores externos e o sistema. </a:t>
            </a:r>
          </a:p>
          <a:p>
            <a:pPr lvl="2"/>
            <a:r>
              <a:rPr lang="pt-BR" sz="2400" dirty="0"/>
              <a:t>Muitas vezes, é associada à própria interface. </a:t>
            </a:r>
          </a:p>
          <a:p>
            <a:pPr lvl="2"/>
            <a:r>
              <a:rPr lang="pt-BR" sz="2400" dirty="0"/>
              <a:t>Comumente, interage com classes do tipo &lt;&lt;</a:t>
            </a:r>
            <a:r>
              <a:rPr lang="pt-BR" sz="2400" dirty="0" err="1"/>
              <a:t>control</a:t>
            </a:r>
            <a:r>
              <a:rPr lang="pt-BR" sz="2400" dirty="0"/>
              <a:t>&gt;&gt;.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&lt;&lt;</a:t>
            </a:r>
            <a:r>
              <a:rPr lang="pt-BR" dirty="0" err="1"/>
              <a:t>control</a:t>
            </a:r>
            <a:r>
              <a:rPr lang="pt-BR" dirty="0"/>
              <a:t>&gt;&gt;</a:t>
            </a:r>
          </a:p>
          <a:p>
            <a:pPr lvl="2"/>
            <a:r>
              <a:rPr lang="pt-BR" sz="2400" dirty="0"/>
              <a:t>Intermediária entre as classes &lt;&lt;</a:t>
            </a:r>
            <a:r>
              <a:rPr lang="pt-BR" sz="2400" dirty="0" err="1"/>
              <a:t>boundary</a:t>
            </a:r>
            <a:r>
              <a:rPr lang="pt-BR" sz="2400" dirty="0"/>
              <a:t>&gt;&gt; e as outras do sistema. </a:t>
            </a:r>
          </a:p>
          <a:p>
            <a:pPr lvl="2"/>
            <a:r>
              <a:rPr lang="pt-BR" sz="2400" dirty="0"/>
              <a:t>Responsável por interpretar eventos ocorridos sobre os objetos &lt;&lt;</a:t>
            </a:r>
            <a:r>
              <a:rPr lang="pt-BR" sz="2400" dirty="0" err="1"/>
              <a:t>boundary</a:t>
            </a:r>
            <a:r>
              <a:rPr lang="pt-BR" sz="2400" dirty="0"/>
              <a:t>&gt;&gt; (por exemplo, clique em botões) e retransmiti-los para as outras classes do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576775-AAF0-4DE9-814D-91E3659D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0363"/>
            <a:ext cx="842963" cy="15401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4B77EC-F7F4-42C3-B72F-237DA241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4" y="4852988"/>
            <a:ext cx="595313" cy="15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4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2C62-557C-4AEC-AEC3-190CC6D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636-11ED-4C05-A6E5-C9C4C627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708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Estereótipo </a:t>
            </a:r>
            <a:r>
              <a:rPr lang="pt-BR" sz="3200" b="1" dirty="0" err="1"/>
              <a:t>boundary</a:t>
            </a:r>
            <a:r>
              <a:rPr lang="pt-BR" sz="3200" b="1" dirty="0"/>
              <a:t> e </a:t>
            </a:r>
            <a:r>
              <a:rPr lang="pt-BR" sz="3200" b="1" dirty="0" err="1"/>
              <a:t>control</a:t>
            </a:r>
            <a:endParaRPr lang="pt-BR" sz="32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FCE23E-FAE6-4BD0-9D3D-EB702F94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33650"/>
            <a:ext cx="11742420" cy="40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09876E-858B-4064-BD2B-9A13984C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" y="700087"/>
            <a:ext cx="106013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2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E095386-93AD-4366-8BE5-A96A10D5C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490537"/>
            <a:ext cx="115728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B9A53D-7DD2-4DCC-9AA5-8A648997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711"/>
            <a:ext cx="12192000" cy="63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0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069FE97-B631-455C-8914-2EA832570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747"/>
            <a:ext cx="12192000" cy="57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2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BF6BF6-3361-47DE-8991-CD6FA3CB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300388"/>
            <a:ext cx="10303059" cy="64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3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2C62-557C-4AEC-AEC3-190CC6D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Exercícios – Diagrama de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636-11ED-4C05-A6E5-C9C4C627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7478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/>
              <a:t>Caso de Uso 1 - “Emprestar Livro”</a:t>
            </a:r>
          </a:p>
          <a:p>
            <a:pPr marL="0" indent="0">
              <a:buNone/>
            </a:pPr>
            <a:r>
              <a:rPr lang="pt-BR" sz="3200" dirty="0"/>
              <a:t>Ator: Secretária</a:t>
            </a:r>
          </a:p>
          <a:p>
            <a:pPr marL="0" indent="0">
              <a:buNone/>
            </a:pPr>
            <a:r>
              <a:rPr lang="pt-BR" sz="3200" b="1" dirty="0"/>
              <a:t>Cenário principal:</a:t>
            </a:r>
          </a:p>
          <a:p>
            <a:pPr marL="0" indent="0">
              <a:buNone/>
            </a:pPr>
            <a:r>
              <a:rPr lang="pt-BR" sz="3200" dirty="0"/>
              <a:t>Usuário informa a matrícula de funcionário.</a:t>
            </a:r>
          </a:p>
          <a:p>
            <a:pPr marL="0" indent="0">
              <a:buNone/>
            </a:pPr>
            <a:r>
              <a:rPr lang="pt-BR" sz="3200" dirty="0"/>
              <a:t>Sistema recupera e exibe os dados do funcionário.</a:t>
            </a:r>
          </a:p>
          <a:p>
            <a:pPr marL="0" indent="0">
              <a:buNone/>
            </a:pPr>
            <a:r>
              <a:rPr lang="pt-BR" sz="3200" dirty="0"/>
              <a:t>Usuário informa número do exemplar do livro.</a:t>
            </a:r>
          </a:p>
          <a:p>
            <a:pPr marL="0" indent="0">
              <a:buNone/>
            </a:pPr>
            <a:r>
              <a:rPr lang="pt-BR" sz="3200" dirty="0"/>
              <a:t>Sistema recupera e exibe informações do livro.</a:t>
            </a:r>
          </a:p>
          <a:p>
            <a:pPr marL="0" indent="0">
              <a:buNone/>
            </a:pPr>
            <a:r>
              <a:rPr lang="pt-BR" sz="3200" dirty="0"/>
              <a:t>Usuário seleciona opção “Salvar”.</a:t>
            </a:r>
          </a:p>
          <a:p>
            <a:pPr marL="0" indent="0">
              <a:buNone/>
            </a:pPr>
            <a:r>
              <a:rPr lang="pt-BR" sz="3200" dirty="0"/>
              <a:t>Sistema salva os dados.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11816D-DB53-40DD-9D88-1FCEFF7E6008}"/>
              </a:ext>
            </a:extLst>
          </p:cNvPr>
          <p:cNvSpPr/>
          <p:nvPr/>
        </p:nvSpPr>
        <p:spPr>
          <a:xfrm>
            <a:off x="838200" y="1395968"/>
            <a:ext cx="442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Gerar diagrama de sequência do Caso de Uso</a:t>
            </a:r>
          </a:p>
        </p:txBody>
      </p:sp>
    </p:spTree>
    <p:extLst>
      <p:ext uri="{BB962C8B-B14F-4D97-AF65-F5344CB8AC3E}">
        <p14:creationId xmlns:p14="http://schemas.microsoft.com/office/powerpoint/2010/main" val="390625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2C62-557C-4AEC-AEC3-190CC6D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Exercícios – Diagrama de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636-11ED-4C05-A6E5-C9C4C627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7478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/>
              <a:t>Caso de Uso 2 - “Registro de votos”</a:t>
            </a:r>
          </a:p>
          <a:p>
            <a:pPr marL="0" indent="0">
              <a:buNone/>
            </a:pPr>
            <a:r>
              <a:rPr lang="pt-BR" sz="3200" dirty="0"/>
              <a:t>Ator: Eleitor</a:t>
            </a:r>
          </a:p>
          <a:p>
            <a:pPr marL="0" indent="0">
              <a:buNone/>
            </a:pPr>
            <a:r>
              <a:rPr lang="pt-BR" sz="3200" b="1" dirty="0"/>
              <a:t>Cenário principal:</a:t>
            </a:r>
          </a:p>
          <a:p>
            <a:pPr marL="0" indent="0">
              <a:buNone/>
            </a:pPr>
            <a:r>
              <a:rPr lang="pt-BR" sz="3200" dirty="0"/>
              <a:t>Usuário informa número do candidato.</a:t>
            </a:r>
          </a:p>
          <a:p>
            <a:pPr marL="0" indent="0">
              <a:buNone/>
            </a:pPr>
            <a:r>
              <a:rPr lang="pt-BR" sz="3200" dirty="0"/>
              <a:t>Sistema recupera e exibe os dados do candidato (nome e foto).</a:t>
            </a:r>
          </a:p>
          <a:p>
            <a:pPr marL="0" indent="0">
              <a:buNone/>
            </a:pPr>
            <a:r>
              <a:rPr lang="pt-BR" sz="3200" dirty="0"/>
              <a:t>Usuário seleciona opção “Confirmar”.</a:t>
            </a:r>
          </a:p>
          <a:p>
            <a:pPr marL="0" indent="0">
              <a:buNone/>
            </a:pPr>
            <a:r>
              <a:rPr lang="pt-BR" sz="3200" dirty="0"/>
              <a:t>Sistema salva os dados.</a:t>
            </a:r>
          </a:p>
          <a:p>
            <a:pPr marL="0" indent="0">
              <a:buNone/>
            </a:pPr>
            <a:r>
              <a:rPr lang="pt-BR" sz="3200" dirty="0"/>
              <a:t>Sistema recupera e emite a mensagem e o som de votação concluída.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440EB56-BA71-4D4B-B557-FFA5BBBF103F}"/>
              </a:ext>
            </a:extLst>
          </p:cNvPr>
          <p:cNvSpPr/>
          <p:nvPr/>
        </p:nvSpPr>
        <p:spPr>
          <a:xfrm>
            <a:off x="838200" y="1395968"/>
            <a:ext cx="442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Gerar diagrama de sequência do Caso de Uso</a:t>
            </a:r>
          </a:p>
        </p:txBody>
      </p:sp>
    </p:spTree>
    <p:extLst>
      <p:ext uri="{BB962C8B-B14F-4D97-AF65-F5344CB8AC3E}">
        <p14:creationId xmlns:p14="http://schemas.microsoft.com/office/powerpoint/2010/main" val="165053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2C62-557C-4AEC-AEC3-190CC6D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636-11ED-4C05-A6E5-C9C4C627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Procura determinar a sequência de eventos que ocorrem em um determinado processo.</a:t>
            </a:r>
          </a:p>
          <a:p>
            <a:r>
              <a:rPr lang="pt-BR" dirty="0"/>
              <a:t>Identifica os métodos que devem ser disparados entre os atores e os objetos envolvidos.</a:t>
            </a:r>
          </a:p>
          <a:p>
            <a:r>
              <a:rPr lang="pt-BR" dirty="0"/>
              <a:t>Baseia-se no Diagrama de Caso de Uso e, normalmente, há um diagrama de sequência para cada caso de uso. </a:t>
            </a:r>
          </a:p>
          <a:p>
            <a:r>
              <a:rPr lang="pt-BR" dirty="0"/>
              <a:t>Também depende do Diagrama de Classe, uma vez que as classes dos objetos que aparecem no diagrama estão descritas no de Classe.</a:t>
            </a:r>
          </a:p>
          <a:p>
            <a:r>
              <a:rPr lang="pt-BR" dirty="0"/>
              <a:t>Uma boa ferramenta para validar o Diagrama de Classe.</a:t>
            </a:r>
          </a:p>
        </p:txBody>
      </p:sp>
    </p:spTree>
    <p:extLst>
      <p:ext uri="{BB962C8B-B14F-4D97-AF65-F5344CB8AC3E}">
        <p14:creationId xmlns:p14="http://schemas.microsoft.com/office/powerpoint/2010/main" val="307894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4CB9E74-8F28-44B6-B8D2-C9C877F6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024"/>
            <a:ext cx="12192000" cy="59889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890ED94-6D88-4249-8A2C-EE2DD862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3926"/>
            <a:ext cx="12192000" cy="44407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621BDCA-BB01-47C6-AF7E-9A785622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3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9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2C62-557C-4AEC-AEC3-190CC6D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636-11ED-4C05-A6E5-C9C4C627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0925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Atores</a:t>
            </a:r>
          </a:p>
          <a:p>
            <a:r>
              <a:rPr lang="pt-BR" dirty="0"/>
              <a:t>São os mesmos do Diagrama de Caso de Uso e possuem a mesma representação, mas diferenciam-se por apresentarem uma “</a:t>
            </a:r>
            <a:r>
              <a:rPr lang="pt-BR" i="1" dirty="0"/>
              <a:t>linha de vida</a:t>
            </a:r>
            <a:r>
              <a:rPr lang="pt-BR" dirty="0"/>
              <a:t>”. </a:t>
            </a:r>
          </a:p>
          <a:p>
            <a:r>
              <a:rPr lang="pt-BR" dirty="0"/>
              <a:t>Geralmente, um Diagrama de Sequência é iniciado por um evento externo, gerado por um ator.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97753F-A353-484B-B75F-A748B2CE5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25" y="2300288"/>
            <a:ext cx="45148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0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2C62-557C-4AEC-AEC3-190CC6D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636-11ED-4C05-A6E5-C9C4C627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17178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Objetos</a:t>
            </a:r>
          </a:p>
          <a:p>
            <a:r>
              <a:rPr lang="pt-BR" dirty="0"/>
              <a:t>Representam as instâncias das classes envolvidas no processo ilustrado pelo diagrama de sequência. </a:t>
            </a:r>
          </a:p>
          <a:p>
            <a:r>
              <a:rPr lang="pt-BR" dirty="0"/>
              <a:t>Assim como os atores, os objetos possuem uma “</a:t>
            </a:r>
            <a:r>
              <a:rPr lang="pt-BR" i="1" dirty="0"/>
              <a:t>linha de vida</a:t>
            </a:r>
            <a:r>
              <a:rPr lang="pt-BR" dirty="0"/>
              <a:t>“ vertical tracejada. </a:t>
            </a:r>
          </a:p>
          <a:p>
            <a:r>
              <a:rPr lang="pt-BR" dirty="0"/>
              <a:t>Um objeto pode existir desde o início do processo ou ser criado durante a sua execução.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3414E3-DB2C-4B8E-9FF8-8A759A3B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784" y="3750946"/>
            <a:ext cx="2760519" cy="27419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D37332D-22C3-4D9A-93DF-B8C463B7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5" y="1253808"/>
            <a:ext cx="22574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2C62-557C-4AEC-AEC3-190CC6D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636-11ED-4C05-A6E5-C9C4C627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Linha de vida</a:t>
            </a:r>
          </a:p>
          <a:p>
            <a:r>
              <a:rPr lang="pt-BR" dirty="0"/>
              <a:t>Representa o tempo em que um objeto existe durante um processo. </a:t>
            </a:r>
          </a:p>
          <a:p>
            <a:r>
              <a:rPr lang="pt-BR" dirty="0"/>
              <a:t>Representada por uma linha vertical fina tracejada partindo do objeto. </a:t>
            </a:r>
          </a:p>
          <a:p>
            <a:r>
              <a:rPr lang="pt-BR" dirty="0"/>
              <a:t>Quando o objeto é destruído, a linha de vida é interrompida com um sinal “X”.</a:t>
            </a:r>
          </a:p>
        </p:txBody>
      </p:sp>
    </p:spTree>
    <p:extLst>
      <p:ext uri="{BB962C8B-B14F-4D97-AF65-F5344CB8AC3E}">
        <p14:creationId xmlns:p14="http://schemas.microsoft.com/office/powerpoint/2010/main" val="106855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2C62-557C-4AEC-AEC3-190CC6D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636-11ED-4C05-A6E5-C9C4C627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Foco de controle ou Ativação</a:t>
            </a:r>
          </a:p>
          <a:p>
            <a:r>
              <a:rPr lang="pt-BR" dirty="0"/>
              <a:t>Indica o período que o objeto está participando ativamente do processo. </a:t>
            </a:r>
          </a:p>
          <a:p>
            <a:r>
              <a:rPr lang="pt-BR" dirty="0"/>
              <a:t>Os focos de controle são representados dentro da linha de vida, porém por uma linha mais grossa.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9A65C6-4B2F-49F7-B9D8-2E080D18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4354209"/>
            <a:ext cx="6417945" cy="250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3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2C62-557C-4AEC-AEC3-190CC6D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636-11ED-4C05-A6E5-C9C4C627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092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Mensagens ou Estímulos</a:t>
            </a:r>
          </a:p>
          <a:p>
            <a:r>
              <a:rPr lang="pt-BR" dirty="0"/>
              <a:t>Demonstram a ocorrência de eventos que, comumente, fazem chamadas a um método de algum objeto envolvido no processo. </a:t>
            </a:r>
          </a:p>
          <a:p>
            <a:r>
              <a:rPr lang="pt-BR" dirty="0"/>
              <a:t>Representadas por uma seta e indica qual componente enviou a mensagem e qual recebeu.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EB0FE8-1693-4D38-8D4A-22A69D8D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521" y="1227369"/>
            <a:ext cx="4122281" cy="18380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8660DC5-6C61-4EAF-8C25-51F3CB4C0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18" y="3081880"/>
            <a:ext cx="4229279" cy="20781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2AD2DA-0DB2-415F-80B9-D6A5AC9F2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40" y="5159990"/>
            <a:ext cx="3966018" cy="16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72C62-557C-4AEC-AEC3-190CC6DD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636-11ED-4C05-A6E5-C9C4C627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Mensagens de retorno</a:t>
            </a:r>
          </a:p>
          <a:p>
            <a:r>
              <a:rPr lang="pt-BR" dirty="0"/>
              <a:t>Mensagem de resposta dada a um objeto que a chamou. </a:t>
            </a:r>
          </a:p>
          <a:p>
            <a:r>
              <a:rPr lang="pt-BR" dirty="0"/>
              <a:t>Podem retornar informações específicas do método chamado ou, simplesmente, um “OK” ou “NOK”, por exemplo. </a:t>
            </a:r>
          </a:p>
          <a:p>
            <a:r>
              <a:rPr lang="pt-BR" dirty="0"/>
              <a:t>Representadas por uma seta tracejada contendo uma seta fina que aponta para o objeto ou ator que recebe o resultado do método chamado.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41074E-1010-4C54-BACE-7C1DEDF0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4825852"/>
            <a:ext cx="5524182" cy="19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30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674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UML Diagrama de Sequência</vt:lpstr>
      <vt:lpstr>UML - Diagrama de Sequência</vt:lpstr>
      <vt:lpstr>Apresentação do PowerPoint</vt:lpstr>
      <vt:lpstr>UML - Diagrama de Sequência</vt:lpstr>
      <vt:lpstr>UML - Diagrama de Sequência</vt:lpstr>
      <vt:lpstr>UML - Diagrama de Sequência</vt:lpstr>
      <vt:lpstr>UML - Diagrama de Sequência</vt:lpstr>
      <vt:lpstr>UML - Diagrama de Sequência</vt:lpstr>
      <vt:lpstr>UML - Diagrama de Sequência</vt:lpstr>
      <vt:lpstr>UML - Diagrama de Sequência</vt:lpstr>
      <vt:lpstr>UML - Diagrama de Sequência</vt:lpstr>
      <vt:lpstr>UML - Diagrama de Sequência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 – Diagrama de Sequência</vt:lpstr>
      <vt:lpstr>Exercícios – Diagrama de Sequência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Diagrama de Sequência</dc:title>
  <dc:creator>Ana Grasielle</dc:creator>
  <cp:lastModifiedBy>Ana Grasielle</cp:lastModifiedBy>
  <cp:revision>8</cp:revision>
  <dcterms:created xsi:type="dcterms:W3CDTF">2020-04-08T13:33:00Z</dcterms:created>
  <dcterms:modified xsi:type="dcterms:W3CDTF">2020-04-08T14:24:16Z</dcterms:modified>
</cp:coreProperties>
</file>