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>
                <a:latin typeface="+mn-lt"/>
                <a:cs typeface="+mn-lt"/>
              </a:rPr>
              <a:t>Estabilidade </a:t>
            </a:r>
            <a:r>
              <a:rPr lang="en-US" b="0">
                <a:latin typeface="+mn-lt"/>
                <a:cs typeface="+mn-lt"/>
              </a:rPr>
              <a:t>de tensão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25880"/>
            <a:ext cx="10515600" cy="5532120"/>
          </a:xfrm>
        </p:spPr>
        <p:txBody>
          <a:bodyPr/>
          <a:p>
            <a:r>
              <a:rPr lang="en-US"/>
              <a:t>Estado de equilíbrio operacional depois de sofrer uma perturbação física, a partir de determinada condição inicial de operação.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Divisão do problema de estabilidade em categorias (fase, tensão e frquência, pequenas/grandes perturbações e prazo curto/longo).</a:t>
            </a:r>
            <a:endParaRPr lang="en-US"/>
          </a:p>
          <a:p>
            <a:endParaRPr lang="en-US"/>
          </a:p>
          <a:p>
            <a:r>
              <a:rPr lang="en-US"/>
              <a:t>Para tensão, manter nívéis de tensão estáveis após perturbação (falta, acréscimo de demanda).</a:t>
            </a:r>
            <a:endParaRPr lang="en-US"/>
          </a:p>
          <a:p>
            <a:endParaRPr lang="en-US"/>
          </a:p>
          <a:p>
            <a:r>
              <a:rPr lang="en-US"/>
              <a:t>A instabilidade ocorre pela tentativa de restaurar o consumo de potência reativa, além das capacidades de geração e transmissão.</a:t>
            </a:r>
            <a:endParaRPr lang="en-US"/>
          </a:p>
          <a:p>
            <a:endParaRPr lang="en-US"/>
          </a:p>
          <a:p>
            <a:r>
              <a:rPr lang="en-US"/>
              <a:t>Colapso de tensão: blackout ou perfil de tensão abaixo do normal após uma sequência de eventos relacionados à instabilidade.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>
                <a:latin typeface="+mn-lt"/>
                <a:cs typeface="+mn-lt"/>
              </a:rPr>
              <a:t>Métodos de análise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700" y="1325880"/>
            <a:ext cx="10515600" cy="5532120"/>
          </a:xfrm>
        </p:spPr>
        <p:txBody>
          <a:bodyPr/>
          <a:p>
            <a:r>
              <a:rPr lang="en-US"/>
              <a:t>Análise dinâmica: simulação no tempo para equaçãoes não lineares. Alto esforço computacional.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Análise quase-dinâmica: simplificação da análise dinâmica através da decomposição do sistema. Instabilidade de tensão no médio prazo.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Análise estática: as esquações de análise dinâmica são reduzidas a equações algébricas. Regime permanente. Baixo esforço computacional.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>
                <a:latin typeface="+mn-lt"/>
                <a:cs typeface="+mn-lt"/>
              </a:rPr>
              <a:t>PMC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700" y="1325880"/>
            <a:ext cx="10515600" cy="5532120"/>
          </a:xfrm>
        </p:spPr>
        <p:txBody>
          <a:bodyPr/>
          <a:p>
            <a:r>
              <a:rPr lang="en-US"/>
              <a:t>Para um FP cte, a potência consumida pela carga é maximizada quando a amplitude da impedância se iguala à amplitude da impedância de transmissão do sistema.</a:t>
            </a:r>
            <a:endParaRPr lang="en-US"/>
          </a:p>
          <a:p>
            <a:endParaRPr lang="en-US"/>
          </a:p>
          <a:p>
            <a:r>
              <a:rPr lang="en-US"/>
              <a:t>A capacidade de máx. transferência de potência independe do comportamento da carga com a tensão, mas vincula-se ao FP, E e X.</a:t>
            </a:r>
            <a:endParaRPr lang="en-US"/>
          </a:p>
          <a:p>
            <a:endParaRPr lang="en-US"/>
          </a:p>
          <a:p>
            <a:r>
              <a:rPr lang="en-US"/>
              <a:t>Carga capacitiva conduz à instabilidade por sobretensão. </a:t>
            </a:r>
            <a:endParaRPr lang="en-US"/>
          </a:p>
          <a:p>
            <a:endParaRPr lang="en-US"/>
          </a:p>
          <a:p>
            <a:r>
              <a:rPr lang="en-US"/>
              <a:t>Pela ótica do fluxo de potência, existe um par de valores (P, Q) que induz à máxima transferência de potência.</a:t>
            </a:r>
            <a:endParaRPr lang="en-US"/>
          </a:p>
          <a:p>
            <a:endParaRPr lang="en-US"/>
          </a:p>
          <a:p>
            <a:r>
              <a:rPr lang="en-US"/>
              <a:t>A solução do fluxo de carga resulta em uma parábola. Simetria para P e limite para Q.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>
                <a:latin typeface="+mn-lt"/>
                <a:cs typeface="+mn-lt"/>
              </a:rPr>
              <a:t>Curva PV</a:t>
            </a:r>
            <a:endParaRPr lang="en-US" b="0">
              <a:latin typeface="+mn-lt"/>
              <a:cs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25880"/>
                <a:ext cx="10515600" cy="5532120"/>
              </a:xfrm>
            </p:spPr>
            <p:txBody>
              <a:bodyPr/>
              <a:p>
                <a:r>
                  <a:rPr lang="en-US"/>
                  <a:t>Estabilidade depende de P, Q e V. </a:t>
                </a:r>
                <a:endParaRPr lang="en-US"/>
              </a:p>
              <a:p>
                <a:endParaRPr lang="en-US"/>
              </a:p>
              <a:p>
                <a:r>
                  <a:rPr lang="en-US"/>
                  <a:t>O diminuição de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𝑡𝑎𝑛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</m:oMath>
                </a14:m>
                <a:r>
                  <a:rPr lang="en-US">
                    <a:latin typeface="Abyssinica SIL" panose="02000000000000000000" charset="0"/>
                    <a:cs typeface="Abyssinica SIL" panose="02000000000000000000" charset="0"/>
                  </a:rPr>
                  <a:t> (FP capacitivo) faz com que o</a:t>
                </a:r>
                <a:endParaRPr lang="en-US">
                  <a:latin typeface="Abyssinica SIL" panose="02000000000000000000" charset="0"/>
                  <a:cs typeface="Abyssinica SIL" panose="02000000000000000000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Abyssinica SIL" panose="02000000000000000000" charset="0"/>
                    <a:cs typeface="Abyssinica SIL" panose="02000000000000000000" charset="0"/>
                  </a:rPr>
                  <a:t>nariz da curva avance. Essa estrutura identifica o PMC.</a:t>
                </a:r>
                <a:endParaRPr lang="en-US">
                  <a:latin typeface="Abyssinica SIL" panose="02000000000000000000" charset="0"/>
                  <a:cs typeface="Abyssinica SIL" panose="02000000000000000000" charset="0"/>
                </a:endParaRPr>
              </a:p>
              <a:p>
                <a:pPr marL="0" indent="0">
                  <a:buNone/>
                </a:pPr>
                <a:endParaRPr lang="en-US">
                  <a:latin typeface="Abyssinica SIL" panose="02000000000000000000" charset="0"/>
                  <a:cs typeface="Abyssinica SIL" panose="02000000000000000000" charset="0"/>
                </a:endParaRPr>
              </a:p>
              <a:p>
                <a:r>
                  <a:rPr lang="en-US">
                    <a:sym typeface="+mn-ea"/>
                  </a:rPr>
                  <a:t>O aumento de de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𝑡𝑎𝑛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</m:oMath>
                </a14:m>
                <a:r>
                  <a:rPr lang="en-US">
                    <a:latin typeface="Abyssinica SIL" panose="02000000000000000000" charset="0"/>
                    <a:cs typeface="Abyssinica SIL" panose="02000000000000000000" charset="0"/>
                    <a:sym typeface="+mn-ea"/>
                  </a:rPr>
                  <a:t> (FP indutivo) faz com que a</a:t>
                </a:r>
                <a:endParaRPr lang="en-US">
                  <a:latin typeface="Abyssinica SIL" panose="02000000000000000000" charset="0"/>
                  <a:cs typeface="Abyssinica SIL" panose="02000000000000000000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>
                    <a:latin typeface="Abyssinica SIL" panose="02000000000000000000" charset="0"/>
                    <a:cs typeface="Abyssinica SIL" panose="02000000000000000000" charset="0"/>
                    <a:sym typeface="+mn-ea"/>
                  </a:rPr>
                  <a:t>curva assuma </a:t>
                </a:r>
                <a:r>
                  <a:rPr lang="en-US">
                    <a:latin typeface="Abyssinica SIL" panose="02000000000000000000" charset="0"/>
                    <a:cs typeface="Abyssinica SIL" panose="02000000000000000000" charset="0"/>
                  </a:rPr>
                  <a:t>valores de tensão menores.</a:t>
                </a:r>
                <a:endParaRPr lang="en-US">
                  <a:latin typeface="Abyssinica SIL" panose="02000000000000000000" charset="0"/>
                  <a:cs typeface="Abyssinica SIL" panose="02000000000000000000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25880"/>
                <a:ext cx="10515600" cy="55321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1252855"/>
            <a:ext cx="491490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>
                <a:latin typeface="+mn-lt"/>
                <a:cs typeface="+mn-lt"/>
              </a:rPr>
              <a:t>Instabilidade de tensão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700" y="1325880"/>
            <a:ext cx="10515600" cy="5532120"/>
          </a:xfrm>
        </p:spPr>
        <p:txBody>
          <a:bodyPr/>
          <a:p>
            <a:r>
              <a:rPr lang="en-US"/>
              <a:t>A potência consumida pela carga pode variar com a frequência e a tensão.</a:t>
            </a:r>
            <a:endParaRPr lang="en-US"/>
          </a:p>
          <a:p>
            <a:endParaRPr lang="en-US"/>
          </a:p>
          <a:p>
            <a:r>
              <a:rPr lang="en-US"/>
              <a:t>A capacidade de máx. transferência de potência independe do comportamento da carga com a tensão, mas vincula-se ao FP, E e X.</a:t>
            </a:r>
            <a:endParaRPr lang="en-US"/>
          </a:p>
          <a:p>
            <a:endParaRPr lang="en-US"/>
          </a:p>
          <a:p>
            <a:r>
              <a:rPr lang="en-US"/>
              <a:t>Carga capacitiva conduz à instabilidade por sobretensão. </a:t>
            </a:r>
            <a:endParaRPr lang="en-US"/>
          </a:p>
          <a:p>
            <a:endParaRPr lang="en-US"/>
          </a:p>
          <a:p>
            <a:r>
              <a:rPr lang="en-US"/>
              <a:t>Pela ótica do fluxo de potência, existe um par de valores (P, Q) que induz à máxima transferência de potência.</a:t>
            </a:r>
            <a:endParaRPr lang="en-US"/>
          </a:p>
          <a:p>
            <a:endParaRPr lang="en-US"/>
          </a:p>
          <a:p>
            <a:r>
              <a:rPr lang="en-US"/>
              <a:t>A solução do fluxo de carga resulta em uma parábola. Simetria para P e limite para Q.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>
                <a:latin typeface="+mn-lt"/>
                <a:cs typeface="+mn-lt"/>
              </a:rPr>
              <a:t>Cenários de instabilidade </a:t>
            </a:r>
            <a:endParaRPr lang="en-US" b="0">
              <a:latin typeface="+mn-lt"/>
              <a:cs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25880"/>
                <a:ext cx="10515600" cy="5532120"/>
              </a:xfrm>
            </p:spPr>
            <p:txBody>
              <a:bodyPr>
                <a:normAutofit lnSpcReduction="10000"/>
              </a:bodyPr>
              <a:p>
                <a:r>
                  <a:rPr lang="en-US"/>
                  <a:t>As potências, em um modelo estático, são definidas por duas equações no modelo exponencial, considerando uma demanda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𝜆</m:t>
                    </m:r>
                  </m:oMath>
                </a14:m>
                <a:r>
                  <a:rPr lang="en-US"/>
                  <a:t>. Característica da carga.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Impedância constante -&gt; alpha = beta = 2</a:t>
                </a:r>
                <a:endParaRPr lang="en-US"/>
              </a:p>
              <a:p>
                <a:r>
                  <a:rPr lang="en-US"/>
                  <a:t>Potência constante -&gt; </a:t>
                </a:r>
                <a:r>
                  <a:rPr lang="en-US">
                    <a:sym typeface="+mn-ea"/>
                  </a:rPr>
                  <a:t>alpha = beta = 0</a:t>
                </a:r>
                <a:endParaRPr lang="en-US">
                  <a:sym typeface="+mn-ea"/>
                </a:endParaRPr>
              </a:p>
              <a:p>
                <a:r>
                  <a:rPr lang="en-US">
                    <a:sym typeface="+mn-ea"/>
                  </a:rPr>
                  <a:t>Corrente constante -&gt; alpha = beta = </a:t>
                </a:r>
                <a:r>
                  <a:rPr lang="en-US"/>
                  <a:t>1</a:t>
                </a:r>
                <a:endParaRPr lang="en-US"/>
              </a:p>
              <a:p>
                <a:endParaRPr lang="en-US"/>
              </a:p>
              <a:p>
                <a:r>
                  <a:rPr lang="en-US"/>
                  <a:t>O cruzamento da curva de característica da arga com a curva PV mostra os pontos de operação factíveis.</a:t>
                </a:r>
                <a:endParaRPr lang="en-US"/>
              </a:p>
              <a:p>
                <a:endParaRPr lang="en-US"/>
              </a:p>
              <a:p>
                <a:r>
                  <a:rPr lang="en-US"/>
                  <a:t>Uma perturbação no sistema é responsável por atenuar a curva PV. Quando a curva de característica da carga e a PV não se interceptam, ocorre instabilidade. </a:t>
                </a:r>
                <a:endParaRPr lang="en-US"/>
              </a:p>
            </p:txBody>
          </p:sp>
        </mc:Choice>
        <mc:Fallback>
          <p:sp>
            <p:nvSpPr>
              <p:cNvPr id="6" name="Content Placeholder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25880"/>
                <a:ext cx="10515600" cy="55321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80" y="2096770"/>
            <a:ext cx="2454275" cy="1350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>
                <a:latin typeface="+mn-lt"/>
                <a:cs typeface="+mn-lt"/>
              </a:rPr>
              <a:t>Margem de estabilidade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325880"/>
            <a:ext cx="10515600" cy="5532120"/>
          </a:xfrm>
        </p:spPr>
        <p:txBody>
          <a:bodyPr>
            <a:normAutofit lnSpcReduction="10000"/>
          </a:bodyPr>
          <a:p>
            <a:r>
              <a:rPr lang="en-US"/>
              <a:t>Para estudo de carga, adota-se potência constante. </a:t>
            </a:r>
            <a:endParaRPr lang="en-US"/>
          </a:p>
          <a:p>
            <a:endParaRPr lang="en-US"/>
          </a:p>
          <a:p>
            <a:r>
              <a:rPr lang="en-US"/>
              <a:t>A operação do nariz da curva não é indicada, pois com o aumento da demanda, a tensão cai mais rapidamente.</a:t>
            </a:r>
            <a:endParaRPr lang="en-US"/>
          </a:p>
          <a:p>
            <a:endParaRPr lang="en-US"/>
          </a:p>
          <a:p>
            <a:r>
              <a:rPr lang="en-US"/>
              <a:t>A margem de segurança de tensão é a distância do ponto de operação atual ao PMC.</a:t>
            </a:r>
            <a:endParaRPr lang="en-US"/>
          </a:p>
          <a:p>
            <a:endParaRPr lang="en-US"/>
          </a:p>
          <a:p>
            <a:r>
              <a:rPr lang="en-US"/>
              <a:t>A determinação da MET pode ser feita através do cálculo</a:t>
            </a:r>
            <a:endParaRPr lang="en-US"/>
          </a:p>
          <a:p>
            <a:pPr marL="0" indent="0">
              <a:buNone/>
            </a:pPr>
            <a:r>
              <a:rPr lang="en-US"/>
              <a:t>do FCC. Resolução de sucessivos fluxos de potência.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0" y="3609975"/>
            <a:ext cx="474345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>
                <a:latin typeface="+mn-lt"/>
                <a:cs typeface="+mn-lt"/>
              </a:rPr>
              <a:t>Fluxo de carga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325880"/>
            <a:ext cx="10515600" cy="5532120"/>
          </a:xfrm>
        </p:spPr>
        <p:txBody>
          <a:bodyPr>
            <a:normAutofit lnSpcReduction="10000"/>
          </a:bodyPr>
          <a:p>
            <a:r>
              <a:rPr lang="en-US"/>
              <a:t>Verifica o comportamento da rede em regime permanente.</a:t>
            </a:r>
            <a:endParaRPr lang="en-US"/>
          </a:p>
          <a:p>
            <a:endParaRPr lang="en-US"/>
          </a:p>
          <a:p>
            <a:r>
              <a:rPr lang="en-US"/>
              <a:t>Quatro variáveis associadas a cada barra compoẽm um conjunto de equações não lineares.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 margem de segurança de tensão é a distância do ponto de operação atual ao PMC.</a:t>
            </a:r>
            <a:endParaRPr lang="en-US"/>
          </a:p>
          <a:p>
            <a:endParaRPr lang="en-US"/>
          </a:p>
          <a:p>
            <a:r>
              <a:rPr lang="en-US"/>
              <a:t>Barra PQ -&gt; potências conhecidas</a:t>
            </a:r>
            <a:endParaRPr lang="en-US"/>
          </a:p>
          <a:p>
            <a:r>
              <a:rPr lang="en-US"/>
              <a:t>Barra PV -&gt; potência ativa e tensão conhecidas</a:t>
            </a:r>
            <a:endParaRPr lang="en-US"/>
          </a:p>
          <a:p>
            <a:r>
              <a:rPr lang="en-US"/>
              <a:t>Barra Vteta -&gt; barra de referência</a:t>
            </a:r>
            <a:endParaRPr lang="en-US"/>
          </a:p>
          <a:p>
            <a:endParaRPr lang="en-US"/>
          </a:p>
          <a:p>
            <a:r>
              <a:rPr lang="en-US"/>
              <a:t>Define-se a matriz admitância, simétrica para linhas e</a:t>
            </a:r>
            <a:endParaRPr lang="en-US"/>
          </a:p>
          <a:p>
            <a:pPr marL="0" indent="0">
              <a:buNone/>
            </a:pPr>
            <a:r>
              <a:rPr lang="en-US"/>
              <a:t>transformadores em fase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9510" y="4791075"/>
            <a:ext cx="42164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>
                <a:latin typeface="+mn-lt"/>
                <a:cs typeface="+mn-lt"/>
              </a:rPr>
              <a:t>Newton-Raphson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325880"/>
            <a:ext cx="10515600" cy="5532120"/>
          </a:xfrm>
        </p:spPr>
        <p:txBody>
          <a:bodyPr>
            <a:normAutofit lnSpcReduction="10000"/>
          </a:bodyPr>
          <a:p>
            <a:r>
              <a:rPr lang="en-US"/>
              <a:t>A partir da matriz de admitância são formulados dois subsistemas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Potências em função das incógnitas teta e V.</a:t>
            </a:r>
            <a:endParaRPr lang="en-US"/>
          </a:p>
          <a:p>
            <a:endParaRPr lang="en-US"/>
          </a:p>
          <a:p>
            <a:r>
              <a:rPr lang="en-US"/>
              <a:t>O número de resoluções sucessivas independe do número de barras.</a:t>
            </a:r>
            <a:endParaRPr lang="en-US"/>
          </a:p>
          <a:p>
            <a:endParaRPr lang="en-US"/>
          </a:p>
          <a:p>
            <a:r>
              <a:rPr lang="en-US"/>
              <a:t>INversão da Jacobiana é um complicador.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741805"/>
            <a:ext cx="4305935" cy="1402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40" y="1713865"/>
            <a:ext cx="4391660" cy="143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885" y="3144520"/>
            <a:ext cx="5268595" cy="1296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3809</Words>
  <Application>WPS Presentation</Application>
  <PresentationFormat>宽屏</PresentationFormat>
  <Paragraphs>120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DejaVu Math TeX Gyre</vt:lpstr>
      <vt:lpstr>Abyssinica SIL</vt:lpstr>
      <vt:lpstr>Microsoft YaHei</vt:lpstr>
      <vt:lpstr>Droid Sans Fallback</vt:lpstr>
      <vt:lpstr>Arial Unicode MS</vt:lpstr>
      <vt:lpstr>Arial Black</vt:lpstr>
      <vt:lpstr>SimSun</vt:lpstr>
      <vt:lpstr>Office Theme</vt:lpstr>
      <vt:lpstr>Estabilidade de tensão</vt:lpstr>
      <vt:lpstr>Métodos de análise</vt:lpstr>
      <vt:lpstr>PMC</vt:lpstr>
      <vt:lpstr>Curva PV</vt:lpstr>
      <vt:lpstr>Instabilidade de tensão</vt:lpstr>
      <vt:lpstr>Cenários de instabilidade </vt:lpstr>
      <vt:lpstr>Margem de estabilidade</vt:lpstr>
      <vt:lpstr>Fluxo de carga</vt:lpstr>
      <vt:lpstr>Newton-Raphson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luizsousa</cp:lastModifiedBy>
  <cp:revision>23</cp:revision>
  <dcterms:created xsi:type="dcterms:W3CDTF">2023-04-13T15:03:56Z</dcterms:created>
  <dcterms:modified xsi:type="dcterms:W3CDTF">2023-04-13T15:03:56Z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