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3"/>
    <p:sldId id="258" r:id="rId4"/>
    <p:sldId id="265" r:id="rId5"/>
    <p:sldId id="262" r:id="rId6"/>
    <p:sldId id="266" r:id="rId7"/>
    <p:sldId id="259" r:id="rId8"/>
    <p:sldId id="260" r:id="rId9"/>
    <p:sldId id="268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9C9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9C9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Espaço Reservado para Conteúdo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2651125"/>
            <a:ext cx="6923405" cy="4206875"/>
          </a:xfrm>
          <a:prstGeom prst="rect">
            <a:avLst/>
          </a:prstGeom>
        </p:spPr>
      </p:pic>
      <p:pic>
        <p:nvPicPr>
          <p:cNvPr id="6" name="Espaço Reservado para Conteúdo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3360" y="0"/>
            <a:ext cx="6233795" cy="2651760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4079240" y="118745"/>
            <a:ext cx="691515" cy="6623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5104130" y="672465"/>
            <a:ext cx="691515" cy="6623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Elipse 9"/>
          <p:cNvSpPr/>
          <p:nvPr/>
        </p:nvSpPr>
        <p:spPr>
          <a:xfrm>
            <a:off x="5795645" y="672465"/>
            <a:ext cx="691515" cy="6623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6923405" y="0"/>
            <a:ext cx="52095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endParaRPr lang="pt-BR" altLang="en-US" b="1"/>
          </a:p>
          <a:p>
            <a:pPr indent="0" algn="ctr">
              <a:buNone/>
            </a:pPr>
            <a:r>
              <a:rPr lang="pt-BR" altLang="en-US" b="1"/>
              <a:t>CONCEITOS RELACIONADOS À ESTABILIDADE</a:t>
            </a: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/>
              <a:t>O PMC representa o modo ideal de operação de um sistema elétrico.</a:t>
            </a: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/>
              <a:t>Além do PMC, incremento de carga resulta em diminuição da potência entregue.</a:t>
            </a: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</p:txBody>
      </p:sp>
      <p:sp>
        <p:nvSpPr>
          <p:cNvPr id="13" name="Elipse 12"/>
          <p:cNvSpPr/>
          <p:nvPr/>
        </p:nvSpPr>
        <p:spPr>
          <a:xfrm>
            <a:off x="4079240" y="3331210"/>
            <a:ext cx="455930" cy="42735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" name="Elipse 13"/>
          <p:cNvSpPr/>
          <p:nvPr/>
        </p:nvSpPr>
        <p:spPr>
          <a:xfrm>
            <a:off x="1198245" y="3331210"/>
            <a:ext cx="455930" cy="42735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9C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Caixa de Texto 8"/>
          <p:cNvSpPr txBox="1"/>
          <p:nvPr/>
        </p:nvSpPr>
        <p:spPr>
          <a:xfrm>
            <a:off x="6923405" y="0"/>
            <a:ext cx="520954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endParaRPr lang="pt-BR" altLang="en-US" b="1"/>
          </a:p>
          <a:p>
            <a:pPr indent="0" algn="ctr">
              <a:buNone/>
            </a:pPr>
            <a:r>
              <a:rPr lang="pt-BR" altLang="en-US" b="1"/>
              <a:t>CONCEITOS RELACIONADOS À ESTABILIDADE</a:t>
            </a: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>
                <a:sym typeface="+mn-ea"/>
              </a:rPr>
              <a:t>Para um valor de potência entregue que não o máximo, há duas condições de operação.</a:t>
            </a: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>
                <a:sym typeface="+mn-ea"/>
              </a:rPr>
              <a:t>A mudança no fator de potência do sistema desloca o PMC. Casos extremos (cargas muito compensadas) podem levar a condição de operação ideal para muito próximo da tensão fornecida. </a:t>
            </a: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</p:txBody>
      </p:sp>
      <p:pic>
        <p:nvPicPr>
          <p:cNvPr id="6" name="Espaço Reservado para Conteúdo 5"/>
          <p:cNvPicPr>
            <a:picLocks noChangeAspect="1"/>
          </p:cNvPicPr>
          <p:nvPr>
            <p:ph sz="half" idx="1"/>
          </p:nvPr>
        </p:nvPicPr>
        <p:blipFill>
          <a:blip r:embed="rId1"/>
          <a:srcRect l="3800"/>
          <a:stretch>
            <a:fillRect/>
          </a:stretch>
        </p:blipFill>
        <p:spPr>
          <a:xfrm>
            <a:off x="0" y="1534795"/>
            <a:ext cx="6588125" cy="3789045"/>
          </a:xfrm>
          <a:prstGeom prst="rect">
            <a:avLst/>
          </a:prstGeom>
        </p:spPr>
      </p:pic>
      <p:pic>
        <p:nvPicPr>
          <p:cNvPr id="10" name="Espaço Reservado para Conteúdo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23405" y="3771265"/>
            <a:ext cx="4711065" cy="30867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9C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Caixa de Texto 8"/>
          <p:cNvSpPr txBox="1"/>
          <p:nvPr/>
        </p:nvSpPr>
        <p:spPr>
          <a:xfrm>
            <a:off x="6923405" y="0"/>
            <a:ext cx="520954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endParaRPr lang="pt-BR" altLang="en-US" b="1"/>
          </a:p>
          <a:p>
            <a:pPr indent="0" algn="ctr">
              <a:buNone/>
            </a:pPr>
            <a:r>
              <a:rPr lang="pt-BR" altLang="en-US" b="1"/>
              <a:t>CONCEITOS RELACIONADOS À ESTABILIDADE</a:t>
            </a: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>
                <a:sym typeface="+mn-ea"/>
              </a:rPr>
              <a:t>Para um valor de potência entregue que não o máximo, há duas condições de operação.</a:t>
            </a: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>
                <a:sym typeface="+mn-ea"/>
              </a:rPr>
              <a:t>A mudança no fator de potência do sistema desloca o PMC. Casos extremos (cargas muito compensadas) podem levar a condição de operação ideal para muito próximo da tensão fornecida. </a:t>
            </a: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386840" y="0"/>
            <a:ext cx="3648075" cy="22288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390" y="2228850"/>
            <a:ext cx="2466975" cy="12001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895" y="3622040"/>
            <a:ext cx="4038600" cy="2085975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988695" y="499745"/>
            <a:ext cx="2545715" cy="368300"/>
          </a:xfrm>
          <a:prstGeom prst="rect">
            <a:avLst/>
          </a:prstGeom>
          <a:solidFill>
            <a:srgbClr val="C9C9C9"/>
          </a:solidFill>
          <a:ln>
            <a:solidFill>
              <a:srgbClr val="C9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497840" y="3997325"/>
            <a:ext cx="4900295" cy="368300"/>
          </a:xfrm>
          <a:prstGeom prst="rect">
            <a:avLst/>
          </a:prstGeom>
          <a:solidFill>
            <a:srgbClr val="C9C9C9"/>
          </a:solidFill>
          <a:ln>
            <a:solidFill>
              <a:srgbClr val="C9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" name="Retângulo 13"/>
          <p:cNvSpPr/>
          <p:nvPr/>
        </p:nvSpPr>
        <p:spPr>
          <a:xfrm>
            <a:off x="0" y="4789805"/>
            <a:ext cx="2545715" cy="368300"/>
          </a:xfrm>
          <a:prstGeom prst="rect">
            <a:avLst/>
          </a:prstGeom>
          <a:solidFill>
            <a:srgbClr val="C9C9C9"/>
          </a:solidFill>
          <a:ln>
            <a:solidFill>
              <a:srgbClr val="C9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725" y="5708015"/>
            <a:ext cx="4219575" cy="914400"/>
          </a:xfrm>
          <a:prstGeom prst="rect">
            <a:avLst/>
          </a:prstGeom>
        </p:spPr>
      </p:pic>
      <p:pic>
        <p:nvPicPr>
          <p:cNvPr id="17" name="Espaço Reservado para Conteúdo 16"/>
          <p:cNvPicPr>
            <a:picLocks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923405" y="3771265"/>
            <a:ext cx="4711065" cy="30867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9C9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Espaço Reservado para Conteúdo 3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5709920" cy="6858000"/>
          </a:xfrm>
          <a:prstGeom prst="rect">
            <a:avLst/>
          </a:prstGeom>
        </p:spPr>
      </p:pic>
      <p:sp>
        <p:nvSpPr>
          <p:cNvPr id="9" name="Caixa de Texto 8"/>
          <p:cNvSpPr txBox="1"/>
          <p:nvPr/>
        </p:nvSpPr>
        <p:spPr>
          <a:xfrm>
            <a:off x="6923405" y="0"/>
            <a:ext cx="520954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endParaRPr lang="pt-BR" altLang="en-US" b="1"/>
          </a:p>
          <a:p>
            <a:pPr indent="0" algn="ctr">
              <a:buNone/>
            </a:pPr>
            <a:r>
              <a:rPr lang="pt-BR" altLang="en-US" b="1"/>
              <a:t>O GERADOR E A POTÊNCIA REATIVA</a:t>
            </a: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/>
              <a:t>A tensão terminal de geradores é constante em condições normais</a:t>
            </a: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>
                <a:sym typeface="+mn-ea"/>
              </a:rPr>
              <a:t>Quando o fornecimento de potência reativa é limitado, a tensão terminal não é mais constante.</a:t>
            </a:r>
            <a:endParaRPr lang="pt-BR" altLang="en-US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altLang="en-US">
                <a:sym typeface="+mn-ea"/>
              </a:rPr>
              <a:t>Controle pelo exscesso de demanda em casos de baixas de tensão.</a:t>
            </a:r>
            <a:endParaRPr lang="pt-BR" altLang="en-US">
              <a:sym typeface="+mn-ea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BR" altLang="en-US">
              <a:sym typeface="+mn-ea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BR" altLang="en-US">
                <a:sym typeface="+mn-ea"/>
              </a:rPr>
              <a:t>A capacidade de controlar a tensão, ou a falta dela, impacta diretamente a curva PV da barra analisada.</a:t>
            </a: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9C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Caixa de Texto 8"/>
          <p:cNvSpPr txBox="1"/>
          <p:nvPr/>
        </p:nvSpPr>
        <p:spPr>
          <a:xfrm>
            <a:off x="6923405" y="0"/>
            <a:ext cx="520954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endParaRPr lang="pt-BR" altLang="en-US" b="1"/>
          </a:p>
          <a:p>
            <a:pPr indent="0" algn="ctr">
              <a:buNone/>
            </a:pPr>
            <a:r>
              <a:rPr lang="pt-BR" altLang="en-US" b="1"/>
              <a:t>O GERADOR E A POTÊNCIA REATIVA</a:t>
            </a: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/>
              <a:t>A tensão terminal de geradores é constante em condições normais</a:t>
            </a: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>
                <a:sym typeface="+mn-ea"/>
              </a:rPr>
              <a:t>Quando o fornecimento de potência reativa é limitado, a tensão terminal não é mais constante.</a:t>
            </a:r>
            <a:endParaRPr lang="pt-BR" altLang="en-US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altLang="en-US">
                <a:sym typeface="+mn-ea"/>
              </a:rPr>
              <a:t>Controle pelo exscesso de demanda em casos de baixas de tensão.</a:t>
            </a:r>
            <a:endParaRPr lang="pt-BR" altLang="en-US">
              <a:sym typeface="+mn-ea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BR" altLang="en-US">
              <a:sym typeface="+mn-ea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BR" altLang="en-US">
                <a:sym typeface="+mn-ea"/>
              </a:rPr>
              <a:t>A capacidade de controlar a tensão, ou a falta dela, impacta diretamente a curva PV da barra analisada.</a:t>
            </a: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</p:txBody>
      </p:sp>
      <p:pic>
        <p:nvPicPr>
          <p:cNvPr id="3" name="Espaço Reservado para Conteúdo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654175" y="0"/>
            <a:ext cx="3454400" cy="32797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505" y="3279775"/>
            <a:ext cx="3762375" cy="20383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010" y="5318125"/>
            <a:ext cx="2285365" cy="914400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988695" y="499745"/>
            <a:ext cx="4273550" cy="368300"/>
          </a:xfrm>
          <a:prstGeom prst="rect">
            <a:avLst/>
          </a:prstGeom>
          <a:solidFill>
            <a:srgbClr val="C9C9C9"/>
          </a:solidFill>
          <a:ln>
            <a:solidFill>
              <a:srgbClr val="C9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Retângulo 9"/>
          <p:cNvSpPr/>
          <p:nvPr/>
        </p:nvSpPr>
        <p:spPr>
          <a:xfrm>
            <a:off x="1245235" y="1951355"/>
            <a:ext cx="4273550" cy="368300"/>
          </a:xfrm>
          <a:prstGeom prst="rect">
            <a:avLst/>
          </a:prstGeom>
          <a:solidFill>
            <a:srgbClr val="C9C9C9"/>
          </a:solidFill>
          <a:ln>
            <a:solidFill>
              <a:srgbClr val="C9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121285" y="3917950"/>
            <a:ext cx="4273550" cy="368300"/>
          </a:xfrm>
          <a:prstGeom prst="rect">
            <a:avLst/>
          </a:prstGeom>
          <a:solidFill>
            <a:srgbClr val="C9C9C9"/>
          </a:solidFill>
          <a:ln>
            <a:solidFill>
              <a:srgbClr val="C9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9C9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Espaço Reservado para Conteúdo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635"/>
            <a:ext cx="5181600" cy="2331085"/>
          </a:xfrm>
          <a:prstGeom prst="rect">
            <a:avLst/>
          </a:prstGeom>
        </p:spPr>
      </p:pic>
      <p:pic>
        <p:nvPicPr>
          <p:cNvPr id="7" name="Espaço Reservado para Conteúdo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4567555"/>
            <a:ext cx="5181600" cy="229044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1720"/>
            <a:ext cx="5280660" cy="2235835"/>
          </a:xfrm>
          <a:prstGeom prst="rect">
            <a:avLst/>
          </a:prstGeom>
        </p:spPr>
      </p:pic>
      <p:sp>
        <p:nvSpPr>
          <p:cNvPr id="9" name="Caixa de Texto 8"/>
          <p:cNvSpPr txBox="1"/>
          <p:nvPr/>
        </p:nvSpPr>
        <p:spPr>
          <a:xfrm>
            <a:off x="6923405" y="0"/>
            <a:ext cx="520954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endParaRPr lang="pt-BR" altLang="en-US" b="1"/>
          </a:p>
          <a:p>
            <a:pPr indent="0" algn="ctr">
              <a:buFont typeface="Arial" panose="020B0604020202020204" pitchFamily="34" charset="0"/>
              <a:buNone/>
            </a:pPr>
            <a:r>
              <a:rPr lang="pt-BR" altLang="en-US" b="1"/>
              <a:t>CURVAS QV</a:t>
            </a: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>
                <a:sym typeface="+mn-ea"/>
              </a:rPr>
              <a:t>As curvas QV mostram um estado de operação estável à direita e instável à esquerda, acompanhando o crescimento de tensão.</a:t>
            </a: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>
                <a:sym typeface="+mn-ea"/>
              </a:rPr>
              <a:t> As curvas QV mostram o limite de tensão para estabilidade e a quantidade de potência reativa MÍNIMA necessária para uma condição de operação estável.</a:t>
            </a: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>
                <a:sym typeface="+mn-ea"/>
              </a:rPr>
              <a:t>Causas de isntabilidade de tensão:</a:t>
            </a:r>
            <a:endParaRPr lang="pt-BR" altLang="en-US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altLang="en-US">
                <a:sym typeface="+mn-ea"/>
              </a:rPr>
              <a:t>Carga acoplada à linha é alta de mais.</a:t>
            </a:r>
            <a:endParaRPr lang="pt-BR" altLang="en-US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altLang="en-US">
                <a:sym typeface="+mn-ea"/>
              </a:rPr>
              <a:t>A fonte de tensão está muito longe do centro de carga.</a:t>
            </a:r>
            <a:endParaRPr lang="pt-BR" altLang="en-US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altLang="en-US">
                <a:sym typeface="+mn-ea"/>
              </a:rPr>
              <a:t>A fonte de tensão não fornece tensão o suficiente.</a:t>
            </a:r>
            <a:endParaRPr lang="pt-BR" altLang="en-US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altLang="en-US">
                <a:sym typeface="+mn-ea"/>
              </a:rPr>
              <a:t>Não há compensação suficiente de potência reativa na carga.</a:t>
            </a: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9C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Caixa de Texto 8"/>
          <p:cNvSpPr txBox="1"/>
          <p:nvPr/>
        </p:nvSpPr>
        <p:spPr>
          <a:xfrm>
            <a:off x="635" y="0"/>
            <a:ext cx="1213231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endParaRPr lang="pt-BR" altLang="en-US" b="1"/>
          </a:p>
          <a:p>
            <a:pPr indent="0" algn="ctr">
              <a:buNone/>
            </a:pPr>
            <a:r>
              <a:rPr lang="pt-BR" altLang="en-US" b="1"/>
              <a:t>CARACTERÍSTICAS DA CARGA</a:t>
            </a: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>
                <a:sym typeface="+mn-ea"/>
              </a:rPr>
              <a:t>As cargas de um sistema são um dos fatores chave para a estabilidade de tensão.</a:t>
            </a:r>
            <a:endParaRPr lang="pt-BR" altLang="en-US">
              <a:sym typeface="+mn-ea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>
                <a:sym typeface="+mn-ea"/>
              </a:rPr>
              <a:t>Reguladores de tensão e transformadores ULTC visam manter a tensão no ponto de consumo.</a:t>
            </a:r>
            <a:endParaRPr lang="pt-BR" altLang="en-US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>
                <a:sym typeface="+mn-ea"/>
              </a:rPr>
              <a:t>Em caso de baixa tensão, os regulares tendem a restaurar a carga, ainda asim.</a:t>
            </a:r>
            <a:endParaRPr lang="pt-BR" altLang="en-US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indent="0" algn="ctr">
              <a:buNone/>
            </a:pPr>
            <a:r>
              <a:rPr lang="pt-BR" altLang="en-US" b="1">
                <a:sym typeface="+mn-ea"/>
              </a:rPr>
              <a:t>DISPOSITIVOS DE COMPENSAÇÃO DE CARGA</a:t>
            </a:r>
            <a:endParaRPr lang="pt-BR" altLang="en-US" b="1">
              <a:sym typeface="+mn-ea"/>
            </a:endParaRPr>
          </a:p>
          <a:p>
            <a:pPr indent="0" algn="ctr">
              <a:buNone/>
            </a:pPr>
            <a:endParaRPr lang="pt-BR" altLang="en-US" b="1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>
                <a:sym typeface="+mn-ea"/>
              </a:rPr>
              <a:t>Capacitores shunt -&gt; Q = ~V²</a:t>
            </a:r>
            <a:endParaRPr lang="pt-BR" altLang="en-US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 b="1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/>
              <a:t>Capacitores série -&gt; Q = ~I²</a:t>
            </a: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/>
              <a:t>Compensador shunt</a:t>
            </a:r>
            <a:endParaRPr lang="pt-B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9C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Caixa de Texto 8"/>
          <p:cNvSpPr txBox="1"/>
          <p:nvPr/>
        </p:nvSpPr>
        <p:spPr>
          <a:xfrm>
            <a:off x="7239000" y="0"/>
            <a:ext cx="489394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endParaRPr lang="pt-BR" altLang="en-US" b="1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 b="1"/>
              <a:t>CENÁRIOS DE INSTABILIDADE</a:t>
            </a: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>
                <a:sym typeface="+mn-ea"/>
              </a:rPr>
              <a:t>As cargas de um sistema são um dos fatores chave para a estabilidade de tensão.</a:t>
            </a:r>
            <a:endParaRPr lang="pt-BR" altLang="en-US">
              <a:sym typeface="+mn-ea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>
                <a:sym typeface="+mn-ea"/>
              </a:rPr>
              <a:t>Reguladores de tensão e transformadores ULTC visam manter a tensão no ponto de consumo.</a:t>
            </a:r>
            <a:endParaRPr lang="pt-BR" altLang="en-US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>
                <a:sym typeface="+mn-ea"/>
              </a:rPr>
              <a:t>Em caso de baixa tensão, os regulares tendem a restaurar a carga, ainda asim.</a:t>
            </a:r>
            <a:endParaRPr lang="pt-BR" altLang="en-US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indent="0" algn="ctr">
              <a:buNone/>
            </a:pPr>
            <a:r>
              <a:rPr lang="pt-BR" altLang="en-US" b="1">
                <a:sym typeface="+mn-ea"/>
              </a:rPr>
              <a:t>DISPOSITIVOS DE COMPENSAÇÃO DE CARGA</a:t>
            </a:r>
            <a:endParaRPr lang="pt-BR" altLang="en-US" b="1">
              <a:sym typeface="+mn-ea"/>
            </a:endParaRPr>
          </a:p>
          <a:p>
            <a:pPr indent="0" algn="ctr">
              <a:buNone/>
            </a:pPr>
            <a:endParaRPr lang="pt-BR" altLang="en-US" b="1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>
                <a:sym typeface="+mn-ea"/>
              </a:rPr>
              <a:t>Capacitores shunt -&gt; Q = ~V²</a:t>
            </a:r>
            <a:endParaRPr lang="pt-BR" altLang="en-US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 b="1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/>
              <a:t>Capacitores série -&gt; Q = ~I²</a:t>
            </a: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/>
              <a:t>Compensador shunt</a:t>
            </a:r>
            <a:endParaRPr lang="pt-BR" altLang="en-US"/>
          </a:p>
        </p:txBody>
      </p:sp>
      <p:pic>
        <p:nvPicPr>
          <p:cNvPr id="2" name="Espaço Reservado para Conteúdo 1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0" y="438150"/>
            <a:ext cx="7239000" cy="31527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" y="3590925"/>
            <a:ext cx="7410450" cy="32670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2758</Words>
  <Application>WPS Presentation</Application>
  <PresentationFormat>宽屏</PresentationFormat>
  <Paragraphs>110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luizsousa</cp:lastModifiedBy>
  <cp:revision>15</cp:revision>
  <dcterms:created xsi:type="dcterms:W3CDTF">2023-06-19T17:19:00Z</dcterms:created>
  <dcterms:modified xsi:type="dcterms:W3CDTF">2023-06-20T14:23:10Z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1046-11.2.0.11537</vt:lpwstr>
  </property>
  <property fmtid="{D5CDD505-2E9C-101B-9397-08002B2CF9AE}" pid="3" name="ICV">
    <vt:lpwstr>63EF841903E04E63B1EEF1416068905D</vt:lpwstr>
  </property>
</Properties>
</file>