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4D264-535C-F8B7-CBF0-49AAFA8B3663}" v="474" dt="2024-04-21T23:41:48.300"/>
    <p1510:client id="{91E30253-A72A-078A-F1C6-C80F6B6AF2BE}" v="300" dt="2024-04-22T02:33:2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saga.html" TargetMode="External"/><Relationship Id="rId2" Type="http://schemas.openxmlformats.org/officeDocument/2006/relationships/hyperlink" Target="https://martinfowler.com/articles/patterns-of-distributed-systems/two-phase-commi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tocon.com/chicago-2015/presentation/Applying%20the%20Saga%20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3AE5-0151-8666-8AE4-84EA2BF8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abordados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094E-774D-0107-2F20-F826E54E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trabalhavamos</a:t>
            </a:r>
            <a:r>
              <a:rPr lang="en-US" dirty="0"/>
              <a:t> com </a:t>
            </a:r>
            <a:r>
              <a:rPr lang="en-US" dirty="0" err="1"/>
              <a:t>transações</a:t>
            </a:r>
            <a:r>
              <a:rPr lang="en-US" dirty="0"/>
              <a:t> de dados?</a:t>
            </a:r>
          </a:p>
          <a:p>
            <a:r>
              <a:rPr lang="en-US" dirty="0" err="1"/>
              <a:t>Problema</a:t>
            </a:r>
            <a:r>
              <a:rPr lang="en-US" dirty="0"/>
              <a:t>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gerado</a:t>
            </a:r>
            <a:r>
              <a:rPr lang="en-US" dirty="0"/>
              <a:t> com o tempo</a:t>
            </a:r>
          </a:p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criados</a:t>
            </a:r>
            <a:endParaRPr lang="en-US" dirty="0"/>
          </a:p>
          <a:p>
            <a:r>
              <a:rPr lang="en-US" dirty="0"/>
              <a:t>SAGA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Coreografado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Orquestrado</a:t>
            </a:r>
          </a:p>
        </p:txBody>
      </p:sp>
    </p:spTree>
    <p:extLst>
      <p:ext uri="{BB962C8B-B14F-4D97-AF65-F5344CB8AC3E}">
        <p14:creationId xmlns:p14="http://schemas.microsoft.com/office/powerpoint/2010/main" val="41197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358" y="235259"/>
            <a:ext cx="10451910" cy="697187"/>
          </a:xfrm>
        </p:spPr>
        <p:txBody>
          <a:bodyPr/>
          <a:lstStyle/>
          <a:p>
            <a:r>
              <a:rPr lang="de-DE" sz="4000" dirty="0"/>
              <a:t>Como </a:t>
            </a:r>
            <a:r>
              <a:rPr lang="de-DE" sz="4000" err="1"/>
              <a:t>transações</a:t>
            </a:r>
            <a:r>
              <a:rPr lang="de-DE" sz="4000" dirty="0"/>
              <a:t> de </a:t>
            </a:r>
            <a:r>
              <a:rPr lang="de-DE" sz="4000" err="1"/>
              <a:t>dados</a:t>
            </a:r>
            <a:r>
              <a:rPr lang="de-DE" sz="4000" dirty="0"/>
              <a:t> </a:t>
            </a:r>
            <a:r>
              <a:rPr lang="de-DE" sz="4000" err="1"/>
              <a:t>funcionavam</a:t>
            </a:r>
            <a:r>
              <a:rPr lang="de-DE" sz="4000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897" y="1447417"/>
            <a:ext cx="9144000" cy="14718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dirty="0">
                <a:solidFill>
                  <a:srgbClr val="000000"/>
                </a:solidFill>
                <a:latin typeface="Aptos"/>
              </a:rPr>
              <a:t>_ </a:t>
            </a:r>
            <a:r>
              <a:rPr lang="de-DE" dirty="0" err="1">
                <a:solidFill>
                  <a:srgbClr val="000000"/>
                </a:solidFill>
                <a:latin typeface="Aptos"/>
              </a:rPr>
              <a:t>arquitetura</a:t>
            </a:r>
            <a:r>
              <a:rPr lang="de-DE" dirty="0">
                <a:solidFill>
                  <a:srgbClr val="000000"/>
                </a:solidFill>
                <a:latin typeface="Apto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ptos"/>
              </a:rPr>
              <a:t>monolítica</a:t>
            </a:r>
            <a:endParaRPr lang="de-DE" dirty="0" err="1"/>
          </a:p>
          <a:p>
            <a:pPr algn="l"/>
            <a:r>
              <a:rPr lang="de-DE" dirty="0">
                <a:solidFill>
                  <a:srgbClr val="000000"/>
                </a:solidFill>
                <a:latin typeface="Aptos"/>
              </a:rPr>
              <a:t>_ </a:t>
            </a:r>
            <a:r>
              <a:rPr lang="de-DE" dirty="0" err="1">
                <a:solidFill>
                  <a:srgbClr val="000000"/>
                </a:solidFill>
                <a:latin typeface="Aptos"/>
              </a:rPr>
              <a:t>banco</a:t>
            </a:r>
            <a:r>
              <a:rPr lang="de-DE" dirty="0">
                <a:solidFill>
                  <a:srgbClr val="000000"/>
                </a:solidFill>
                <a:latin typeface="Aptos"/>
              </a:rPr>
              <a:t> de </a:t>
            </a:r>
            <a:r>
              <a:rPr lang="de-DE" dirty="0" err="1">
                <a:solidFill>
                  <a:srgbClr val="000000"/>
                </a:solidFill>
                <a:latin typeface="Aptos"/>
              </a:rPr>
              <a:t>dados</a:t>
            </a:r>
            <a:r>
              <a:rPr lang="de-DE" dirty="0">
                <a:solidFill>
                  <a:srgbClr val="000000"/>
                </a:solidFill>
                <a:latin typeface="Apto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ptos"/>
              </a:rPr>
              <a:t>único</a:t>
            </a:r>
            <a:r>
              <a:rPr lang="de-DE" dirty="0">
                <a:solidFill>
                  <a:srgbClr val="000000"/>
                </a:solidFill>
                <a:latin typeface="Aptos"/>
              </a:rPr>
              <a:t> </a:t>
            </a:r>
          </a:p>
          <a:p>
            <a:pPr algn="l"/>
            <a:r>
              <a:rPr lang="de-DE" dirty="0">
                <a:solidFill>
                  <a:srgbClr val="000000"/>
                </a:solidFill>
                <a:latin typeface="Aptos"/>
              </a:rPr>
              <a:t>_ </a:t>
            </a:r>
            <a:r>
              <a:rPr lang="de-DE" dirty="0" err="1">
                <a:solidFill>
                  <a:srgbClr val="000000"/>
                </a:solidFill>
                <a:latin typeface="Aptos"/>
              </a:rPr>
              <a:t>transação</a:t>
            </a:r>
            <a:r>
              <a:rPr lang="de-DE" dirty="0">
                <a:solidFill>
                  <a:srgbClr val="000000"/>
                </a:solidFill>
                <a:latin typeface="Aptos"/>
              </a:rPr>
              <a:t> forte - ACID.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B404-1775-2915-64E3-9493E556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B81A1-FE22-DE15-5B5D-00AFBA43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_ micro </a:t>
            </a:r>
            <a:r>
              <a:rPr lang="pt-BR" sz="1800" dirty="0" err="1">
                <a:ea typeface="+mn-lt"/>
                <a:cs typeface="+mn-lt"/>
              </a:rPr>
              <a:t>componentização</a:t>
            </a:r>
            <a:r>
              <a:rPr lang="pt-BR" sz="1800" dirty="0">
                <a:ea typeface="+mn-lt"/>
                <a:cs typeface="+mn-lt"/>
              </a:rPr>
              <a:t> - arquitetura de serviços distribuídas - advento dos micro serviços.</a:t>
            </a:r>
            <a:endParaRPr lang="pt-BR" sz="1800" dirty="0"/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_ necessidade de manter a consistência transacional dos dados.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4041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A62D-3058-DB7B-5DC8-14E85D4A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criados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56628-43DE-2047-8B8F-FFA8404F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+mn-lt"/>
                <a:cs typeface="+mn-lt"/>
              </a:rPr>
              <a:t>_ 2PC – </a:t>
            </a:r>
            <a:r>
              <a:rPr lang="pt-BR" dirty="0" err="1">
                <a:ea typeface="+mn-lt"/>
                <a:cs typeface="+mn-lt"/>
              </a:rPr>
              <a:t>Two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Phase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Commit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_ SAGA</a:t>
            </a:r>
          </a:p>
        </p:txBody>
      </p:sp>
    </p:spTree>
    <p:extLst>
      <p:ext uri="{BB962C8B-B14F-4D97-AF65-F5344CB8AC3E}">
        <p14:creationId xmlns:p14="http://schemas.microsoft.com/office/powerpoint/2010/main" val="29020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F3777-AE27-FC7A-1398-E99ABF7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DD6BD-E441-6A8F-73F3-1DFE5399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_ criado em 1987 - ideia original era suportar transações de longa duração = </a:t>
            </a:r>
            <a:r>
              <a:rPr lang="pt-BR" sz="1400" dirty="0" err="1">
                <a:ea typeface="+mn-lt"/>
                <a:cs typeface="+mn-lt"/>
              </a:rPr>
              <a:t>LLTs</a:t>
            </a:r>
            <a:endParaRPr lang="pt-BR" sz="1400" dirty="0">
              <a:ea typeface="+mn-lt"/>
              <a:cs typeface="+mn-lt"/>
            </a:endParaRP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_ 2015 foi feito um artigo de sagas distribuídas - </a:t>
            </a:r>
            <a:r>
              <a:rPr lang="pt-BR" sz="1400" dirty="0" err="1">
                <a:ea typeface="+mn-lt"/>
                <a:cs typeface="+mn-lt"/>
              </a:rPr>
              <a:t>Caitie</a:t>
            </a:r>
            <a:r>
              <a:rPr lang="pt-BR" sz="1400" dirty="0">
                <a:ea typeface="+mn-lt"/>
                <a:cs typeface="+mn-lt"/>
              </a:rPr>
              <a:t> McCaffrey</a:t>
            </a: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_ troca de atomicidade por disponibilidade e escalabilidade</a:t>
            </a: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_ modelos de implementação:</a:t>
            </a: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 _ coreografia - cada serviço é responsável por sua própria transação e ele sabe quem é o próximo serviço a ser chamado.</a:t>
            </a:r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 _ orquestração - um serviço é responsável por orquestrar a transação e chamar os outros serviços.</a:t>
            </a:r>
          </a:p>
        </p:txBody>
      </p:sp>
    </p:spTree>
    <p:extLst>
      <p:ext uri="{BB962C8B-B14F-4D97-AF65-F5344CB8AC3E}">
        <p14:creationId xmlns:p14="http://schemas.microsoft.com/office/powerpoint/2010/main" val="15824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3E08-4630-88F4-1F77-80B16932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Transações</a:t>
            </a:r>
            <a:r>
              <a:rPr lang="en-US" dirty="0"/>
              <a:t> de </a:t>
            </a:r>
            <a:r>
              <a:rPr lang="en-US" dirty="0" err="1"/>
              <a:t>sucesso</a:t>
            </a:r>
            <a:r>
              <a:rPr lang="en-US" dirty="0"/>
              <a:t> e </a:t>
            </a:r>
            <a:r>
              <a:rPr lang="en-US" dirty="0" err="1"/>
              <a:t>compensação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E1F3-D805-2950-BE4A-DBEEF860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_ cada serviço executa uma operação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_ em caso de falha ocorre ação compensatória.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_ não importa para SAGA falhas condicionais.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4AB95-75BF-1CDF-AA5D-899975A7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Coreografia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33">
            <a:extLst>
              <a:ext uri="{FF2B5EF4-FFF2-40B4-BE49-F238E27FC236}">
                <a16:creationId xmlns:a16="http://schemas.microsoft.com/office/drawing/2014/main" id="{85318C1F-BD2A-C3DA-ACD7-93683EB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ea typeface="+mn-lt"/>
                <a:cs typeface="+mn-lt"/>
              </a:rPr>
              <a:t>Desvantagens</a:t>
            </a:r>
            <a:r>
              <a:rPr lang="en-US" sz="1700" dirty="0">
                <a:ea typeface="+mn-lt"/>
                <a:cs typeface="+mn-lt"/>
              </a:rPr>
              <a:t>:</a:t>
            </a:r>
            <a:endParaRPr lang="pt-BR" dirty="0"/>
          </a:p>
          <a:p>
            <a:r>
              <a:rPr lang="en-US" sz="1700" dirty="0">
                <a:latin typeface="Arial"/>
                <a:cs typeface="Arial"/>
              </a:rPr>
              <a:t>Risco de </a:t>
            </a:r>
            <a:r>
              <a:rPr lang="en-US" sz="1700" dirty="0" err="1">
                <a:latin typeface="Arial"/>
                <a:cs typeface="Arial"/>
              </a:rPr>
              <a:t>dependência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cíclica</a:t>
            </a:r>
            <a:r>
              <a:rPr lang="en-US" sz="1700" dirty="0">
                <a:latin typeface="Arial"/>
                <a:cs typeface="Arial"/>
              </a:rPr>
              <a:t>.</a:t>
            </a:r>
            <a:endParaRPr lang="pt-BR" sz="1700" dirty="0" err="1">
              <a:latin typeface="Arial"/>
              <a:cs typeface="Arial"/>
            </a:endParaRPr>
          </a:p>
          <a:p>
            <a:r>
              <a:rPr lang="en-US" sz="1700" dirty="0" err="1">
                <a:latin typeface="Arial"/>
                <a:cs typeface="Arial"/>
              </a:rPr>
              <a:t>Muitos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passos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gera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muita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complexidade</a:t>
            </a:r>
            <a:r>
              <a:rPr lang="en-US" sz="1700" dirty="0">
                <a:latin typeface="Arial"/>
                <a:cs typeface="Arial"/>
              </a:rPr>
              <a:t>.</a:t>
            </a:r>
          </a:p>
          <a:p>
            <a:r>
              <a:rPr lang="en-US" sz="1700" dirty="0">
                <a:latin typeface="Arial"/>
                <a:cs typeface="Arial"/>
              </a:rPr>
              <a:t>O </a:t>
            </a:r>
            <a:r>
              <a:rPr lang="en-US" sz="1700" dirty="0" err="1">
                <a:latin typeface="Arial"/>
                <a:cs typeface="Arial"/>
              </a:rPr>
              <a:t>fluxo</a:t>
            </a:r>
            <a:r>
              <a:rPr lang="en-US" sz="1700" dirty="0">
                <a:latin typeface="Arial"/>
                <a:cs typeface="Arial"/>
              </a:rPr>
              <a:t> de </a:t>
            </a:r>
            <a:r>
              <a:rPr lang="en-US" sz="1700" dirty="0" err="1">
                <a:latin typeface="Arial"/>
                <a:cs typeface="Arial"/>
              </a:rPr>
              <a:t>trabalho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pode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ficar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confuso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caso</a:t>
            </a:r>
            <a:r>
              <a:rPr lang="en-US" sz="1700" dirty="0">
                <a:latin typeface="Arial"/>
                <a:cs typeface="Arial"/>
              </a:rPr>
              <a:t> precise </a:t>
            </a:r>
            <a:r>
              <a:rPr lang="en-US" sz="1700" dirty="0" err="1">
                <a:latin typeface="Arial"/>
                <a:cs typeface="Arial"/>
              </a:rPr>
              <a:t>adicionar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novos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passos</a:t>
            </a:r>
            <a:r>
              <a:rPr lang="en-US" sz="1700" dirty="0">
                <a:latin typeface="Arial"/>
                <a:cs typeface="Arial"/>
              </a:rPr>
              <a:t>.</a:t>
            </a:r>
            <a:endParaRPr lang="en-US" sz="17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A29A57-D455-A530-2379-8CED8542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184" y="756713"/>
            <a:ext cx="6922008" cy="53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FD494-F7FD-3E25-C66D-78B0DA18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/>
              <a:t>Orquestrado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330556-217A-20C9-4A79-7D22A34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ea typeface="+mn-lt"/>
                <a:cs typeface="+mn-lt"/>
              </a:rPr>
              <a:t>Desvantagens</a:t>
            </a:r>
            <a:r>
              <a:rPr lang="en-US" sz="1700" dirty="0">
                <a:ea typeface="+mn-lt"/>
                <a:cs typeface="+mn-lt"/>
              </a:rPr>
              <a:t>:</a:t>
            </a:r>
          </a:p>
          <a:p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pode</a:t>
            </a:r>
            <a:r>
              <a:rPr lang="en-US" sz="1700" dirty="0"/>
              <a:t> </a:t>
            </a:r>
            <a:r>
              <a:rPr lang="en-US" sz="1700" dirty="0" err="1"/>
              <a:t>ter</a:t>
            </a:r>
            <a:r>
              <a:rPr lang="en-US" sz="1700" dirty="0"/>
              <a:t> </a:t>
            </a:r>
            <a:r>
              <a:rPr lang="en-US" sz="1700" dirty="0" err="1"/>
              <a:t>regras</a:t>
            </a:r>
            <a:r>
              <a:rPr lang="en-US" sz="1700" dirty="0"/>
              <a:t> de </a:t>
            </a:r>
            <a:r>
              <a:rPr lang="en-US" sz="1700" dirty="0" err="1"/>
              <a:t>negócios</a:t>
            </a:r>
            <a:r>
              <a:rPr lang="en-US" sz="1700" dirty="0"/>
              <a:t> no </a:t>
            </a:r>
            <a:r>
              <a:rPr lang="en-US" sz="1700" dirty="0" err="1"/>
              <a:t>orquestrador</a:t>
            </a:r>
            <a:r>
              <a:rPr lang="en-US" sz="1700" dirty="0"/>
              <a:t>.</a:t>
            </a:r>
          </a:p>
          <a:p>
            <a:r>
              <a:rPr lang="en-US" sz="1700" dirty="0"/>
              <a:t>Menos </a:t>
            </a:r>
            <a:r>
              <a:rPr lang="en-US" sz="1700" dirty="0" err="1"/>
              <a:t>isolamento</a:t>
            </a:r>
            <a:r>
              <a:rPr lang="en-US" sz="1700" dirty="0"/>
              <a:t> </a:t>
            </a:r>
            <a:r>
              <a:rPr lang="en-US" sz="1700" dirty="0" err="1"/>
              <a:t>comparado</a:t>
            </a:r>
            <a:r>
              <a:rPr lang="en-US" sz="1700" dirty="0"/>
              <a:t> </a:t>
            </a:r>
            <a:r>
              <a:rPr lang="en-US" sz="1700" dirty="0" err="1"/>
              <a:t>ao</a:t>
            </a:r>
            <a:r>
              <a:rPr lang="en-US" sz="1700" dirty="0"/>
              <a:t> ACID </a:t>
            </a:r>
            <a:r>
              <a:rPr lang="en-US" sz="1700" dirty="0" err="1"/>
              <a:t>trandicional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A31E10F-B728-2356-86D8-9B1D0449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8967" y="713409"/>
            <a:ext cx="6921940" cy="54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3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DDA22-017C-0117-7A82-25A049A4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9715E-F82D-EB68-4CDD-A992BBE2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Two-Phase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Commit</a:t>
            </a:r>
            <a:r>
              <a:rPr lang="pt-BR" dirty="0">
                <a:ea typeface="+mn-lt"/>
                <a:cs typeface="+mn-lt"/>
              </a:rPr>
              <a:t>: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https://martinfowler.com/articles/patterns-of-distributed-systems/two-phase-commit.html</a:t>
            </a:r>
          </a:p>
          <a:p>
            <a:r>
              <a:rPr lang="pt-BR" dirty="0">
                <a:ea typeface="+mn-lt"/>
                <a:cs typeface="+mn-lt"/>
              </a:rPr>
              <a:t>The Saga </a:t>
            </a:r>
            <a:r>
              <a:rPr lang="pt-BR" err="1">
                <a:ea typeface="+mn-lt"/>
                <a:cs typeface="+mn-lt"/>
              </a:rPr>
              <a:t>Pattern</a:t>
            </a:r>
            <a:r>
              <a:rPr lang="pt-BR" dirty="0">
                <a:ea typeface="+mn-lt"/>
                <a:cs typeface="+mn-lt"/>
              </a:rPr>
              <a:t>:</a:t>
            </a:r>
            <a:r>
              <a:rPr lang="pt-BR" dirty="0"/>
              <a:t> </a:t>
            </a:r>
            <a:r>
              <a:rPr lang="pt-BR" dirty="0">
                <a:hlinkClick r:id="rId3"/>
              </a:rPr>
              <a:t>https://microservices.io/patterns/data/saga.html</a:t>
            </a:r>
          </a:p>
          <a:p>
            <a:r>
              <a:rPr lang="pt-BR" err="1">
                <a:ea typeface="+mn-lt"/>
                <a:cs typeface="+mn-lt"/>
              </a:rPr>
              <a:t>Presentation</a:t>
            </a:r>
            <a:r>
              <a:rPr lang="pt-BR" dirty="0">
                <a:ea typeface="+mn-lt"/>
                <a:cs typeface="+mn-lt"/>
              </a:rPr>
              <a:t>: "</a:t>
            </a:r>
            <a:r>
              <a:rPr lang="pt-BR" err="1">
                <a:ea typeface="+mn-lt"/>
                <a:cs typeface="+mn-lt"/>
              </a:rPr>
              <a:t>Applying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Saga </a:t>
            </a:r>
            <a:r>
              <a:rPr lang="pt-BR" err="1">
                <a:ea typeface="+mn-lt"/>
                <a:cs typeface="+mn-lt"/>
              </a:rPr>
              <a:t>Pattern</a:t>
            </a:r>
            <a:r>
              <a:rPr lang="pt-BR">
                <a:ea typeface="+mn-lt"/>
                <a:cs typeface="+mn-lt"/>
              </a:rPr>
              <a:t>": </a:t>
            </a:r>
            <a:r>
              <a:rPr lang="pt-BR" dirty="0">
                <a:hlinkClick r:id="rId4"/>
              </a:rPr>
              <a:t>http://gotocon.com/chicago-2015/presentation/Applying%20the%20Saga%20Pattern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65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Tópicos abordados</vt:lpstr>
      <vt:lpstr>Como transações de dados funcionavam?</vt:lpstr>
      <vt:lpstr>Problema</vt:lpstr>
      <vt:lpstr>Padrões criados</vt:lpstr>
      <vt:lpstr>SAGA</vt:lpstr>
      <vt:lpstr>Transações de sucesso e compensação</vt:lpstr>
      <vt:lpstr>Coreografia</vt:lpstr>
      <vt:lpstr>Orquestrado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216</cp:revision>
  <dcterms:created xsi:type="dcterms:W3CDTF">2024-04-21T23:02:28Z</dcterms:created>
  <dcterms:modified xsi:type="dcterms:W3CDTF">2024-04-22T02:33:49Z</dcterms:modified>
</cp:coreProperties>
</file>