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9" r:id="rId4"/>
    <p:sldId id="283" r:id="rId5"/>
    <p:sldId id="263" r:id="rId6"/>
    <p:sldId id="264" r:id="rId7"/>
    <p:sldId id="284" r:id="rId8"/>
    <p:sldId id="260" r:id="rId9"/>
    <p:sldId id="290" r:id="rId10"/>
    <p:sldId id="265" r:id="rId11"/>
    <p:sldId id="261" r:id="rId12"/>
    <p:sldId id="281" r:id="rId13"/>
    <p:sldId id="262" r:id="rId14"/>
    <p:sldId id="267" r:id="rId15"/>
    <p:sldId id="279" r:id="rId16"/>
    <p:sldId id="280" r:id="rId17"/>
    <p:sldId id="285" r:id="rId18"/>
    <p:sldId id="286" r:id="rId19"/>
    <p:sldId id="288" r:id="rId20"/>
    <p:sldId id="287" r:id="rId21"/>
    <p:sldId id="289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12" r:id="rId33"/>
    <p:sldId id="313" r:id="rId34"/>
    <p:sldId id="314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282" r:id="rId47"/>
    <p:sldId id="269" r:id="rId48"/>
    <p:sldId id="277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1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73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42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3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09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55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31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65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4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3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84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6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4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0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59EC7E-10EA-49EF-A67A-447E3C80CAB6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97E6-3E31-45C1-8210-6052FE557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03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Introdução a Web e ao AngularJs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59864"/>
          </a:xfrm>
        </p:spPr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Universidade Federal de Alagoas</a:t>
            </a:r>
          </a:p>
          <a:p>
            <a:r>
              <a:rPr lang="pt-BR" dirty="0" smtClean="0"/>
              <a:t>Cursos de verão 2015</a:t>
            </a:r>
          </a:p>
          <a:p>
            <a:r>
              <a:rPr lang="pt-BR" dirty="0" err="1" smtClean="0"/>
              <a:t>Angularjs</a:t>
            </a:r>
            <a:r>
              <a:rPr lang="pt-BR" dirty="0" smtClean="0"/>
              <a:t>: porque e como utilizar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4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HTML: 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Existem dois tipos principais de listas disponíveis em HTML: </a:t>
            </a:r>
          </a:p>
          <a:p>
            <a:pPr lvl="1"/>
            <a:r>
              <a:rPr lang="pt-BR" dirty="0" err="1" smtClean="0"/>
              <a:t>Ordered</a:t>
            </a:r>
            <a:r>
              <a:rPr lang="pt-BR" dirty="0" smtClean="0"/>
              <a:t> </a:t>
            </a:r>
            <a:r>
              <a:rPr lang="pt-BR" dirty="0" err="1" smtClean="0"/>
              <a:t>lists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	</a:t>
            </a:r>
            <a:r>
              <a:rPr lang="it-IT" dirty="0"/>
              <a:t>&lt;ol&gt;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smtClean="0"/>
              <a:t>	&lt;</a:t>
            </a:r>
            <a:r>
              <a:rPr lang="it-IT" dirty="0"/>
              <a:t>li&gt;Item 1&lt;/li&gt;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smtClean="0"/>
              <a:t>	&lt;</a:t>
            </a:r>
            <a:r>
              <a:rPr lang="it-IT" dirty="0"/>
              <a:t>li&gt;Item 2&lt;/li&gt;</a:t>
            </a:r>
          </a:p>
          <a:p>
            <a:pPr marL="457200" lvl="1" indent="0">
              <a:buNone/>
            </a:pPr>
            <a:r>
              <a:rPr lang="it-IT" dirty="0" smtClean="0"/>
              <a:t>	&lt;/</a:t>
            </a:r>
            <a:r>
              <a:rPr lang="it-IT" dirty="0"/>
              <a:t>ol&gt;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r>
              <a:rPr lang="pt-BR" dirty="0" err="1" smtClean="0"/>
              <a:t>Unordered</a:t>
            </a:r>
            <a:r>
              <a:rPr lang="pt-BR" dirty="0" smtClean="0"/>
              <a:t> </a:t>
            </a:r>
            <a:r>
              <a:rPr lang="pt-BR" dirty="0" err="1" smtClean="0"/>
              <a:t>lists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&lt;li&gt;Item 1&lt;/li&gt;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&lt;li&gt;Item 2&lt;/li&gt;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298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HTML: Estilos físicos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utilizados para estilização básica de elementos textuais:</a:t>
            </a:r>
          </a:p>
          <a:p>
            <a:pPr lvl="1"/>
            <a:r>
              <a:rPr lang="pt-BR" dirty="0" smtClean="0"/>
              <a:t>Negrito: &lt;b&gt; e &lt;/b&gt;</a:t>
            </a:r>
          </a:p>
          <a:p>
            <a:pPr lvl="1"/>
            <a:r>
              <a:rPr lang="pt-BR" dirty="0" smtClean="0"/>
              <a:t>Itálico: &lt;i&gt; e &lt;/i&gt;</a:t>
            </a:r>
          </a:p>
          <a:p>
            <a:pPr lvl="1"/>
            <a:r>
              <a:rPr lang="pt-BR" dirty="0" smtClean="0"/>
              <a:t>Sublinhado: &lt;u&gt; e &lt;/u&gt;</a:t>
            </a:r>
          </a:p>
          <a:p>
            <a:pPr lvl="1"/>
            <a:r>
              <a:rPr lang="pt-BR" dirty="0" smtClean="0"/>
              <a:t>Tachado: &lt;</a:t>
            </a:r>
            <a:r>
              <a:rPr lang="pt-BR" dirty="0" err="1" smtClean="0"/>
              <a:t>strike</a:t>
            </a:r>
            <a:r>
              <a:rPr lang="pt-BR" dirty="0" smtClean="0"/>
              <a:t>&gt; e &lt;/</a:t>
            </a:r>
            <a:r>
              <a:rPr lang="pt-BR" dirty="0" err="1" smtClean="0"/>
              <a:t>strike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Aumentar o texto: &lt;big&gt; e &lt;/big&gt;</a:t>
            </a:r>
          </a:p>
          <a:p>
            <a:pPr lvl="1"/>
            <a:r>
              <a:rPr lang="pt-BR" dirty="0" smtClean="0"/>
              <a:t>Diminuir o texto: &lt;</a:t>
            </a:r>
            <a:r>
              <a:rPr lang="pt-BR" dirty="0" err="1" smtClean="0"/>
              <a:t>small</a:t>
            </a:r>
            <a:r>
              <a:rPr lang="pt-BR" dirty="0" smtClean="0"/>
              <a:t>&gt; e &lt;/</a:t>
            </a:r>
            <a:r>
              <a:rPr lang="pt-BR" dirty="0" err="1" smtClean="0"/>
              <a:t>small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Sobrescrito: &lt;sob&gt; e &lt;/sob&gt;</a:t>
            </a:r>
          </a:p>
          <a:p>
            <a:pPr lvl="1"/>
            <a:r>
              <a:rPr lang="pt-BR" dirty="0" smtClean="0"/>
              <a:t>Subscrito: &lt;sub&gt; e &lt;/sub&gt;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408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HTML: 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clicados, redirecionam a navegação para outra página Web</a:t>
            </a:r>
          </a:p>
          <a:p>
            <a:r>
              <a:rPr lang="pt-BR" dirty="0" smtClean="0"/>
              <a:t>Representados pela </a:t>
            </a:r>
            <a:r>
              <a:rPr lang="pt-BR" dirty="0" err="1" smtClean="0"/>
              <a:t>tag</a:t>
            </a:r>
            <a:r>
              <a:rPr lang="pt-BR" dirty="0" smtClean="0"/>
              <a:t> &lt;a&gt; que possui os principais atributos:</a:t>
            </a:r>
            <a:endParaRPr lang="pt-BR" dirty="0"/>
          </a:p>
          <a:p>
            <a:pPr lvl="1"/>
            <a:r>
              <a:rPr lang="pt-BR" dirty="0" err="1"/>
              <a:t>h</a:t>
            </a:r>
            <a:r>
              <a:rPr lang="pt-BR" dirty="0" err="1" smtClean="0"/>
              <a:t>ref</a:t>
            </a:r>
            <a:r>
              <a:rPr lang="pt-BR" dirty="0" smtClean="0"/>
              <a:t>: indica a nova URL que será carregada</a:t>
            </a:r>
          </a:p>
          <a:p>
            <a:pPr lvl="1"/>
            <a:r>
              <a:rPr lang="pt-BR" dirty="0" err="1" smtClean="0"/>
              <a:t>target</a:t>
            </a:r>
            <a:r>
              <a:rPr lang="pt-BR" dirty="0" smtClean="0"/>
              <a:t>: indica o frame em que a nova URL será carregada. Com o valor </a:t>
            </a:r>
            <a:r>
              <a:rPr lang="pt-BR" i="1" dirty="0" err="1" smtClean="0"/>
              <a:t>blank</a:t>
            </a:r>
            <a:r>
              <a:rPr lang="pt-BR" i="1" dirty="0" smtClean="0"/>
              <a:t> </a:t>
            </a:r>
            <a:r>
              <a:rPr lang="pt-BR" dirty="0" smtClean="0"/>
              <a:t>é aberta em uma nova guia do browser</a:t>
            </a:r>
          </a:p>
          <a:p>
            <a:endParaRPr lang="pt-BR" i="1" dirty="0" smtClean="0"/>
          </a:p>
          <a:p>
            <a:pPr marL="0" indent="0">
              <a:buNone/>
            </a:pPr>
            <a:r>
              <a:rPr lang="pt-BR" i="1" dirty="0" smtClean="0"/>
              <a:t>	</a:t>
            </a:r>
            <a:r>
              <a:rPr lang="pt-BR" dirty="0" smtClean="0"/>
              <a:t>&lt;a </a:t>
            </a:r>
            <a:r>
              <a:rPr lang="pt-BR" dirty="0" err="1" smtClean="0"/>
              <a:t>href</a:t>
            </a:r>
            <a:r>
              <a:rPr lang="pt-BR" dirty="0" smtClean="0"/>
              <a:t>=“www.google.com” </a:t>
            </a:r>
            <a:r>
              <a:rPr lang="pt-BR" dirty="0" err="1" smtClean="0"/>
              <a:t>target</a:t>
            </a:r>
            <a:r>
              <a:rPr lang="pt-BR" dirty="0" smtClean="0"/>
              <a:t>=“</a:t>
            </a:r>
            <a:r>
              <a:rPr lang="pt-BR" dirty="0" err="1" smtClean="0"/>
              <a:t>blank</a:t>
            </a:r>
            <a:r>
              <a:rPr lang="pt-BR" dirty="0" smtClean="0"/>
              <a:t>”&gt;Google&lt;/a&gt;</a:t>
            </a:r>
            <a:endParaRPr lang="pt-BR" i="1" dirty="0"/>
          </a:p>
          <a:p>
            <a:pPr marL="0" indent="0">
              <a:buNone/>
            </a:pPr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631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HTML: Imagens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55100" cy="4195481"/>
          </a:xfrm>
        </p:spPr>
        <p:txBody>
          <a:bodyPr>
            <a:normAutofit/>
          </a:bodyPr>
          <a:lstStyle/>
          <a:p>
            <a:r>
              <a:rPr lang="pt-BR" dirty="0" smtClean="0"/>
              <a:t>Representadas pela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img</a:t>
            </a:r>
            <a:r>
              <a:rPr lang="pt-BR" dirty="0" smtClean="0"/>
              <a:t>&gt; que possui os atributos:</a:t>
            </a:r>
          </a:p>
          <a:p>
            <a:pPr lvl="1"/>
            <a:r>
              <a:rPr lang="pt-BR" dirty="0" err="1"/>
              <a:t>s</a:t>
            </a:r>
            <a:r>
              <a:rPr lang="pt-BR" dirty="0" err="1" smtClean="0"/>
              <a:t>rc</a:t>
            </a:r>
            <a:r>
              <a:rPr lang="pt-BR" dirty="0" smtClean="0"/>
              <a:t>: indica a URL (local ou remota) da imagem a ser exibida</a:t>
            </a:r>
          </a:p>
          <a:p>
            <a:pPr lvl="1"/>
            <a:r>
              <a:rPr lang="pt-BR" dirty="0" err="1" smtClean="0"/>
              <a:t>alt</a:t>
            </a:r>
            <a:r>
              <a:rPr lang="pt-BR" dirty="0" smtClean="0"/>
              <a:t>: texto a ser exibido caso a imagem não seja carregada</a:t>
            </a:r>
          </a:p>
          <a:p>
            <a:pPr lvl="1"/>
            <a:r>
              <a:rPr lang="pt-BR" dirty="0" err="1"/>
              <a:t>w</a:t>
            </a:r>
            <a:r>
              <a:rPr lang="pt-BR" dirty="0" err="1" smtClean="0"/>
              <a:t>idth</a:t>
            </a:r>
            <a:r>
              <a:rPr lang="pt-BR" dirty="0" smtClean="0"/>
              <a:t>: largura da imagem</a:t>
            </a:r>
          </a:p>
          <a:p>
            <a:pPr lvl="1"/>
            <a:r>
              <a:rPr lang="pt-BR" dirty="0" err="1"/>
              <a:t>h</a:t>
            </a:r>
            <a:r>
              <a:rPr lang="pt-BR" dirty="0" err="1" smtClean="0"/>
              <a:t>eight</a:t>
            </a:r>
            <a:r>
              <a:rPr lang="pt-BR" dirty="0" smtClean="0"/>
              <a:t>: altura da imagem</a:t>
            </a:r>
          </a:p>
          <a:p>
            <a:pPr lvl="1"/>
            <a:r>
              <a:rPr lang="pt-BR" dirty="0" err="1"/>
              <a:t>b</a:t>
            </a:r>
            <a:r>
              <a:rPr lang="pt-BR" dirty="0" err="1" smtClean="0"/>
              <a:t>order</a:t>
            </a:r>
            <a:r>
              <a:rPr lang="pt-BR" dirty="0" smtClean="0"/>
              <a:t>: define a largura da borda que reveste a imagem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img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=“</a:t>
            </a:r>
            <a:r>
              <a:rPr lang="pt-BR" dirty="0" err="1" smtClean="0"/>
              <a:t>local_da_imagem</a:t>
            </a:r>
            <a:r>
              <a:rPr lang="pt-BR" dirty="0" smtClean="0"/>
              <a:t>” </a:t>
            </a:r>
            <a:r>
              <a:rPr lang="pt-BR" dirty="0" err="1" smtClean="0"/>
              <a:t>alt</a:t>
            </a:r>
            <a:r>
              <a:rPr lang="pt-BR" dirty="0" smtClean="0"/>
              <a:t>=“imagem” </a:t>
            </a:r>
            <a:r>
              <a:rPr lang="pt-BR" dirty="0" err="1" smtClean="0"/>
              <a:t>width</a:t>
            </a:r>
            <a:r>
              <a:rPr lang="pt-BR" dirty="0" smtClean="0"/>
              <a:t>=“200” </a:t>
            </a:r>
            <a:r>
              <a:rPr lang="pt-BR" dirty="0" err="1" smtClean="0"/>
              <a:t>height</a:t>
            </a:r>
            <a:r>
              <a:rPr lang="pt-BR" dirty="0" smtClean="0"/>
              <a:t>=“200” </a:t>
            </a:r>
            <a:r>
              <a:rPr lang="pt-BR" dirty="0" err="1" smtClean="0"/>
              <a:t>border</a:t>
            </a:r>
            <a:r>
              <a:rPr lang="pt-BR" dirty="0" smtClean="0"/>
              <a:t>=“20” /&gt;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04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HTML: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Representadas pela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table</a:t>
            </a:r>
            <a:r>
              <a:rPr lang="pt-BR" dirty="0" smtClean="0"/>
              <a:t>&gt;, possui dentro desta as </a:t>
            </a:r>
            <a:r>
              <a:rPr lang="pt-BR" dirty="0" err="1" smtClean="0"/>
              <a:t>tags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tr</a:t>
            </a:r>
            <a:r>
              <a:rPr lang="pt-BR" dirty="0" smtClean="0"/>
              <a:t>&gt;: define uma linhas de uma tabela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td</a:t>
            </a:r>
            <a:r>
              <a:rPr lang="pt-BR" dirty="0" smtClean="0"/>
              <a:t>&gt;: dentro de uma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tr</a:t>
            </a:r>
            <a:r>
              <a:rPr lang="pt-BR" dirty="0" smtClean="0"/>
              <a:t>&gt;, define os dados contidos em uma linha de tabela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th</a:t>
            </a:r>
            <a:r>
              <a:rPr lang="pt-BR" dirty="0" smtClean="0"/>
              <a:t>&gt;: dentro de uma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tr</a:t>
            </a:r>
            <a:r>
              <a:rPr lang="pt-BR" dirty="0" smtClean="0"/>
              <a:t>&gt;, define os cabeçalhos contidos em uma linhas de tabela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table</a:t>
            </a:r>
            <a:r>
              <a:rPr lang="pt-BR" dirty="0" smtClean="0"/>
              <a:t>&gt;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&lt;</a:t>
            </a:r>
            <a:r>
              <a:rPr lang="pt-BR" dirty="0" err="1" smtClean="0"/>
              <a:t>td</a:t>
            </a:r>
            <a:r>
              <a:rPr lang="pt-BR" dirty="0" smtClean="0"/>
              <a:t>&gt;L1, C1&lt;/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&lt;</a:t>
            </a:r>
            <a:r>
              <a:rPr lang="pt-BR" dirty="0" err="1" smtClean="0"/>
              <a:t>td</a:t>
            </a:r>
            <a:r>
              <a:rPr lang="pt-BR" dirty="0" smtClean="0"/>
              <a:t>&gt;L1, C2&lt;/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pPr marL="457200" lvl="1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table</a:t>
            </a:r>
            <a:r>
              <a:rPr lang="pt-BR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610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HTML: Input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utilizado para receber informações digitados pelo usuário e enviá-las a um servidor HTTP remoto</a:t>
            </a:r>
          </a:p>
          <a:p>
            <a:r>
              <a:rPr lang="pt-BR" dirty="0" smtClean="0"/>
              <a:t>Representadas pela </a:t>
            </a:r>
            <a:r>
              <a:rPr lang="pt-BR" dirty="0" err="1" smtClean="0"/>
              <a:t>tag</a:t>
            </a:r>
            <a:r>
              <a:rPr lang="pt-BR" dirty="0" smtClean="0"/>
              <a:t> &lt;input&gt;, possui como principal atributo:</a:t>
            </a:r>
          </a:p>
          <a:p>
            <a:pPr lvl="1"/>
            <a:r>
              <a:rPr lang="pt-BR" dirty="0" err="1" smtClean="0"/>
              <a:t>type</a:t>
            </a:r>
            <a:r>
              <a:rPr lang="pt-BR" dirty="0" smtClean="0"/>
              <a:t>: formata a entrada do usuário de acordo com seu tipo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: &lt;input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text</a:t>
            </a:r>
            <a:r>
              <a:rPr lang="pt-BR" dirty="0" smtClean="0"/>
              <a:t>” </a:t>
            </a:r>
            <a:r>
              <a:rPr lang="pt-BR" dirty="0" err="1" smtClean="0"/>
              <a:t>name</a:t>
            </a:r>
            <a:r>
              <a:rPr lang="pt-BR" dirty="0" smtClean="0"/>
              <a:t>=“</a:t>
            </a:r>
            <a:r>
              <a:rPr lang="pt-BR" dirty="0" err="1" smtClean="0"/>
              <a:t>firstName</a:t>
            </a:r>
            <a:r>
              <a:rPr lang="pt-BR" dirty="0" smtClean="0"/>
              <a:t>” /&gt;</a:t>
            </a:r>
          </a:p>
          <a:p>
            <a:pPr marL="457200" lvl="1" indent="0">
              <a:buNone/>
            </a:pPr>
            <a:r>
              <a:rPr lang="pt-BR" dirty="0" err="1" smtClean="0"/>
              <a:t>Last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: &lt;input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text</a:t>
            </a:r>
            <a:r>
              <a:rPr lang="pt-BR" dirty="0" smtClean="0"/>
              <a:t>” </a:t>
            </a:r>
            <a:r>
              <a:rPr lang="pt-BR" dirty="0" err="1" smtClean="0"/>
              <a:t>name</a:t>
            </a:r>
            <a:r>
              <a:rPr lang="pt-BR" dirty="0" smtClean="0"/>
              <a:t>=“</a:t>
            </a:r>
            <a:r>
              <a:rPr lang="pt-BR" dirty="0" err="1" smtClean="0"/>
              <a:t>lastName</a:t>
            </a:r>
            <a:r>
              <a:rPr lang="pt-BR" dirty="0" smtClean="0"/>
              <a:t>” /&gt;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276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HTML: Divs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div</a:t>
            </a:r>
            <a:r>
              <a:rPr lang="pt-BR" dirty="0" smtClean="0"/>
              <a:t>&gt; é extremamente importante e usada</a:t>
            </a:r>
          </a:p>
          <a:p>
            <a:r>
              <a:rPr lang="pt-BR" dirty="0" smtClean="0"/>
              <a:t>Funciona como uma espécie de container para elementos HTML, posicionando-o ou estilizando-o de uma maneira homogênea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	&lt;</a:t>
            </a:r>
            <a:r>
              <a:rPr lang="pt-BR" dirty="0" err="1" smtClean="0"/>
              <a:t>div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=“background-color: </a:t>
            </a:r>
            <a:r>
              <a:rPr lang="pt-BR" dirty="0" err="1" smtClean="0"/>
              <a:t>white</a:t>
            </a:r>
            <a:r>
              <a:rPr lang="pt-BR" dirty="0" smtClean="0"/>
              <a:t>; color: </a:t>
            </a:r>
            <a:r>
              <a:rPr lang="pt-BR" dirty="0" err="1" smtClean="0"/>
              <a:t>black</a:t>
            </a:r>
            <a:r>
              <a:rPr lang="pt-BR" dirty="0" smtClean="0"/>
              <a:t>;”&gt;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&lt;h2&gt;</a:t>
            </a:r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&lt;/h2&gt;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&lt;h3&gt;</a:t>
            </a:r>
            <a:r>
              <a:rPr lang="pt-BR" dirty="0" err="1" smtClean="0"/>
              <a:t>Last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&lt;/h3&gt;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i="1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524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CSS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Enquanto o HTML define os elementos de uma página Web, o CSS se encarrega de estilizá-los </a:t>
            </a:r>
          </a:p>
          <a:p>
            <a:r>
              <a:rPr lang="pt-BR" dirty="0" smtClean="0"/>
              <a:t>CSS define posicionamentos, cores, animações, estilos de bordas e linhas, </a:t>
            </a:r>
            <a:r>
              <a:rPr lang="pt-BR" dirty="0" err="1" smtClean="0"/>
              <a:t>etc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Como o HTML, também não é uma linguagem de programação!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81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CSS: Seletores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estilizarmos qualquer elemento HTML necessitamos de algo que o identifique dentre os demais</a:t>
            </a:r>
          </a:p>
          <a:p>
            <a:r>
              <a:rPr lang="pt-BR" dirty="0" smtClean="0"/>
              <a:t>Para isso, existem os seletores CSS, como id e </a:t>
            </a:r>
            <a:r>
              <a:rPr lang="pt-BR" dirty="0" err="1" smtClean="0"/>
              <a:t>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873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CSS: Seletor </a:t>
            </a:r>
            <a:r>
              <a:rPr lang="pt-BR" dirty="0" err="1" smtClean="0"/>
              <a:t>class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 de seletor mais abrangente, ideal para quando elementos compartilham estilos</a:t>
            </a:r>
          </a:p>
          <a:p>
            <a:endParaRPr lang="pt-BR" dirty="0"/>
          </a:p>
          <a:p>
            <a:r>
              <a:rPr lang="pt-BR" dirty="0" smtClean="0"/>
              <a:t>HTML:</a:t>
            </a:r>
          </a:p>
          <a:p>
            <a:pPr marL="457200" lvl="1" indent="0">
              <a:buNone/>
            </a:pPr>
            <a:r>
              <a:rPr lang="pt-BR" dirty="0" smtClean="0"/>
              <a:t>&lt;p </a:t>
            </a:r>
            <a:r>
              <a:rPr lang="pt-BR" dirty="0" err="1" smtClean="0"/>
              <a:t>class</a:t>
            </a:r>
            <a:r>
              <a:rPr lang="pt-BR" dirty="0" smtClean="0"/>
              <a:t>=“</a:t>
            </a:r>
            <a:r>
              <a:rPr lang="pt-BR" dirty="0" err="1" smtClean="0"/>
              <a:t>textColor</a:t>
            </a:r>
            <a:r>
              <a:rPr lang="pt-BR" dirty="0" smtClean="0"/>
              <a:t>”&gt;Vermelho&lt;/p&gt;</a:t>
            </a:r>
          </a:p>
          <a:p>
            <a:pPr marL="457200" lvl="1" indent="0">
              <a:buNone/>
            </a:pPr>
            <a:r>
              <a:rPr lang="pt-BR" dirty="0" smtClean="0"/>
              <a:t>&lt;p </a:t>
            </a:r>
            <a:r>
              <a:rPr lang="pt-BR" dirty="0" err="1" smtClean="0"/>
              <a:t>class</a:t>
            </a:r>
            <a:r>
              <a:rPr lang="pt-BR" dirty="0" smtClean="0"/>
              <a:t>=“</a:t>
            </a:r>
            <a:r>
              <a:rPr lang="pt-BR" dirty="0" err="1" smtClean="0"/>
              <a:t>textColor</a:t>
            </a:r>
            <a:r>
              <a:rPr lang="pt-BR" dirty="0" smtClean="0"/>
              <a:t>”&gt;Vermelho também&lt;/p&gt;</a:t>
            </a:r>
            <a:endParaRPr lang="pt-BR" dirty="0"/>
          </a:p>
          <a:p>
            <a:r>
              <a:rPr lang="pt-BR" dirty="0" smtClean="0"/>
              <a:t>CSS: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.</a:t>
            </a:r>
            <a:r>
              <a:rPr lang="pt-BR" dirty="0" err="1" smtClean="0"/>
              <a:t>textColor</a:t>
            </a:r>
            <a:r>
              <a:rPr lang="pt-BR" dirty="0" smtClean="0"/>
              <a:t> {	</a:t>
            </a:r>
          </a:p>
          <a:p>
            <a:pPr marL="0" indent="0">
              <a:buNone/>
            </a:pPr>
            <a:r>
              <a:rPr lang="pt-BR" dirty="0" smtClean="0"/>
              <a:t>		color: </a:t>
            </a:r>
            <a:r>
              <a:rPr lang="pt-BR" dirty="0" err="1" smtClean="0"/>
              <a:t>red</a:t>
            </a:r>
            <a:r>
              <a:rPr lang="pt-BR" dirty="0" smtClean="0"/>
              <a:t>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748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Apresentar o </a:t>
            </a:r>
            <a:r>
              <a:rPr lang="pt-BR" dirty="0" err="1" smtClean="0"/>
              <a:t>AmgularJs</a:t>
            </a:r>
            <a:r>
              <a:rPr lang="pt-BR" dirty="0"/>
              <a:t> </a:t>
            </a:r>
            <a:r>
              <a:rPr lang="pt-BR" dirty="0" smtClean="0"/>
              <a:t>e suas vantagens</a:t>
            </a:r>
          </a:p>
          <a:p>
            <a:r>
              <a:rPr lang="pt-BR" dirty="0" smtClean="0"/>
              <a:t>Compreender conceitos básicos de:</a:t>
            </a:r>
          </a:p>
          <a:p>
            <a:pPr lvl="1"/>
            <a:r>
              <a:rPr lang="pt-BR" dirty="0"/>
              <a:t>HTML</a:t>
            </a:r>
          </a:p>
          <a:p>
            <a:pPr lvl="1"/>
            <a:r>
              <a:rPr lang="pt-BR" dirty="0"/>
              <a:t>CSS</a:t>
            </a:r>
          </a:p>
          <a:p>
            <a:pPr lvl="1"/>
            <a:r>
              <a:rPr lang="pt-BR" dirty="0"/>
              <a:t>JavaScript</a:t>
            </a:r>
          </a:p>
          <a:p>
            <a:pPr lvl="1"/>
            <a:r>
              <a:rPr lang="pt-BR" dirty="0"/>
              <a:t>Arquitetura </a:t>
            </a:r>
            <a:r>
              <a:rPr lang="pt-BR" dirty="0" smtClean="0"/>
              <a:t>MVC</a:t>
            </a:r>
          </a:p>
          <a:p>
            <a:r>
              <a:rPr lang="pt-BR" dirty="0" smtClean="0"/>
              <a:t>Compreender e aplicar:</a:t>
            </a:r>
          </a:p>
          <a:p>
            <a:pPr lvl="1"/>
            <a:r>
              <a:rPr lang="pt-BR" dirty="0" smtClean="0"/>
              <a:t>Expressions</a:t>
            </a:r>
          </a:p>
          <a:p>
            <a:pPr lvl="1"/>
            <a:r>
              <a:rPr lang="pt-BR" dirty="0" smtClean="0"/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33875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CSS: Seletor 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Seletor mais único, ideal para estilos de um elemento só</a:t>
            </a:r>
          </a:p>
          <a:p>
            <a:endParaRPr lang="pt-BR" dirty="0"/>
          </a:p>
          <a:p>
            <a:r>
              <a:rPr lang="pt-BR" dirty="0" smtClean="0"/>
              <a:t> HTML:</a:t>
            </a:r>
          </a:p>
          <a:p>
            <a:pPr marL="457200" lvl="1" indent="0">
              <a:buNone/>
            </a:pPr>
            <a:r>
              <a:rPr lang="pt-BR" dirty="0"/>
              <a:t>&lt;p </a:t>
            </a:r>
            <a:r>
              <a:rPr lang="pt-BR" dirty="0" err="1"/>
              <a:t>class</a:t>
            </a:r>
            <a:r>
              <a:rPr lang="pt-BR" dirty="0"/>
              <a:t>=“</a:t>
            </a:r>
            <a:r>
              <a:rPr lang="pt-BR" dirty="0" smtClean="0"/>
              <a:t>textColor1”&gt;</a:t>
            </a:r>
            <a:r>
              <a:rPr lang="pt-BR" dirty="0"/>
              <a:t>Vermelho&lt;/p&gt;</a:t>
            </a:r>
          </a:p>
          <a:p>
            <a:pPr marL="457200" lvl="1" indent="0">
              <a:buNone/>
            </a:pPr>
            <a:r>
              <a:rPr lang="pt-BR" dirty="0"/>
              <a:t>&lt;p </a:t>
            </a:r>
            <a:r>
              <a:rPr lang="pt-BR" dirty="0" err="1"/>
              <a:t>class</a:t>
            </a:r>
            <a:r>
              <a:rPr lang="pt-BR" dirty="0"/>
              <a:t>=“</a:t>
            </a:r>
            <a:r>
              <a:rPr lang="pt-BR" dirty="0" smtClean="0"/>
              <a:t>textColor2”&gt;Preto&lt;/p</a:t>
            </a:r>
            <a:r>
              <a:rPr lang="pt-BR" dirty="0"/>
              <a:t>&gt;</a:t>
            </a:r>
          </a:p>
          <a:p>
            <a:r>
              <a:rPr lang="pt-BR" dirty="0" smtClean="0"/>
              <a:t>CSS: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#textColor1 {</a:t>
            </a:r>
          </a:p>
          <a:p>
            <a:pPr marL="0" indent="0">
              <a:buNone/>
            </a:pPr>
            <a:r>
              <a:rPr lang="pt-BR" dirty="0" smtClean="0"/>
              <a:t>		color: </a:t>
            </a:r>
            <a:r>
              <a:rPr lang="pt-BR" dirty="0" err="1" smtClean="0"/>
              <a:t>red</a:t>
            </a:r>
            <a:r>
              <a:rPr lang="pt-BR" dirty="0" smtClean="0"/>
              <a:t>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#textColor2 {</a:t>
            </a:r>
          </a:p>
          <a:p>
            <a:pPr marL="0" indent="0">
              <a:buNone/>
            </a:pPr>
            <a:r>
              <a:rPr lang="pt-BR" dirty="0" smtClean="0"/>
              <a:t>		color: </a:t>
            </a:r>
            <a:r>
              <a:rPr lang="pt-BR" dirty="0" err="1" smtClean="0"/>
              <a:t>black</a:t>
            </a:r>
            <a:r>
              <a:rPr lang="pt-BR" dirty="0" smtClean="0"/>
              <a:t>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606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CSS: vinculando ao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3 maneiras de ser vincular o CSS ao HTML:</a:t>
            </a:r>
          </a:p>
          <a:p>
            <a:pPr lvl="1"/>
            <a:r>
              <a:rPr lang="pt-BR" dirty="0"/>
              <a:t>Arquivo externo: &lt;</a:t>
            </a:r>
            <a:r>
              <a:rPr lang="pt-BR" dirty="0" smtClean="0"/>
              <a:t>link </a:t>
            </a:r>
            <a:r>
              <a:rPr lang="pt-BR" dirty="0" err="1" smtClean="0"/>
              <a:t>rel</a:t>
            </a:r>
            <a:r>
              <a:rPr lang="pt-BR" dirty="0" smtClean="0"/>
              <a:t>="</a:t>
            </a:r>
            <a:r>
              <a:rPr lang="pt-BR" dirty="0" err="1" smtClean="0"/>
              <a:t>stylesheet</a:t>
            </a:r>
            <a:r>
              <a:rPr lang="pt-BR" dirty="0" smtClean="0"/>
              <a:t>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 estilo.css</a:t>
            </a:r>
            <a:r>
              <a:rPr lang="pt-BR" dirty="0" smtClean="0"/>
              <a:t>"&gt;</a:t>
            </a:r>
          </a:p>
          <a:p>
            <a:pPr lvl="1"/>
            <a:r>
              <a:rPr lang="pt-BR" dirty="0" smtClean="0"/>
              <a:t>Definição no elemento </a:t>
            </a:r>
            <a:r>
              <a:rPr lang="pt-BR" dirty="0" err="1" smtClean="0"/>
              <a:t>head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&lt;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”&gt;</a:t>
            </a:r>
          </a:p>
          <a:p>
            <a:pPr marL="457200" lvl="1" indent="0">
              <a:buNone/>
            </a:pPr>
            <a:r>
              <a:rPr lang="pt-BR" dirty="0" smtClean="0"/>
              <a:t>			...</a:t>
            </a: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		&lt;/</a:t>
            </a:r>
            <a:r>
              <a:rPr lang="pt-BR" dirty="0" err="1" smtClean="0"/>
              <a:t>style</a:t>
            </a:r>
            <a:r>
              <a:rPr lang="pt-BR" dirty="0"/>
              <a:t>&gt;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lvl="1"/>
            <a:r>
              <a:rPr lang="pt-BR" dirty="0" err="1"/>
              <a:t>Inline</a:t>
            </a:r>
            <a:r>
              <a:rPr lang="pt-BR" dirty="0"/>
              <a:t>: &lt;p </a:t>
            </a:r>
            <a:r>
              <a:rPr lang="pt-BR" dirty="0" err="1"/>
              <a:t>style</a:t>
            </a:r>
            <a:r>
              <a:rPr lang="pt-BR" dirty="0"/>
              <a:t>="</a:t>
            </a:r>
            <a:r>
              <a:rPr lang="pt-BR" dirty="0" smtClean="0"/>
              <a:t>color: </a:t>
            </a:r>
            <a:r>
              <a:rPr lang="pt-BR" dirty="0" err="1" smtClean="0"/>
              <a:t>black</a:t>
            </a:r>
            <a:r>
              <a:rPr lang="pt-BR" dirty="0" smtClean="0"/>
              <a:t>"&gt;</a:t>
            </a:r>
            <a:r>
              <a:rPr lang="pt-BR" dirty="0"/>
              <a:t>Paragrafo&lt;/ p</a:t>
            </a:r>
            <a:r>
              <a:rPr lang="pt-BR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965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CSS: 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color: cor da fonte</a:t>
            </a:r>
          </a:p>
          <a:p>
            <a:r>
              <a:rPr lang="pt-BR" dirty="0" err="1"/>
              <a:t>font-family</a:t>
            </a:r>
            <a:r>
              <a:rPr lang="pt-BR" dirty="0"/>
              <a:t>: tipo da fonte</a:t>
            </a:r>
          </a:p>
          <a:p>
            <a:r>
              <a:rPr lang="pt-BR" dirty="0" err="1"/>
              <a:t>font-size</a:t>
            </a:r>
            <a:r>
              <a:rPr lang="pt-BR" dirty="0"/>
              <a:t>: tamanho da fonte</a:t>
            </a:r>
          </a:p>
          <a:p>
            <a:r>
              <a:rPr lang="pt-BR" dirty="0" err="1"/>
              <a:t>font-style</a:t>
            </a:r>
            <a:r>
              <a:rPr lang="pt-BR" dirty="0"/>
              <a:t>: estilo da </a:t>
            </a:r>
            <a:r>
              <a:rPr lang="pt-BR" dirty="0" smtClean="0"/>
              <a:t>fonte</a:t>
            </a:r>
            <a:endParaRPr lang="pt-BR" dirty="0"/>
          </a:p>
          <a:p>
            <a:r>
              <a:rPr lang="pt-BR" dirty="0" err="1"/>
              <a:t>font-weight</a:t>
            </a:r>
            <a:r>
              <a:rPr lang="pt-BR" dirty="0"/>
              <a:t>: nível de </a:t>
            </a:r>
            <a:r>
              <a:rPr lang="pt-BR" dirty="0" smtClean="0"/>
              <a:t>negrito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535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CSS: formatação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letter-spacing</a:t>
            </a:r>
            <a:r>
              <a:rPr lang="pt-BR" dirty="0"/>
              <a:t>: espaçamento entre letras</a:t>
            </a:r>
          </a:p>
          <a:p>
            <a:r>
              <a:rPr lang="pt-BR" dirty="0" err="1"/>
              <a:t>word-spacing</a:t>
            </a:r>
            <a:r>
              <a:rPr lang="pt-BR" dirty="0"/>
              <a:t>: espaçamento </a:t>
            </a:r>
            <a:r>
              <a:rPr lang="pt-BR" dirty="0" smtClean="0"/>
              <a:t>entre palavras</a:t>
            </a:r>
            <a:endParaRPr lang="pt-BR" dirty="0"/>
          </a:p>
          <a:p>
            <a:r>
              <a:rPr lang="pt-BR" dirty="0" err="1"/>
              <a:t>text-align</a:t>
            </a:r>
            <a:r>
              <a:rPr lang="pt-BR" dirty="0"/>
              <a:t>: </a:t>
            </a:r>
            <a:r>
              <a:rPr lang="pt-BR" dirty="0" smtClean="0"/>
              <a:t>alinhamento de texto</a:t>
            </a:r>
            <a:endParaRPr lang="pt-BR" dirty="0"/>
          </a:p>
          <a:p>
            <a:r>
              <a:rPr lang="pt-BR" dirty="0" err="1"/>
              <a:t>text-decoration</a:t>
            </a:r>
            <a:r>
              <a:rPr lang="pt-BR" dirty="0"/>
              <a:t>: decoração de texto</a:t>
            </a:r>
          </a:p>
          <a:p>
            <a:r>
              <a:rPr lang="pt-BR" dirty="0" err="1"/>
              <a:t>text-inden</a:t>
            </a:r>
            <a:r>
              <a:rPr lang="pt-BR" dirty="0"/>
              <a:t>: </a:t>
            </a:r>
            <a:r>
              <a:rPr lang="pt-BR" dirty="0" err="1"/>
              <a:t>identação</a:t>
            </a:r>
            <a:r>
              <a:rPr lang="pt-BR" dirty="0"/>
              <a:t> do texto</a:t>
            </a:r>
          </a:p>
          <a:p>
            <a:r>
              <a:rPr lang="pt-BR" dirty="0" err="1"/>
              <a:t>text-transform</a:t>
            </a:r>
            <a:r>
              <a:rPr lang="pt-BR" dirty="0"/>
              <a:t>: transformação de texto (minúsculo para maiúsculo e vice-versa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669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CSS: Visibilidade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Através do CSS, há duas formas de se tornar um elemento HTML “invisível”:</a:t>
            </a:r>
          </a:p>
          <a:p>
            <a:pPr lvl="1"/>
            <a:r>
              <a:rPr lang="pt-BR" dirty="0" err="1"/>
              <a:t>v</a:t>
            </a:r>
            <a:r>
              <a:rPr lang="pt-BR" dirty="0" err="1" smtClean="0"/>
              <a:t>isibility</a:t>
            </a:r>
            <a:r>
              <a:rPr lang="pt-BR" dirty="0" smtClean="0"/>
              <a:t>: </a:t>
            </a:r>
            <a:r>
              <a:rPr lang="pt-BR" dirty="0" err="1" smtClean="0"/>
              <a:t>hidden</a:t>
            </a:r>
            <a:endParaRPr lang="pt-BR" dirty="0" smtClean="0"/>
          </a:p>
          <a:p>
            <a:pPr lvl="1"/>
            <a:r>
              <a:rPr lang="pt-BR" dirty="0"/>
              <a:t>d</a:t>
            </a:r>
            <a:r>
              <a:rPr lang="pt-BR" dirty="0" smtClean="0"/>
              <a:t>isplay: </a:t>
            </a:r>
            <a:r>
              <a:rPr lang="pt-BR" dirty="0" err="1" smtClean="0"/>
              <a:t>none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97785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CSS: posicionamento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CSS, os elementos HTML podem ser posicionados de diferentes maneiras na tela:</a:t>
            </a:r>
          </a:p>
          <a:p>
            <a:pPr lvl="1"/>
            <a:r>
              <a:rPr lang="pt-BR" dirty="0" err="1"/>
              <a:t>f</a:t>
            </a:r>
            <a:r>
              <a:rPr lang="pt-BR" dirty="0" err="1" smtClean="0"/>
              <a:t>ixed</a:t>
            </a:r>
            <a:r>
              <a:rPr lang="pt-BR" dirty="0" smtClean="0"/>
              <a:t>: os elementos não se movem com a barra de rolagem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h1 {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position: </a:t>
            </a:r>
            <a:r>
              <a:rPr lang="pt-BR" dirty="0" err="1" smtClean="0"/>
              <a:t>fixed</a:t>
            </a:r>
            <a:r>
              <a:rPr lang="pt-BR" dirty="0" smtClean="0"/>
              <a:t>;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top: 30px;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left</a:t>
            </a:r>
            <a:r>
              <a:rPr lang="pt-BR" dirty="0" smtClean="0"/>
              <a:t>: 50px;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963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CSS: posicionamento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dirty="0" err="1"/>
              <a:t>r</a:t>
            </a:r>
            <a:r>
              <a:rPr lang="pt-BR" dirty="0" err="1" smtClean="0"/>
              <a:t>elative</a:t>
            </a:r>
            <a:r>
              <a:rPr lang="pt-BR" dirty="0" smtClean="0"/>
              <a:t>: o posicionamento é relativo a sua posição de origem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h1 {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position: </a:t>
            </a:r>
            <a:r>
              <a:rPr lang="pt-BR" dirty="0" err="1" smtClean="0"/>
              <a:t>relative</a:t>
            </a:r>
            <a:r>
              <a:rPr lang="pt-BR" dirty="0" smtClean="0"/>
              <a:t>;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left</a:t>
            </a:r>
            <a:r>
              <a:rPr lang="pt-BR" dirty="0" smtClean="0"/>
              <a:t>: -20px;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}</a:t>
            </a:r>
          </a:p>
          <a:p>
            <a:pPr lvl="1"/>
            <a:r>
              <a:rPr lang="pt-BR" dirty="0" err="1" smtClean="0"/>
              <a:t>absolute</a:t>
            </a:r>
            <a:r>
              <a:rPr lang="pt-BR" dirty="0" smtClean="0"/>
              <a:t>: o elemento se encontra definitivamente posicionado em um local</a:t>
            </a:r>
          </a:p>
          <a:p>
            <a:pPr marL="914400" lvl="2" indent="0">
              <a:buNone/>
            </a:pPr>
            <a:r>
              <a:rPr lang="pt-BR" dirty="0"/>
              <a:t>h</a:t>
            </a:r>
            <a:r>
              <a:rPr lang="pt-BR" dirty="0" smtClean="0"/>
              <a:t>1 {</a:t>
            </a:r>
          </a:p>
          <a:p>
            <a:pPr marL="914400" lvl="2" indent="0">
              <a:buNone/>
            </a:pPr>
            <a:r>
              <a:rPr lang="pt-BR" dirty="0" smtClean="0"/>
              <a:t>	position: </a:t>
            </a:r>
            <a:r>
              <a:rPr lang="pt-BR" dirty="0" err="1" smtClean="0"/>
              <a:t>absolute</a:t>
            </a:r>
            <a:r>
              <a:rPr lang="pt-BR" dirty="0" smtClean="0"/>
              <a:t>;</a:t>
            </a:r>
          </a:p>
          <a:p>
            <a:pPr marL="914400" lvl="2" indent="0">
              <a:buNone/>
            </a:pPr>
            <a:r>
              <a:rPr lang="pt-BR" dirty="0"/>
              <a:t>	</a:t>
            </a:r>
            <a:r>
              <a:rPr lang="pt-BR" dirty="0" err="1" smtClean="0"/>
              <a:t>bottom</a:t>
            </a:r>
            <a:r>
              <a:rPr lang="pt-BR" dirty="0" smtClean="0"/>
              <a:t>: 50px;</a:t>
            </a:r>
          </a:p>
          <a:p>
            <a:pPr marL="914400" lvl="2" indent="0">
              <a:buNone/>
            </a:pPr>
            <a:r>
              <a:rPr lang="pt-BR" dirty="0"/>
              <a:t>	</a:t>
            </a:r>
            <a:r>
              <a:rPr lang="pt-BR" dirty="0" err="1" smtClean="0"/>
              <a:t>right</a:t>
            </a:r>
            <a:r>
              <a:rPr lang="pt-BR" dirty="0" smtClean="0"/>
              <a:t>: 30px;</a:t>
            </a:r>
          </a:p>
          <a:p>
            <a:pPr marL="914400" lvl="2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8908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JavaScript é uma linguagem de </a:t>
            </a:r>
            <a:r>
              <a:rPr lang="pt-BR" dirty="0"/>
              <a:t>programação </a:t>
            </a:r>
            <a:r>
              <a:rPr lang="pt-BR" dirty="0" smtClean="0"/>
              <a:t>projetada </a:t>
            </a:r>
            <a:r>
              <a:rPr lang="pt-BR" dirty="0"/>
              <a:t>para adicionar interatividade as </a:t>
            </a:r>
            <a:r>
              <a:rPr lang="pt-BR" dirty="0" smtClean="0"/>
              <a:t>páginas Web</a:t>
            </a:r>
          </a:p>
          <a:p>
            <a:r>
              <a:rPr lang="pt-BR" dirty="0" smtClean="0"/>
              <a:t>Trata-se de uma linguagem de script e interpretada, não necessitando ser compilada</a:t>
            </a:r>
          </a:p>
          <a:p>
            <a:r>
              <a:rPr lang="pt-BR" dirty="0" smtClean="0"/>
              <a:t>AngularJs é totalmente desenvolvido em 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51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JavaScript: </a:t>
            </a:r>
            <a:r>
              <a:rPr lang="pt-BR" dirty="0" err="1" smtClean="0"/>
              <a:t>Hello</a:t>
            </a:r>
            <a:r>
              <a:rPr lang="pt-BR" dirty="0" smtClean="0"/>
              <a:t> World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“tradição” diz que o primeiro programa em uma linguagem de programação deve ser o </a:t>
            </a:r>
            <a:r>
              <a:rPr lang="pt-BR" dirty="0" err="1" smtClean="0"/>
              <a:t>Hello</a:t>
            </a:r>
            <a:r>
              <a:rPr lang="pt-BR" dirty="0" smtClean="0"/>
              <a:t> World</a:t>
            </a:r>
          </a:p>
          <a:p>
            <a:r>
              <a:rPr lang="pt-BR" dirty="0" smtClean="0"/>
              <a:t>Em JavaScript, pode ser assim: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			&lt;script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”&gt;</a:t>
            </a:r>
          </a:p>
          <a:p>
            <a:pPr marL="0" indent="0">
              <a:buNone/>
            </a:pPr>
            <a:r>
              <a:rPr lang="pt-BR" dirty="0" smtClean="0"/>
              <a:t>				</a:t>
            </a:r>
            <a:r>
              <a:rPr lang="pt-BR" dirty="0" err="1" smtClean="0"/>
              <a:t>alert</a:t>
            </a:r>
            <a:r>
              <a:rPr lang="pt-BR" dirty="0" smtClean="0"/>
              <a:t>(“</a:t>
            </a:r>
            <a:r>
              <a:rPr lang="pt-BR" dirty="0" err="1" smtClean="0"/>
              <a:t>Hello</a:t>
            </a:r>
            <a:r>
              <a:rPr lang="pt-BR" dirty="0" smtClean="0"/>
              <a:t> World!”);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	&lt;/script&gt;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2725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JavaScript: manipulando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variáveis armazenam algum valor na memória de seu computador que o browser requisita</a:t>
            </a:r>
          </a:p>
          <a:p>
            <a:r>
              <a:rPr lang="pt-BR" dirty="0" smtClean="0"/>
              <a:t>São case-</a:t>
            </a:r>
            <a:r>
              <a:rPr lang="pt-BR" dirty="0" err="1" smtClean="0"/>
              <a:t>sensitive</a:t>
            </a:r>
            <a:r>
              <a:rPr lang="pt-BR" dirty="0" smtClean="0"/>
              <a:t>: </a:t>
            </a:r>
            <a:r>
              <a:rPr lang="pt-BR" dirty="0" err="1" smtClean="0"/>
              <a:t>name</a:t>
            </a:r>
            <a:r>
              <a:rPr lang="pt-BR" dirty="0" smtClean="0"/>
              <a:t>, </a:t>
            </a:r>
            <a:r>
              <a:rPr lang="pt-BR" dirty="0" err="1" smtClean="0"/>
              <a:t>Name</a:t>
            </a:r>
            <a:r>
              <a:rPr lang="pt-BR" dirty="0"/>
              <a:t> </a:t>
            </a:r>
            <a:r>
              <a:rPr lang="pt-BR" dirty="0" smtClean="0"/>
              <a:t>e NAME são variáveis diferentes</a:t>
            </a:r>
          </a:p>
          <a:p>
            <a:r>
              <a:rPr lang="pt-BR" dirty="0" smtClean="0"/>
              <a:t>Não podem </a:t>
            </a:r>
            <a:r>
              <a:rPr lang="pt-BR" dirty="0" err="1" smtClean="0"/>
              <a:t>inicar</a:t>
            </a:r>
            <a:r>
              <a:rPr lang="pt-BR" dirty="0" smtClean="0"/>
              <a:t> com dígitos ou caracteres especiais</a:t>
            </a:r>
          </a:p>
          <a:p>
            <a:r>
              <a:rPr lang="pt-BR" dirty="0" smtClean="0"/>
              <a:t>Não podem conter caracteres especiais</a:t>
            </a:r>
          </a:p>
          <a:p>
            <a:endParaRPr lang="pt-BR" dirty="0"/>
          </a:p>
          <a:p>
            <a:r>
              <a:rPr lang="pt-BR" dirty="0" smtClean="0"/>
              <a:t>São declaradas utilizando a palavra </a:t>
            </a:r>
            <a:r>
              <a:rPr lang="pt-BR" i="1" dirty="0" smtClean="0"/>
              <a:t>var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36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AngularJs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framework open-</a:t>
            </a:r>
            <a:r>
              <a:rPr lang="pt-BR" dirty="0" err="1" smtClean="0"/>
              <a:t>source</a:t>
            </a:r>
            <a:r>
              <a:rPr lang="pt-BR" dirty="0" smtClean="0"/>
              <a:t> mantido pela Google que estende o HTML com novos atributos e auxilia no desenvolvimento de Single Page Applications. </a:t>
            </a:r>
            <a:endParaRPr lang="pt-BR" dirty="0"/>
          </a:p>
          <a:p>
            <a:r>
              <a:rPr lang="pt-BR" dirty="0" smtClean="0"/>
              <a:t>Busca facilitar tanto o desenvolvimento como o teste de Web </a:t>
            </a:r>
            <a:r>
              <a:rPr lang="pt-BR" dirty="0" err="1" smtClean="0"/>
              <a:t>Apps</a:t>
            </a:r>
            <a:endParaRPr lang="pt-BR" dirty="0" smtClean="0"/>
          </a:p>
          <a:p>
            <a:r>
              <a:rPr lang="pt-BR" dirty="0" smtClean="0"/>
              <a:t>Utiliza o padrão </a:t>
            </a:r>
            <a:r>
              <a:rPr lang="pt-BR" dirty="0" err="1" smtClean="0"/>
              <a:t>model-view-controller</a:t>
            </a:r>
            <a:r>
              <a:rPr lang="pt-BR" dirty="0" smtClean="0"/>
              <a:t> (MVC)</a:t>
            </a:r>
          </a:p>
        </p:txBody>
      </p:sp>
    </p:spTree>
    <p:extLst>
      <p:ext uri="{BB962C8B-B14F-4D97-AF65-F5344CB8AC3E}">
        <p14:creationId xmlns:p14="http://schemas.microsoft.com/office/powerpoint/2010/main" val="1978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JavaScript: exemplos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smtClean="0"/>
              <a:t>script </a:t>
            </a:r>
            <a:r>
              <a:rPr lang="pt-BR" dirty="0" err="1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var </a:t>
            </a:r>
            <a:r>
              <a:rPr lang="pt-BR" dirty="0" err="1" smtClean="0"/>
              <a:t>firstName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firstName</a:t>
            </a:r>
            <a:r>
              <a:rPr lang="pt-BR" dirty="0" smtClean="0"/>
              <a:t> = “Filipe";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document.write</a:t>
            </a:r>
            <a:r>
              <a:rPr lang="pt-BR" dirty="0" smtClean="0"/>
              <a:t>(</a:t>
            </a:r>
            <a:r>
              <a:rPr lang="pt-BR" dirty="0" err="1" smtClean="0"/>
              <a:t>firstName</a:t>
            </a:r>
            <a:r>
              <a:rPr lang="pt-BR" dirty="0" smtClean="0"/>
              <a:t>);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document.write</a:t>
            </a:r>
            <a:r>
              <a:rPr lang="pt-BR" dirty="0" smtClean="0"/>
              <a:t>("&lt;</a:t>
            </a:r>
            <a:r>
              <a:rPr lang="pt-BR" dirty="0" err="1"/>
              <a:t>br</a:t>
            </a:r>
            <a:r>
              <a:rPr lang="pt-BR" dirty="0"/>
              <a:t> </a:t>
            </a:r>
            <a:r>
              <a:rPr lang="pt-BR" dirty="0" smtClean="0"/>
              <a:t>/&gt;");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firstName</a:t>
            </a:r>
            <a:r>
              <a:rPr lang="pt-BR" dirty="0" smtClean="0"/>
              <a:t> = " Luiz";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document.write</a:t>
            </a:r>
            <a:r>
              <a:rPr lang="pt-BR" dirty="0" smtClean="0"/>
              <a:t>(</a:t>
            </a:r>
            <a:r>
              <a:rPr lang="pt-BR" dirty="0" err="1" smtClean="0"/>
              <a:t>firstName</a:t>
            </a:r>
            <a:r>
              <a:rPr lang="pt-BR" dirty="0" smtClean="0"/>
              <a:t>);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&lt;/script</a:t>
            </a:r>
            <a:r>
              <a:rPr lang="pt-BR" dirty="0"/>
              <a:t>&gt;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225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JavaScript: 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”&gt;</a:t>
            </a:r>
          </a:p>
          <a:p>
            <a:pPr marL="0" indent="0">
              <a:buNone/>
            </a:pPr>
            <a:r>
              <a:rPr lang="pt-BR" dirty="0" smtClean="0"/>
              <a:t>	var </a:t>
            </a:r>
            <a:r>
              <a:rPr lang="en-US" dirty="0"/>
              <a:t>number = 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Math.random</a:t>
            </a:r>
            <a:r>
              <a:rPr lang="en-US" dirty="0"/>
              <a:t>() * 1000) + 1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if(number &gt; 100)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else if(number &lt; </a:t>
            </a:r>
            <a:r>
              <a:rPr lang="en-US" dirty="0"/>
              <a:t>1</a:t>
            </a:r>
            <a:r>
              <a:rPr lang="en-US" dirty="0" smtClean="0"/>
              <a:t>00) {</a:t>
            </a:r>
          </a:p>
          <a:p>
            <a:pPr marL="0" indent="0">
              <a:buNone/>
            </a:pPr>
            <a:r>
              <a:rPr lang="en-US" dirty="0" smtClean="0"/>
              <a:t>		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 else {</a:t>
            </a:r>
          </a:p>
          <a:p>
            <a:pPr marL="0" indent="0">
              <a:buNone/>
            </a:pPr>
            <a:r>
              <a:rPr lang="en-US" dirty="0" smtClean="0"/>
              <a:t>		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&lt;/script&gt;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886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JavaScript: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são utilizados em várias linguagens de programação a fim de guardar muitos valores em apenas uma variável</a:t>
            </a:r>
          </a:p>
          <a:p>
            <a:endParaRPr lang="pt-BR" dirty="0"/>
          </a:p>
          <a:p>
            <a:r>
              <a:rPr lang="pt-BR" dirty="0" err="1" smtClean="0"/>
              <a:t>Array</a:t>
            </a:r>
            <a:r>
              <a:rPr lang="pt-BR" dirty="0" smtClean="0"/>
              <a:t> inicializado com valores: </a:t>
            </a:r>
          </a:p>
          <a:p>
            <a:pPr marL="0" lvl="1" indent="0">
              <a:buNone/>
            </a:pPr>
            <a:r>
              <a:rPr lang="pt-BR" dirty="0"/>
              <a:t>	var </a:t>
            </a:r>
            <a:r>
              <a:rPr lang="pt-BR" dirty="0" err="1"/>
              <a:t>cars</a:t>
            </a:r>
            <a:r>
              <a:rPr lang="pt-BR" dirty="0"/>
              <a:t> = ["Saab", "Volvo", "BMW</a:t>
            </a:r>
            <a:r>
              <a:rPr lang="pt-BR" dirty="0" smtClean="0"/>
              <a:t>"];</a:t>
            </a:r>
          </a:p>
          <a:p>
            <a:endParaRPr lang="pt-BR" dirty="0" smtClean="0"/>
          </a:p>
          <a:p>
            <a:r>
              <a:rPr lang="pt-BR" dirty="0" err="1" smtClean="0"/>
              <a:t>Array</a:t>
            </a:r>
            <a:r>
              <a:rPr lang="pt-BR" dirty="0" smtClean="0"/>
              <a:t> inicializado vazio:</a:t>
            </a:r>
          </a:p>
          <a:p>
            <a:pPr marL="457200" lvl="1" indent="0">
              <a:buNone/>
            </a:pPr>
            <a:r>
              <a:rPr lang="pt-BR" dirty="0"/>
              <a:t>v</a:t>
            </a:r>
            <a:r>
              <a:rPr lang="pt-BR" dirty="0" smtClean="0"/>
              <a:t>ar </a:t>
            </a:r>
            <a:r>
              <a:rPr lang="pt-BR" dirty="0" err="1" smtClean="0"/>
              <a:t>cars</a:t>
            </a:r>
            <a:r>
              <a:rPr lang="pt-BR" dirty="0"/>
              <a:t> = </a:t>
            </a:r>
            <a:r>
              <a:rPr lang="pt-BR" dirty="0" smtClean="0"/>
              <a:t>[];</a:t>
            </a:r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72784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JavaScript: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Inserindo elementos em um </a:t>
            </a:r>
            <a:r>
              <a:rPr lang="pt-BR" dirty="0" err="1" smtClean="0"/>
              <a:t>array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	var </a:t>
            </a:r>
            <a:r>
              <a:rPr lang="pt-BR" dirty="0" err="1"/>
              <a:t>fruits</a:t>
            </a:r>
            <a:r>
              <a:rPr lang="pt-BR" dirty="0"/>
              <a:t> = ["Banana", "Orange", "Apple", "Mango"];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fruits.push</a:t>
            </a:r>
            <a:r>
              <a:rPr lang="pt-BR" dirty="0"/>
              <a:t>("Kiwi</a:t>
            </a:r>
            <a:r>
              <a:rPr lang="pt-BR" dirty="0" smtClean="0"/>
              <a:t>");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Acessando elementos de um </a:t>
            </a:r>
            <a:r>
              <a:rPr lang="pt-BR" dirty="0" err="1" smtClean="0"/>
              <a:t>array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	var </a:t>
            </a:r>
            <a:r>
              <a:rPr lang="pt-BR" dirty="0" err="1"/>
              <a:t>fruits</a:t>
            </a:r>
            <a:r>
              <a:rPr lang="pt-BR" dirty="0"/>
              <a:t> = ["Banana", "Orange", "Apple", "Mango"];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fruits</a:t>
            </a:r>
            <a:r>
              <a:rPr lang="pt-BR" dirty="0" smtClean="0"/>
              <a:t>[0]);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fruits</a:t>
            </a:r>
            <a:r>
              <a:rPr lang="pt-BR" dirty="0" smtClean="0"/>
              <a:t>[3]);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189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JavaScript: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Descobrindo o tamanho de um </a:t>
            </a:r>
            <a:r>
              <a:rPr lang="pt-BR" dirty="0" err="1" smtClean="0"/>
              <a:t>array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	var </a:t>
            </a:r>
            <a:r>
              <a:rPr lang="pt-BR" dirty="0" err="1"/>
              <a:t>fruits</a:t>
            </a:r>
            <a:r>
              <a:rPr lang="pt-BR" dirty="0"/>
              <a:t> = ["Banana", "Orange", "Apple", "Mango"];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fruits.length</a:t>
            </a:r>
            <a:r>
              <a:rPr lang="pt-BR" dirty="0" smtClean="0"/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176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JavaScript: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são blocos de códigos desenvolvidos para executar uma tarefa em particular</a:t>
            </a:r>
          </a:p>
          <a:p>
            <a:r>
              <a:rPr lang="pt-BR" dirty="0" smtClean="0"/>
              <a:t>São executadas quando algo as invoca e definidas pela palavra </a:t>
            </a:r>
            <a:r>
              <a:rPr lang="pt-BR" i="1" dirty="0" err="1" smtClean="0"/>
              <a:t>function</a:t>
            </a:r>
            <a:endParaRPr lang="pt-BR" i="1" dirty="0" smtClean="0"/>
          </a:p>
          <a:p>
            <a:endParaRPr lang="pt-BR" i="1" dirty="0"/>
          </a:p>
          <a:p>
            <a:r>
              <a:rPr lang="pt-BR" dirty="0" smtClean="0"/>
              <a:t>JavaScript: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soma(numero1, numero2) {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numero1 + numero2;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soma(1, 5);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5856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AngularJs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AngularJS</a:t>
            </a:r>
            <a:r>
              <a:rPr lang="pt-BR" dirty="0"/>
              <a:t> é distribuída como um arquivo JavaScript, e pode ser adicionado a uma página web com uma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smtClean="0"/>
              <a:t>script, remota ou localmente: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	&lt;script </a:t>
            </a:r>
            <a:r>
              <a:rPr lang="pt-BR" dirty="0" err="1" smtClean="0"/>
              <a:t>src</a:t>
            </a:r>
            <a:r>
              <a:rPr lang="pt-BR" dirty="0" smtClean="0"/>
              <a:t>=“angular.js</a:t>
            </a:r>
            <a:r>
              <a:rPr lang="pt-BR" dirty="0"/>
              <a:t>"&gt;&lt;/</a:t>
            </a:r>
            <a:r>
              <a:rPr lang="pt-BR" dirty="0" smtClean="0"/>
              <a:t>script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0773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AngularJs: Expressions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AngularJs faz uso do data </a:t>
            </a:r>
            <a:r>
              <a:rPr lang="pt-BR" dirty="0" err="1" smtClean="0"/>
              <a:t>binding</a:t>
            </a:r>
            <a:r>
              <a:rPr lang="pt-BR" dirty="0" smtClean="0"/>
              <a:t> através de Expressions</a:t>
            </a:r>
          </a:p>
          <a:p>
            <a:r>
              <a:rPr lang="pt-BR" dirty="0" smtClean="0"/>
              <a:t>São escritas entre chaves duplas: {{}}</a:t>
            </a:r>
          </a:p>
          <a:p>
            <a:r>
              <a:rPr lang="pt-BR" dirty="0" smtClean="0"/>
              <a:t>AngularJs escreve a “saída” de uma Expression exatamente onde esta foi escrita</a:t>
            </a:r>
          </a:p>
          <a:p>
            <a:r>
              <a:rPr lang="pt-BR" dirty="0" smtClean="0"/>
              <a:t>Podem conter operadores e variáveis, sendo muito parecidas com as JavaScript </a:t>
            </a:r>
            <a:r>
              <a:rPr lang="pt-BR" dirty="0" err="1" smtClean="0"/>
              <a:t>expressions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881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Expressions e 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HTML: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div </a:t>
            </a:r>
            <a:r>
              <a:rPr lang="en-US" dirty="0" err="1"/>
              <a:t>ng</a:t>
            </a:r>
            <a:r>
              <a:rPr lang="en-US" dirty="0"/>
              <a:t>-app=""&gt;</a:t>
            </a:r>
            <a:br>
              <a:rPr lang="en-US" dirty="0"/>
            </a:br>
            <a:r>
              <a:rPr lang="en-US" dirty="0" smtClean="0"/>
              <a:t>		&lt;</a:t>
            </a:r>
            <a:r>
              <a:rPr lang="en-US" dirty="0"/>
              <a:t>p&gt;My first expression: {{ 5 + 5 }}&lt;/p&gt;</a:t>
            </a:r>
            <a:br>
              <a:rPr lang="en-US" dirty="0"/>
            </a:br>
            <a:r>
              <a:rPr lang="en-US" dirty="0" smtClean="0"/>
              <a:t>	&lt;/</a:t>
            </a:r>
            <a:r>
              <a:rPr lang="en-US" dirty="0"/>
              <a:t>div&gt;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8360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Expressions 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div </a:t>
            </a:r>
            <a:r>
              <a:rPr lang="en-US" dirty="0" err="1"/>
              <a:t>ng</a:t>
            </a:r>
            <a:r>
              <a:rPr lang="en-US" dirty="0"/>
              <a:t>-app="" </a:t>
            </a:r>
            <a:r>
              <a:rPr lang="en-US" dirty="0" err="1"/>
              <a:t>ng-init</a:t>
            </a:r>
            <a:r>
              <a:rPr lang="en-US" dirty="0"/>
              <a:t>="</a:t>
            </a:r>
            <a:r>
              <a:rPr lang="en-US" dirty="0" smtClean="0"/>
              <a:t>quantity = 1; cost = 5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 smtClean="0"/>
              <a:t>		&lt;p&gt;Total </a:t>
            </a:r>
            <a:r>
              <a:rPr lang="en-US" dirty="0"/>
              <a:t>in dollar: {{ quantity * cost }}&lt;/p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&lt;/</a:t>
            </a:r>
            <a:r>
              <a:rPr lang="en-US" dirty="0"/>
              <a:t>div&gt;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738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do AngularJs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Originalmente desenvolvido por </a:t>
            </a:r>
            <a:r>
              <a:rPr lang="pt-BR" dirty="0" err="1"/>
              <a:t>Miško</a:t>
            </a:r>
            <a:r>
              <a:rPr lang="pt-BR" dirty="0"/>
              <a:t> </a:t>
            </a:r>
            <a:r>
              <a:rPr lang="pt-BR" dirty="0" err="1"/>
              <a:t>Hevery</a:t>
            </a:r>
            <a:r>
              <a:rPr lang="pt-BR" dirty="0"/>
              <a:t> e Adam </a:t>
            </a:r>
            <a:r>
              <a:rPr lang="pt-BR" dirty="0" err="1" smtClean="0"/>
              <a:t>Abrons</a:t>
            </a:r>
            <a:r>
              <a:rPr lang="pt-BR" dirty="0" smtClean="0"/>
              <a:t> em 2009 como um projeto comercial</a:t>
            </a:r>
          </a:p>
          <a:p>
            <a:r>
              <a:rPr lang="pt-BR" dirty="0" smtClean="0"/>
              <a:t>A ideia comercial foi abandonada e o AngularJs foi lançado como um framework open-</a:t>
            </a:r>
            <a:r>
              <a:rPr lang="pt-BR" dirty="0" err="1" smtClean="0"/>
              <a:t>source</a:t>
            </a:r>
            <a:endParaRPr lang="pt-BR" dirty="0" smtClean="0"/>
          </a:p>
          <a:p>
            <a:r>
              <a:rPr lang="pt-BR" dirty="0" smtClean="0"/>
              <a:t>Posteriormente, passou a ser oficialmente mantido pela Google, em razão de seu sucesso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975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Expressions e </a:t>
            </a:r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HTML:</a:t>
            </a:r>
          </a:p>
          <a:p>
            <a:pPr marL="0" indent="0">
              <a:buNone/>
            </a:pPr>
            <a:r>
              <a:rPr lang="pt-BR" dirty="0" smtClean="0"/>
              <a:t>	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ng-app</a:t>
            </a:r>
            <a:r>
              <a:rPr lang="pt-BR" dirty="0"/>
              <a:t>="" </a:t>
            </a:r>
            <a:r>
              <a:rPr lang="pt-BR" dirty="0" err="1"/>
              <a:t>ng-init</a:t>
            </a:r>
            <a:r>
              <a:rPr lang="pt-BR" dirty="0"/>
              <a:t>="</a:t>
            </a:r>
            <a:r>
              <a:rPr lang="pt-BR" dirty="0" err="1" smtClean="0"/>
              <a:t>firstName</a:t>
            </a:r>
            <a:r>
              <a:rPr lang="pt-BR" dirty="0" smtClean="0"/>
              <a:t> = 'Gabriel'; </a:t>
            </a:r>
            <a:r>
              <a:rPr lang="pt-BR" dirty="0" err="1" smtClean="0"/>
              <a:t>lastName</a:t>
            </a:r>
            <a:r>
              <a:rPr lang="pt-BR" dirty="0" smtClean="0"/>
              <a:t> = 'Nunes'"&gt;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	&lt;p&gt;The </a:t>
            </a:r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{{ </a:t>
            </a:r>
            <a:r>
              <a:rPr lang="pt-BR" dirty="0" err="1"/>
              <a:t>firstName</a:t>
            </a:r>
            <a:r>
              <a:rPr lang="pt-BR" dirty="0"/>
              <a:t> + " " + </a:t>
            </a:r>
            <a:r>
              <a:rPr lang="pt-BR" dirty="0" err="1"/>
              <a:t>lastName</a:t>
            </a:r>
            <a:r>
              <a:rPr lang="pt-BR" dirty="0"/>
              <a:t> }}&lt;/p</a:t>
            </a:r>
            <a:r>
              <a:rPr lang="pt-BR" dirty="0" smtClean="0"/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&lt;/</a:t>
            </a:r>
            <a:r>
              <a:rPr lang="pt-BR" dirty="0" err="1"/>
              <a:t>div</a:t>
            </a:r>
            <a:r>
              <a:rPr lang="pt-BR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462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Expressions e objetos 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HTML:</a:t>
            </a:r>
          </a:p>
          <a:p>
            <a:pPr marL="0" indent="0">
              <a:buNone/>
            </a:pPr>
            <a:r>
              <a:rPr lang="pt-BR" dirty="0" smtClean="0"/>
              <a:t>	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ng-app</a:t>
            </a:r>
            <a:r>
              <a:rPr lang="pt-BR" dirty="0"/>
              <a:t>="" </a:t>
            </a:r>
            <a:r>
              <a:rPr lang="pt-BR" dirty="0" err="1"/>
              <a:t>ng-init</a:t>
            </a:r>
            <a:r>
              <a:rPr lang="pt-BR" dirty="0"/>
              <a:t>="</a:t>
            </a:r>
            <a:r>
              <a:rPr lang="pt-BR" dirty="0" err="1" smtClean="0"/>
              <a:t>person</a:t>
            </a:r>
            <a:r>
              <a:rPr lang="pt-BR" dirty="0" smtClean="0"/>
              <a:t> =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firstName</a:t>
            </a:r>
            <a:r>
              <a:rPr lang="pt-BR" dirty="0" smtClean="0"/>
              <a:t>: 'Gabriel',</a:t>
            </a:r>
          </a:p>
          <a:p>
            <a:pPr marL="0" indent="0">
              <a:buNone/>
            </a:pPr>
            <a:r>
              <a:rPr lang="pt-BR" dirty="0" smtClean="0"/>
              <a:t>			</a:t>
            </a:r>
            <a:r>
              <a:rPr lang="pt-BR" dirty="0" err="1" smtClean="0"/>
              <a:t>lastName</a:t>
            </a:r>
            <a:r>
              <a:rPr lang="pt-BR" dirty="0" smtClean="0"/>
              <a:t>: 'Nunes‘</a:t>
            </a:r>
          </a:p>
          <a:p>
            <a:pPr marL="0" indent="0">
              <a:buNone/>
            </a:pPr>
            <a:r>
              <a:rPr lang="pt-BR" dirty="0" smtClean="0"/>
              <a:t>		}"&gt;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	&lt;</a:t>
            </a:r>
            <a:r>
              <a:rPr lang="pt-BR" dirty="0"/>
              <a:t>p&gt;The </a:t>
            </a:r>
            <a:r>
              <a:rPr lang="pt-BR" dirty="0" err="1" smtClean="0"/>
              <a:t>last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 </a:t>
            </a:r>
            <a:r>
              <a:rPr lang="pt-BR" dirty="0" err="1"/>
              <a:t>is</a:t>
            </a:r>
            <a:r>
              <a:rPr lang="pt-BR" dirty="0"/>
              <a:t> {{ </a:t>
            </a:r>
            <a:r>
              <a:rPr lang="pt-BR" dirty="0" err="1"/>
              <a:t>person.lastName</a:t>
            </a:r>
            <a:r>
              <a:rPr lang="pt-BR" dirty="0"/>
              <a:t> }}&lt;/p</a:t>
            </a:r>
            <a:r>
              <a:rPr lang="pt-BR" dirty="0" smtClean="0"/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&lt;/</a:t>
            </a:r>
            <a:r>
              <a:rPr lang="pt-BR" dirty="0" err="1"/>
              <a:t>div</a:t>
            </a:r>
            <a:r>
              <a:rPr lang="pt-BR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617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Expressions e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HTML: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div </a:t>
            </a:r>
            <a:r>
              <a:rPr lang="en-US" dirty="0" err="1"/>
              <a:t>ng</a:t>
            </a:r>
            <a:r>
              <a:rPr lang="en-US" dirty="0"/>
              <a:t>-app="" </a:t>
            </a:r>
            <a:r>
              <a:rPr lang="en-US" dirty="0" err="1"/>
              <a:t>ng-init</a:t>
            </a:r>
            <a:r>
              <a:rPr lang="en-US" dirty="0"/>
              <a:t>="</a:t>
            </a:r>
            <a:r>
              <a:rPr lang="en-US" dirty="0" smtClean="0"/>
              <a:t>points = [</a:t>
            </a:r>
            <a:r>
              <a:rPr lang="en-US" dirty="0"/>
              <a:t>1</a:t>
            </a:r>
            <a:r>
              <a:rPr lang="en-US" dirty="0" smtClean="0"/>
              <a:t>, 15, 19, 2, 40]"&gt;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&lt;</a:t>
            </a:r>
            <a:r>
              <a:rPr lang="en-US" dirty="0"/>
              <a:t>p&gt;The </a:t>
            </a:r>
            <a:r>
              <a:rPr lang="en-US" dirty="0" smtClean="0"/>
              <a:t>third point is </a:t>
            </a:r>
            <a:r>
              <a:rPr lang="en-US" dirty="0"/>
              <a:t>{{ points[2] }}&lt;/p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&lt;/</a:t>
            </a:r>
            <a:r>
              <a:rPr lang="en-US" dirty="0"/>
              <a:t>div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82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AngularJs: Directives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AngularJs permite que se estenda o HTML com novos atributos, sendo estes as Directives</a:t>
            </a:r>
          </a:p>
          <a:p>
            <a:r>
              <a:rPr lang="pt-BR" dirty="0" smtClean="0"/>
              <a:t>As diretivas oficiais do AngularJs sempre contem o prefixo </a:t>
            </a:r>
            <a:r>
              <a:rPr lang="pt-BR" i="1" dirty="0" err="1" smtClean="0"/>
              <a:t>ng</a:t>
            </a:r>
            <a:r>
              <a:rPr lang="pt-BR" dirty="0" smtClean="0"/>
              <a:t>-</a:t>
            </a:r>
          </a:p>
          <a:p>
            <a:endParaRPr lang="pt-BR" dirty="0"/>
          </a:p>
          <a:p>
            <a:r>
              <a:rPr lang="pt-BR" dirty="0" smtClean="0"/>
              <a:t>As principais diretivas são:</a:t>
            </a:r>
          </a:p>
          <a:p>
            <a:pPr lvl="1"/>
            <a:r>
              <a:rPr lang="pt-BR" i="1" dirty="0" err="1" smtClean="0"/>
              <a:t>ng-app</a:t>
            </a:r>
            <a:r>
              <a:rPr lang="pt-BR" dirty="0"/>
              <a:t>: Declara um elemento como o elemento raiz da aplicação, ocasionando a mudança do comportamento padrão da </a:t>
            </a:r>
            <a:r>
              <a:rPr lang="pt-BR" dirty="0" err="1"/>
              <a:t>tag</a:t>
            </a:r>
            <a:endParaRPr lang="pt-BR" dirty="0" smtClean="0"/>
          </a:p>
          <a:p>
            <a:pPr lvl="1"/>
            <a:r>
              <a:rPr lang="pt-BR" i="1" dirty="0" err="1" smtClean="0"/>
              <a:t>ng-model</a:t>
            </a:r>
            <a:r>
              <a:rPr lang="pt-BR" dirty="0"/>
              <a:t>: permite ligação direta bidirecional (</a:t>
            </a:r>
            <a:r>
              <a:rPr lang="pt-BR" dirty="0" err="1"/>
              <a:t>two-way</a:t>
            </a:r>
            <a:r>
              <a:rPr lang="pt-BR" dirty="0"/>
              <a:t> data </a:t>
            </a:r>
            <a:r>
              <a:rPr lang="pt-BR" dirty="0" err="1"/>
              <a:t>binding</a:t>
            </a:r>
            <a:r>
              <a:rPr lang="pt-BR" dirty="0"/>
              <a:t> ) entre a </a:t>
            </a:r>
            <a:r>
              <a:rPr lang="pt-BR" dirty="0" err="1"/>
              <a:t>view</a:t>
            </a:r>
            <a:r>
              <a:rPr lang="pt-BR" dirty="0"/>
              <a:t> e o escopo do </a:t>
            </a:r>
            <a:r>
              <a:rPr lang="pt-BR" dirty="0" smtClean="0"/>
              <a:t>aplicativo</a:t>
            </a:r>
          </a:p>
          <a:p>
            <a:pPr lvl="1"/>
            <a:r>
              <a:rPr lang="pt-BR" dirty="0" err="1"/>
              <a:t>n</a:t>
            </a:r>
            <a:r>
              <a:rPr lang="pt-BR" dirty="0" err="1" smtClean="0"/>
              <a:t>g-init</a:t>
            </a:r>
            <a:r>
              <a:rPr lang="pt-BR" dirty="0" smtClean="0"/>
              <a:t>: define valores iniciais para uma aplicação</a:t>
            </a:r>
          </a:p>
          <a:p>
            <a:pPr lvl="1"/>
            <a:r>
              <a:rPr lang="pt-BR" i="1" dirty="0" err="1" smtClean="0"/>
              <a:t>ng-repeat</a:t>
            </a:r>
            <a:r>
              <a:rPr lang="pt-BR" dirty="0" smtClean="0"/>
              <a:t>: repete um elemento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557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AngularJs: </a:t>
            </a:r>
            <a:r>
              <a:rPr lang="pt-BR" i="1" dirty="0" err="1" smtClean="0"/>
              <a:t>ng-app</a:t>
            </a:r>
            <a:r>
              <a:rPr lang="pt-BR" dirty="0" smtClean="0"/>
              <a:t> e </a:t>
            </a:r>
            <a:r>
              <a:rPr lang="pt-BR" i="1" dirty="0" err="1" smtClean="0"/>
              <a:t>ng-model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HTML:</a:t>
            </a:r>
          </a:p>
          <a:p>
            <a:pPr marL="0" indent="0">
              <a:buNone/>
            </a:pPr>
            <a:r>
              <a:rPr lang="pt-BR" dirty="0" smtClean="0"/>
              <a:t>	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ng-app</a:t>
            </a:r>
            <a:r>
              <a:rPr lang="pt-BR" dirty="0" smtClean="0"/>
              <a:t>=""&gt;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	&lt;</a:t>
            </a:r>
            <a:r>
              <a:rPr lang="pt-BR" dirty="0"/>
              <a:t>p&gt;Digite o seu nome:&lt;/p&gt;</a:t>
            </a:r>
            <a:br>
              <a:rPr lang="pt-BR" dirty="0"/>
            </a:br>
            <a:r>
              <a:rPr lang="pt-BR" dirty="0" smtClean="0"/>
              <a:t>		Nome</a:t>
            </a:r>
            <a:r>
              <a:rPr lang="pt-BR" dirty="0"/>
              <a:t>: </a:t>
            </a:r>
            <a:r>
              <a:rPr lang="pt-BR" dirty="0" smtClean="0"/>
              <a:t>&lt;</a:t>
            </a:r>
            <a:r>
              <a:rPr lang="pt-BR" dirty="0"/>
              <a:t>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ng-model</a:t>
            </a:r>
            <a:r>
              <a:rPr lang="pt-BR" dirty="0"/>
              <a:t>="</a:t>
            </a:r>
            <a:r>
              <a:rPr lang="pt-BR" dirty="0" err="1"/>
              <a:t>name</a:t>
            </a:r>
            <a:r>
              <a:rPr lang="pt-BR" dirty="0"/>
              <a:t>"&gt;&lt;/p&gt;</a:t>
            </a:r>
            <a:br>
              <a:rPr lang="pt-BR" dirty="0"/>
            </a:br>
            <a:r>
              <a:rPr lang="pt-BR" dirty="0" smtClean="0"/>
              <a:t>		&lt;</a:t>
            </a:r>
            <a:r>
              <a:rPr lang="pt-BR" dirty="0"/>
              <a:t>p </a:t>
            </a:r>
            <a:r>
              <a:rPr lang="pt-BR" dirty="0" smtClean="0"/>
              <a:t>{{</a:t>
            </a:r>
            <a:r>
              <a:rPr lang="pt-BR" dirty="0" err="1" smtClean="0"/>
              <a:t>name</a:t>
            </a:r>
            <a:r>
              <a:rPr lang="pt-BR" dirty="0" smtClean="0"/>
              <a:t>}}&gt;&lt;/</a:t>
            </a:r>
            <a:r>
              <a:rPr lang="pt-BR" dirty="0"/>
              <a:t>p</a:t>
            </a:r>
            <a:r>
              <a:rPr lang="pt-BR" dirty="0" smtClean="0"/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&lt;/</a:t>
            </a:r>
            <a:r>
              <a:rPr lang="pt-BR" dirty="0" err="1"/>
              <a:t>div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Neste momento, a </a:t>
            </a:r>
            <a:r>
              <a:rPr lang="pt-BR" dirty="0" err="1" smtClean="0"/>
              <a:t>Directive</a:t>
            </a:r>
            <a:r>
              <a:rPr lang="pt-BR" dirty="0" smtClean="0"/>
              <a:t> </a:t>
            </a:r>
            <a:r>
              <a:rPr lang="pt-BR" i="1" dirty="0" err="1" smtClean="0"/>
              <a:t>ng-app</a:t>
            </a:r>
            <a:r>
              <a:rPr lang="pt-BR" dirty="0" smtClean="0"/>
              <a:t> ainda não está sendo </a:t>
            </a:r>
            <a:r>
              <a:rPr lang="pt-BR" dirty="0" err="1" smtClean="0"/>
              <a:t>plenamento</a:t>
            </a:r>
            <a:r>
              <a:rPr lang="pt-BR" dirty="0" smtClean="0"/>
              <a:t> utilizada, mas em breve será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3567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AngularJs: </a:t>
            </a:r>
            <a:r>
              <a:rPr lang="pt-BR" i="1" dirty="0" err="1" smtClean="0"/>
              <a:t>ng-init</a:t>
            </a:r>
            <a:r>
              <a:rPr lang="pt-BR" dirty="0" smtClean="0"/>
              <a:t> e </a:t>
            </a:r>
            <a:r>
              <a:rPr lang="pt-BR" i="1" dirty="0" err="1" smtClean="0"/>
              <a:t>ng-repeat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HTML:</a:t>
            </a:r>
          </a:p>
          <a:p>
            <a:pPr marL="0" indent="0">
              <a:buNone/>
            </a:pPr>
            <a:r>
              <a:rPr lang="pt-BR" dirty="0" smtClean="0"/>
              <a:t>	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ng-app</a:t>
            </a:r>
            <a:r>
              <a:rPr lang="pt-BR" dirty="0"/>
              <a:t>="" </a:t>
            </a:r>
            <a:r>
              <a:rPr lang="pt-BR" dirty="0" err="1"/>
              <a:t>ng-init</a:t>
            </a:r>
            <a:r>
              <a:rPr lang="pt-BR" dirty="0"/>
              <a:t>="</a:t>
            </a:r>
            <a:r>
              <a:rPr lang="pt-BR" dirty="0" err="1"/>
              <a:t>names</a:t>
            </a:r>
            <a:r>
              <a:rPr lang="pt-BR" dirty="0"/>
              <a:t>=['</a:t>
            </a:r>
            <a:r>
              <a:rPr lang="pt-BR" dirty="0" err="1"/>
              <a:t>Jani</a:t>
            </a:r>
            <a:r>
              <a:rPr lang="pt-BR" dirty="0"/>
              <a:t>','</a:t>
            </a:r>
            <a:r>
              <a:rPr lang="pt-BR" dirty="0" err="1"/>
              <a:t>Hege</a:t>
            </a:r>
            <a:r>
              <a:rPr lang="pt-BR" dirty="0"/>
              <a:t>','Kai</a:t>
            </a:r>
            <a:r>
              <a:rPr lang="pt-BR" dirty="0" smtClean="0"/>
              <a:t>']"&gt;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</a:t>
            </a:r>
            <a:r>
              <a:rPr lang="pt-BR" dirty="0" err="1"/>
              <a:t>ul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&lt;</a:t>
            </a:r>
            <a:r>
              <a:rPr lang="pt-BR" dirty="0"/>
              <a:t>li </a:t>
            </a:r>
            <a:r>
              <a:rPr lang="pt-BR" dirty="0" err="1"/>
              <a:t>ng-repeat</a:t>
            </a:r>
            <a:r>
              <a:rPr lang="pt-BR" dirty="0"/>
              <a:t>="x in </a:t>
            </a:r>
            <a:r>
              <a:rPr lang="pt-BR" dirty="0" err="1"/>
              <a:t>names</a:t>
            </a:r>
            <a:r>
              <a:rPr lang="pt-BR" dirty="0" smtClean="0"/>
              <a:t>"&gt;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{{ </a:t>
            </a:r>
            <a:r>
              <a:rPr lang="pt-BR" dirty="0"/>
              <a:t>x </a:t>
            </a:r>
            <a:r>
              <a:rPr lang="pt-BR" dirty="0" smtClean="0"/>
              <a:t>}}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&lt;/</a:t>
            </a:r>
            <a:r>
              <a:rPr lang="pt-BR" dirty="0"/>
              <a:t>li&gt;</a:t>
            </a:r>
          </a:p>
          <a:p>
            <a:pPr marL="0" indent="0">
              <a:buNone/>
            </a:pPr>
            <a:r>
              <a:rPr lang="pt-BR" dirty="0" smtClean="0"/>
              <a:t>		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	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80783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 básico</a:t>
            </a:r>
          </a:p>
          <a:p>
            <a:r>
              <a:rPr lang="pt-BR" dirty="0" smtClean="0"/>
              <a:t>CSS básico</a:t>
            </a:r>
          </a:p>
          <a:p>
            <a:r>
              <a:rPr lang="pt-BR" dirty="0" smtClean="0"/>
              <a:t>JavaScript básico</a:t>
            </a:r>
          </a:p>
          <a:p>
            <a:r>
              <a:rPr lang="pt-BR" dirty="0" smtClean="0"/>
              <a:t>Expressions</a:t>
            </a:r>
          </a:p>
          <a:p>
            <a:r>
              <a:rPr lang="pt-BR" dirty="0" smtClean="0"/>
              <a:t>Directives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096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Nas próximas aulas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91949"/>
          </a:xfrm>
        </p:spPr>
        <p:txBody>
          <a:bodyPr/>
          <a:lstStyle/>
          <a:p>
            <a:r>
              <a:rPr lang="pt-BR" dirty="0" smtClean="0"/>
              <a:t>Controllers</a:t>
            </a:r>
          </a:p>
          <a:p>
            <a:r>
              <a:rPr lang="pt-BR" dirty="0" smtClean="0"/>
              <a:t>Filters</a:t>
            </a:r>
          </a:p>
          <a:p>
            <a:r>
              <a:rPr lang="pt-BR" dirty="0" smtClean="0"/>
              <a:t>HttpRequests</a:t>
            </a:r>
          </a:p>
          <a:p>
            <a:r>
              <a:rPr lang="pt-BR" dirty="0" smtClean="0"/>
              <a:t>JSON</a:t>
            </a:r>
          </a:p>
          <a:p>
            <a:r>
              <a:rPr lang="pt-BR" dirty="0" smtClean="0"/>
              <a:t>Modularização em AngularJs</a:t>
            </a:r>
          </a:p>
          <a:p>
            <a:r>
              <a:rPr lang="pt-BR" dirty="0" smtClean="0"/>
              <a:t>Single Page Applications</a:t>
            </a:r>
          </a:p>
          <a:p>
            <a:r>
              <a:rPr lang="pt-BR" dirty="0"/>
              <a:t>C</a:t>
            </a:r>
            <a:r>
              <a:rPr lang="pt-BR" dirty="0" smtClean="0"/>
              <a:t>ustomização de diretivas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0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7256" y="202716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t-BR" sz="6600" dirty="0" smtClean="0"/>
              <a:t>Até a próxima aula!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474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linguagem de marcação</a:t>
            </a:r>
          </a:p>
          <a:p>
            <a:r>
              <a:rPr lang="pt-BR" dirty="0" smtClean="0"/>
              <a:t>Seu conteúdo é estático</a:t>
            </a:r>
          </a:p>
          <a:p>
            <a:r>
              <a:rPr lang="pt-BR" dirty="0" smtClean="0"/>
              <a:t>Define os elementos vistos em uma página Web (textos, imagens, formulários,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Não é uma linguagem de programação!</a:t>
            </a:r>
          </a:p>
        </p:txBody>
      </p:sp>
    </p:spTree>
    <p:extLst>
      <p:ext uri="{BB962C8B-B14F-4D97-AF65-F5344CB8AC3E}">
        <p14:creationId xmlns:p14="http://schemas.microsoft.com/office/powerpoint/2010/main" val="1509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HTML: primeira página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73640"/>
          </a:xfrm>
        </p:spPr>
        <p:txBody>
          <a:bodyPr>
            <a:normAutofit/>
          </a:bodyPr>
          <a:lstStyle/>
          <a:p>
            <a:r>
              <a:rPr lang="pt-BR" dirty="0" smtClean="0"/>
              <a:t>HTML:</a:t>
            </a:r>
          </a:p>
          <a:p>
            <a:pPr marL="0" indent="0">
              <a:buNone/>
            </a:pPr>
            <a:r>
              <a:rPr lang="pt-BR" dirty="0" smtClean="0"/>
              <a:t>	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&gt;Minha primeira página Web&lt;/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Hello</a:t>
            </a:r>
            <a:r>
              <a:rPr lang="pt-BR" dirty="0" smtClean="0"/>
              <a:t> World!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&lt;/</a:t>
            </a:r>
            <a:r>
              <a:rPr lang="pt-BR" dirty="0" err="1" smtClean="0"/>
              <a:t>body</a:t>
            </a:r>
            <a:r>
              <a:rPr lang="pt-BR" dirty="0"/>
              <a:t>&gt;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&lt;/</a:t>
            </a:r>
            <a:r>
              <a:rPr lang="pt-BR" dirty="0" err="1" smtClean="0"/>
              <a:t>html</a:t>
            </a:r>
            <a:r>
              <a:rPr lang="pt-BR" dirty="0"/>
              <a:t>&gt;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883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HTML: </a:t>
            </a:r>
            <a:r>
              <a:rPr lang="pt-BR" dirty="0" err="1"/>
              <a:t>t</a:t>
            </a:r>
            <a:r>
              <a:rPr lang="pt-BR" dirty="0" err="1" smtClean="0"/>
              <a:t>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exemplo do slide anterior podemos notar a presença de várias estruturas do tipo: &lt;palavra&gt; ou &lt;/palavra&gt;</a:t>
            </a:r>
          </a:p>
          <a:p>
            <a:r>
              <a:rPr lang="pt-BR" dirty="0" smtClean="0"/>
              <a:t>Estas são chamadas </a:t>
            </a:r>
            <a:r>
              <a:rPr lang="pt-BR" dirty="0" err="1" smtClean="0"/>
              <a:t>tags</a:t>
            </a:r>
            <a:r>
              <a:rPr lang="pt-BR" dirty="0" smtClean="0"/>
              <a:t> HTML e são utilizadas para definir os elementos dentro de uma página HTML</a:t>
            </a:r>
          </a:p>
          <a:p>
            <a:endParaRPr lang="pt-BR" dirty="0"/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Início e fim de uma página HTML: &lt;</a:t>
            </a:r>
            <a:r>
              <a:rPr lang="pt-BR" dirty="0" err="1" smtClean="0"/>
              <a:t>html</a:t>
            </a:r>
            <a:r>
              <a:rPr lang="pt-BR" dirty="0" smtClean="0"/>
              <a:t>&gt; e 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Informações apenas para o browser: &lt;</a:t>
            </a:r>
            <a:r>
              <a:rPr lang="pt-BR" dirty="0" err="1" smtClean="0"/>
              <a:t>head</a:t>
            </a:r>
            <a:r>
              <a:rPr lang="pt-BR" dirty="0" smtClean="0"/>
              <a:t>&gt; e 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Conteúdo a ser exibido: &lt;</a:t>
            </a:r>
            <a:r>
              <a:rPr lang="pt-BR" dirty="0" err="1" smtClean="0"/>
              <a:t>body</a:t>
            </a:r>
            <a:r>
              <a:rPr lang="pt-BR" dirty="0" smtClean="0"/>
              <a:t>&gt; e 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10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HTML: Cabeçalhos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6 tipos de cabeçalhos, cada qual com um tamanho de fonte diferente (do maior para o menor):</a:t>
            </a:r>
          </a:p>
          <a:p>
            <a:pPr lvl="1"/>
            <a:r>
              <a:rPr lang="pt-BR" dirty="0" smtClean="0"/>
              <a:t>&lt;h1&gt;texto h1&lt;/h1&gt;</a:t>
            </a:r>
          </a:p>
          <a:p>
            <a:pPr lvl="1"/>
            <a:r>
              <a:rPr lang="pt-BR" dirty="0" smtClean="0"/>
              <a:t>&lt;h2&gt;texto h2&lt;/h2&gt;</a:t>
            </a:r>
          </a:p>
          <a:p>
            <a:pPr lvl="1"/>
            <a:r>
              <a:rPr lang="pt-BR" dirty="0" smtClean="0"/>
              <a:t>&lt;h3&gt;texto h3&lt;/h3&gt;</a:t>
            </a:r>
          </a:p>
          <a:p>
            <a:pPr lvl="1"/>
            <a:r>
              <a:rPr lang="pt-BR" dirty="0" smtClean="0"/>
              <a:t>&lt;h4&gt;texto h4&lt;/h4&gt;</a:t>
            </a:r>
          </a:p>
          <a:p>
            <a:pPr lvl="1"/>
            <a:r>
              <a:rPr lang="pt-BR" dirty="0" smtClean="0"/>
              <a:t>&lt;h5&gt;texto h5&lt;/h5&gt;</a:t>
            </a:r>
          </a:p>
          <a:p>
            <a:pPr lvl="1"/>
            <a:r>
              <a:rPr lang="pt-BR" dirty="0" smtClean="0"/>
              <a:t>&lt;h6&gt;texto h6&lt;/h6&gt;</a:t>
            </a:r>
          </a:p>
        </p:txBody>
      </p:sp>
    </p:spTree>
    <p:extLst>
      <p:ext uri="{BB962C8B-B14F-4D97-AF65-F5344CB8AC3E}">
        <p14:creationId xmlns:p14="http://schemas.microsoft.com/office/powerpoint/2010/main" val="20651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HTML: Parágrafos e quebras de linha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Parágrafos: representados pela </a:t>
            </a:r>
            <a:r>
              <a:rPr lang="pt-BR" dirty="0" err="1" smtClean="0"/>
              <a:t>tag</a:t>
            </a:r>
            <a:r>
              <a:rPr lang="pt-BR" dirty="0" smtClean="0"/>
              <a:t> &lt;p&gt;</a:t>
            </a:r>
          </a:p>
          <a:p>
            <a:pPr marL="457200" lvl="1" indent="0">
              <a:buNone/>
            </a:pPr>
            <a:r>
              <a:rPr lang="pt-BR" dirty="0" smtClean="0"/>
              <a:t>&lt;p&gt;Parágrafo&lt;/p&gt;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Quebras de linha: representados pela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br</a:t>
            </a:r>
            <a:r>
              <a:rPr lang="pt-BR" dirty="0" smtClean="0"/>
              <a:t> /&gt;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&lt;h1&gt;Texto 1&lt;/h1&gt;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br</a:t>
            </a:r>
            <a:r>
              <a:rPr lang="pt-BR" dirty="0" smtClean="0"/>
              <a:t> /&gt;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&lt;h2&gt;Texto 2&lt;/h2&gt;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016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2071</TotalTime>
  <Words>1533</Words>
  <Application>Microsoft Office PowerPoint</Application>
  <PresentationFormat>Widescreen</PresentationFormat>
  <Paragraphs>343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Arial</vt:lpstr>
      <vt:lpstr>Century Gothic</vt:lpstr>
      <vt:lpstr>Wingdings 3</vt:lpstr>
      <vt:lpstr>Íon</vt:lpstr>
      <vt:lpstr>Introdução a Web e ao AngularJs</vt:lpstr>
      <vt:lpstr>Objetivos</vt:lpstr>
      <vt:lpstr>O que é AngularJs</vt:lpstr>
      <vt:lpstr>Histórico do AngularJs</vt:lpstr>
      <vt:lpstr>Introdução ao HTML</vt:lpstr>
      <vt:lpstr>HTML: primeira página Web</vt:lpstr>
      <vt:lpstr>HTML: tags</vt:lpstr>
      <vt:lpstr>HTML: Cabeçalhos</vt:lpstr>
      <vt:lpstr>HTML: Parágrafos e quebras de linha</vt:lpstr>
      <vt:lpstr>HTML: Listas</vt:lpstr>
      <vt:lpstr>HTML: Estilos físicos</vt:lpstr>
      <vt:lpstr>HTML: Links</vt:lpstr>
      <vt:lpstr>HTML: Imagens</vt:lpstr>
      <vt:lpstr>HTML: Tabelas</vt:lpstr>
      <vt:lpstr>HTML: Input</vt:lpstr>
      <vt:lpstr>HTML: Divs</vt:lpstr>
      <vt:lpstr>Introdução ao CSS </vt:lpstr>
      <vt:lpstr>CSS: Seletores</vt:lpstr>
      <vt:lpstr>CSS: Seletor class</vt:lpstr>
      <vt:lpstr>CSS: Seletor id</vt:lpstr>
      <vt:lpstr>CSS: vinculando ao HTML</vt:lpstr>
      <vt:lpstr>CSS: Fontes</vt:lpstr>
      <vt:lpstr>CSS: formatação de texto</vt:lpstr>
      <vt:lpstr>CSS: Visibilidade</vt:lpstr>
      <vt:lpstr>CSS: posicionamento</vt:lpstr>
      <vt:lpstr>CSS: posicionamento</vt:lpstr>
      <vt:lpstr>Introdução ao JavaScript</vt:lpstr>
      <vt:lpstr>JavaScript: Hello World</vt:lpstr>
      <vt:lpstr>JavaScript: manipulando variáveis</vt:lpstr>
      <vt:lpstr>JavaScript: exemplos de variáveis</vt:lpstr>
      <vt:lpstr>JavaScript: condicionais</vt:lpstr>
      <vt:lpstr>JavaScript: Arrays</vt:lpstr>
      <vt:lpstr>JavaScript: Arrays</vt:lpstr>
      <vt:lpstr>JavaScript: Arrays</vt:lpstr>
      <vt:lpstr>JavaScript: funções</vt:lpstr>
      <vt:lpstr>Introdução ao AngularJs</vt:lpstr>
      <vt:lpstr>AngularJs: Expressions</vt:lpstr>
      <vt:lpstr>Expressions e operações</vt:lpstr>
      <vt:lpstr>Expressions e variáveis</vt:lpstr>
      <vt:lpstr>Expressions e strings</vt:lpstr>
      <vt:lpstr>Expressions e objetos JavaScript</vt:lpstr>
      <vt:lpstr>Expressions e arrays</vt:lpstr>
      <vt:lpstr>AngularJs: Directives</vt:lpstr>
      <vt:lpstr>AngularJs: ng-app e ng-model</vt:lpstr>
      <vt:lpstr>AngularJs: ng-init e ng-repeat</vt:lpstr>
      <vt:lpstr>Revisão</vt:lpstr>
      <vt:lpstr>Nas próximas aulas ...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Filipe Falcão</dc:creator>
  <cp:lastModifiedBy>Filipe Falcão</cp:lastModifiedBy>
  <cp:revision>90</cp:revision>
  <dcterms:created xsi:type="dcterms:W3CDTF">2014-07-25T00:33:26Z</dcterms:created>
  <dcterms:modified xsi:type="dcterms:W3CDTF">2015-01-26T08:16:47Z</dcterms:modified>
</cp:coreProperties>
</file>